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2"/>
  </p:notesMasterIdLst>
  <p:sldIdLst>
    <p:sldId id="256" r:id="rId2"/>
    <p:sldId id="429" r:id="rId3"/>
    <p:sldId id="396" r:id="rId4"/>
    <p:sldId id="430" r:id="rId5"/>
    <p:sldId id="428" r:id="rId6"/>
    <p:sldId id="431" r:id="rId7"/>
    <p:sldId id="432" r:id="rId8"/>
    <p:sldId id="435" r:id="rId9"/>
    <p:sldId id="434" r:id="rId10"/>
    <p:sldId id="298" r:id="rId11"/>
    <p:sldId id="301" r:id="rId12"/>
    <p:sldId id="292" r:id="rId13"/>
    <p:sldId id="437" r:id="rId14"/>
    <p:sldId id="438" r:id="rId15"/>
    <p:sldId id="439" r:id="rId16"/>
    <p:sldId id="440" r:id="rId17"/>
    <p:sldId id="442" r:id="rId18"/>
    <p:sldId id="443" r:id="rId19"/>
    <p:sldId id="445" r:id="rId20"/>
    <p:sldId id="262" r:id="rId21"/>
  </p:sldIdLst>
  <p:sldSz cx="9144000" cy="6858000" type="screen4x3"/>
  <p:notesSz cx="6742113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AF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66"/>
    </p:cViewPr>
  </p:sorterViewPr>
  <p:notesViewPr>
    <p:cSldViewPr>
      <p:cViewPr varScale="1">
        <p:scale>
          <a:sx n="82" d="100"/>
          <a:sy n="82" d="100"/>
        </p:scale>
        <p:origin x="-3966" y="-84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-Primary\User%20Folders\EUpeniece\Desktop\BTS_TAB_DIAGR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-0.12552583264320674"/>
                  <c:y val="4.42204724409448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0652329560641313"/>
                  <c:y val="-0.168067658209390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242043826324715E-2"/>
                  <c:y val="-0.2375703703703703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11735114079020589"/>
                  <c:y val="5.620670749489647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3.413791139212774E-2"/>
                  <c:y val="1.85717118693496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1"/>
                </a:pPr>
                <a:endParaRPr lang="lv-LV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'Darbam_ienemumi(apv.ar spec)'!$A$88:$A$92</c:f>
              <c:strCache>
                <c:ptCount val="5"/>
                <c:pt idx="0">
                  <c:v>Iedzīvotāju ienākuma nodoklis</c:v>
                </c:pt>
                <c:pt idx="1">
                  <c:v>Nekustamā īpašuma nodoklis</c:v>
                </c:pt>
                <c:pt idx="2">
                  <c:v>Transferti (bez pašvaldību finanšu izlīdzināšanas)</c:v>
                </c:pt>
                <c:pt idx="3">
                  <c:v>Maksājumi finanšu izlīdzināšanas rezultātā</c:v>
                </c:pt>
                <c:pt idx="4">
                  <c:v>Pārējie ieņēmumi </c:v>
                </c:pt>
              </c:strCache>
            </c:strRef>
          </c:cat>
          <c:val>
            <c:numRef>
              <c:f>'Darbam_ienemumi(apv.ar spec)'!$B$88:$B$92</c:f>
              <c:numCache>
                <c:formatCode>0</c:formatCode>
                <c:ptCount val="5"/>
                <c:pt idx="0">
                  <c:v>37.390248</c:v>
                </c:pt>
                <c:pt idx="1">
                  <c:v>3.0864150000000001</c:v>
                </c:pt>
                <c:pt idx="2">
                  <c:v>26.460674999999998</c:v>
                </c:pt>
                <c:pt idx="3">
                  <c:v>26.337772999999999</c:v>
                </c:pt>
                <c:pt idx="4">
                  <c:v>4.7424759999999999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cene3d>
          <a:camera prst="orthographicFront"/>
          <a:lightRig rig="threePt" dir="t"/>
        </a:scene3d>
        <a:sp3d prstMaterial="matte">
          <a:bevelT w="165100" prst="coolSlant"/>
          <a:bevelB w="165100" prst="coolSlant"/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653267025832301E-2"/>
          <c:y val="2.9723672570374553E-2"/>
          <c:w val="0.84737988275810094"/>
          <c:h val="0.8638260895354182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'Darbam_izdevumi(apv.ar spec)'!$A$36</c:f>
              <c:strCache>
                <c:ptCount val="1"/>
                <c:pt idx="0">
                  <c:v>Izglītība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 prstMaterial="metal">
              <a:bevelT w="165100" prst="coolSlant"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spec)'!$F$35:$L$35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 </c:v>
                </c:pt>
                <c:pt idx="4">
                  <c:v>2020.gads </c:v>
                </c:pt>
                <c:pt idx="5">
                  <c:v>2021.gads</c:v>
                </c:pt>
                <c:pt idx="6">
                  <c:v>2022.gads</c:v>
                </c:pt>
              </c:strCache>
            </c:strRef>
          </c:cat>
          <c:val>
            <c:numRef>
              <c:f>'Darbam_izdevumi(apv.ar spec)'!$F$36:$L$36</c:f>
              <c:numCache>
                <c:formatCode>0.00</c:formatCode>
                <c:ptCount val="7"/>
                <c:pt idx="0">
                  <c:v>35.965843</c:v>
                </c:pt>
                <c:pt idx="1">
                  <c:v>42.622238000000003</c:v>
                </c:pt>
                <c:pt idx="2">
                  <c:v>51.240628000000001</c:v>
                </c:pt>
                <c:pt idx="3">
                  <c:v>55.541293000000003</c:v>
                </c:pt>
                <c:pt idx="4">
                  <c:v>50.967559000000001</c:v>
                </c:pt>
                <c:pt idx="5">
                  <c:v>47.158855000000003</c:v>
                </c:pt>
                <c:pt idx="6">
                  <c:v>46.085355999999997</c:v>
                </c:pt>
              </c:numCache>
            </c:numRef>
          </c:val>
        </c:ser>
        <c:ser>
          <c:idx val="1"/>
          <c:order val="1"/>
          <c:tx>
            <c:strRef>
              <c:f>'Darbam_izdevumi(apv.ar spec)'!$A$37</c:f>
              <c:strCache>
                <c:ptCount val="1"/>
                <c:pt idx="0">
                  <c:v>Sociālā aizsardzība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spec)'!$F$35:$L$35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 </c:v>
                </c:pt>
                <c:pt idx="4">
                  <c:v>2020.gads </c:v>
                </c:pt>
                <c:pt idx="5">
                  <c:v>2021.gads</c:v>
                </c:pt>
                <c:pt idx="6">
                  <c:v>2022.gads</c:v>
                </c:pt>
              </c:strCache>
            </c:strRef>
          </c:cat>
          <c:val>
            <c:numRef>
              <c:f>'Darbam_izdevumi(apv.ar spec)'!$F$37:$L$37</c:f>
              <c:numCache>
                <c:formatCode>0.00</c:formatCode>
                <c:ptCount val="7"/>
                <c:pt idx="0">
                  <c:v>8.3074709999999996</c:v>
                </c:pt>
                <c:pt idx="1">
                  <c:v>9.1785580000000007</c:v>
                </c:pt>
                <c:pt idx="2">
                  <c:v>9.7367089999999994</c:v>
                </c:pt>
                <c:pt idx="3">
                  <c:v>10.696583</c:v>
                </c:pt>
                <c:pt idx="4">
                  <c:v>13.595933</c:v>
                </c:pt>
                <c:pt idx="5">
                  <c:v>16.017215</c:v>
                </c:pt>
                <c:pt idx="6">
                  <c:v>14.991978</c:v>
                </c:pt>
              </c:numCache>
            </c:numRef>
          </c:val>
        </c:ser>
        <c:ser>
          <c:idx val="2"/>
          <c:order val="2"/>
          <c:tx>
            <c:strRef>
              <c:f>'Darbam_izdevumi(apv.ar spec)'!$A$38</c:f>
              <c:strCache>
                <c:ptCount val="1"/>
                <c:pt idx="0">
                  <c:v>Atpūta, kultūra un reliģija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spec)'!$F$35:$L$35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 </c:v>
                </c:pt>
                <c:pt idx="4">
                  <c:v>2020.gads </c:v>
                </c:pt>
                <c:pt idx="5">
                  <c:v>2021.gads</c:v>
                </c:pt>
                <c:pt idx="6">
                  <c:v>2022.gads</c:v>
                </c:pt>
              </c:strCache>
            </c:strRef>
          </c:cat>
          <c:val>
            <c:numRef>
              <c:f>'Darbam_izdevumi(apv.ar spec)'!$F$38:$L$38</c:f>
              <c:numCache>
                <c:formatCode>0.00</c:formatCode>
                <c:ptCount val="7"/>
                <c:pt idx="0">
                  <c:v>6.4685160000000002</c:v>
                </c:pt>
                <c:pt idx="1">
                  <c:v>8.8856710000000003</c:v>
                </c:pt>
                <c:pt idx="2">
                  <c:v>9.4699989999999996</c:v>
                </c:pt>
                <c:pt idx="3">
                  <c:v>11.032029</c:v>
                </c:pt>
                <c:pt idx="4">
                  <c:v>12.517526</c:v>
                </c:pt>
                <c:pt idx="5">
                  <c:v>16.388635000000001</c:v>
                </c:pt>
                <c:pt idx="6">
                  <c:v>11.211235</c:v>
                </c:pt>
              </c:numCache>
            </c:numRef>
          </c:val>
        </c:ser>
        <c:ser>
          <c:idx val="3"/>
          <c:order val="3"/>
          <c:tx>
            <c:strRef>
              <c:f>'Darbam_izdevumi(apv.ar spec)'!$A$39</c:f>
              <c:strCache>
                <c:ptCount val="1"/>
                <c:pt idx="0">
                  <c:v>Teritorijas apsaimniekošana un attīstība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spec)'!$F$35:$L$35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 </c:v>
                </c:pt>
                <c:pt idx="4">
                  <c:v>2020.gads </c:v>
                </c:pt>
                <c:pt idx="5">
                  <c:v>2021.gads</c:v>
                </c:pt>
                <c:pt idx="6">
                  <c:v>2022.gads</c:v>
                </c:pt>
              </c:strCache>
            </c:strRef>
          </c:cat>
          <c:val>
            <c:numRef>
              <c:f>'Darbam_izdevumi(apv.ar spec)'!$F$39:$L$39</c:f>
              <c:numCache>
                <c:formatCode>0.00</c:formatCode>
                <c:ptCount val="7"/>
                <c:pt idx="0">
                  <c:v>17.446788999999999</c:v>
                </c:pt>
                <c:pt idx="1">
                  <c:v>23.214269000000002</c:v>
                </c:pt>
                <c:pt idx="2">
                  <c:v>31.101835000000001</c:v>
                </c:pt>
                <c:pt idx="3">
                  <c:v>43.069544</c:v>
                </c:pt>
                <c:pt idx="4">
                  <c:v>33.153624999999998</c:v>
                </c:pt>
                <c:pt idx="5">
                  <c:v>33.858049999999999</c:v>
                </c:pt>
                <c:pt idx="6">
                  <c:v>28.589458</c:v>
                </c:pt>
              </c:numCache>
            </c:numRef>
          </c:val>
        </c:ser>
        <c:ser>
          <c:idx val="4"/>
          <c:order val="4"/>
          <c:tx>
            <c:strRef>
              <c:f>'Darbam_izdevumi(apv.ar spec)'!$A$40</c:f>
              <c:strCache>
                <c:ptCount val="1"/>
                <c:pt idx="0">
                  <c:v>Pārējie izdevumi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spec)'!$F$35:$L$35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 </c:v>
                </c:pt>
                <c:pt idx="4">
                  <c:v>2020.gads </c:v>
                </c:pt>
                <c:pt idx="5">
                  <c:v>2021.gads</c:v>
                </c:pt>
                <c:pt idx="6">
                  <c:v>2022.gads</c:v>
                </c:pt>
              </c:strCache>
            </c:strRef>
          </c:cat>
          <c:val>
            <c:numRef>
              <c:f>'Darbam_izdevumi(apv.ar spec)'!$F$40:$L$40</c:f>
              <c:numCache>
                <c:formatCode>0.00</c:formatCode>
                <c:ptCount val="7"/>
                <c:pt idx="0">
                  <c:v>5.5051009999999998</c:v>
                </c:pt>
                <c:pt idx="1">
                  <c:v>6.4181299999999997</c:v>
                </c:pt>
                <c:pt idx="2">
                  <c:v>8.0444429999999993</c:v>
                </c:pt>
                <c:pt idx="3">
                  <c:v>8.8591460000000009</c:v>
                </c:pt>
                <c:pt idx="4">
                  <c:v>8.9869900000000005</c:v>
                </c:pt>
                <c:pt idx="5">
                  <c:v>10.017067000000001</c:v>
                </c:pt>
                <c:pt idx="6">
                  <c:v>10.070508999999999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gapDepth val="124"/>
        <c:shape val="box"/>
        <c:axId val="104815232"/>
        <c:axId val="139570176"/>
        <c:axId val="0"/>
      </c:bar3DChart>
      <c:catAx>
        <c:axId val="104815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39570176"/>
        <c:crosses val="autoZero"/>
        <c:auto val="1"/>
        <c:lblAlgn val="ctr"/>
        <c:lblOffset val="100"/>
        <c:noMultiLvlLbl val="0"/>
      </c:catAx>
      <c:valAx>
        <c:axId val="139570176"/>
        <c:scaling>
          <c:orientation val="minMax"/>
          <c:max val="12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04815232"/>
        <c:crosses val="autoZero"/>
        <c:crossBetween val="between"/>
        <c:majorUnit val="20"/>
        <c:minorUnit val="20"/>
      </c:valAx>
      <c:spPr>
        <a:noFill/>
        <a:ln w="25400">
          <a:noFill/>
        </a:ln>
      </c:spPr>
    </c:plotArea>
    <c:legend>
      <c:legendPos val="b"/>
      <c:layout/>
      <c:overlay val="0"/>
      <c:txPr>
        <a:bodyPr/>
        <a:lstStyle/>
        <a:p>
          <a:pPr>
            <a:defRPr sz="101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93390307918828"/>
          <c:y val="8.3769633507853408E-2"/>
          <c:w val="0.80179886050829008"/>
          <c:h val="0.809257259072982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diagram!$A$135</c:f>
              <c:strCache>
                <c:ptCount val="1"/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txPr>
              <a:bodyPr/>
              <a:lstStyle/>
              <a:p>
                <a:pPr>
                  <a:defRPr sz="8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diagram!$E$134:$J$134</c:f>
              <c:strCache>
                <c:ptCount val="6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</c:strCache>
            </c:strRef>
          </c:cat>
          <c:val>
            <c:numRef>
              <c:f>diagram!$E$135:$J$135</c:f>
              <c:numCache>
                <c:formatCode>General</c:formatCode>
                <c:ptCount val="6"/>
              </c:numCache>
            </c:numRef>
          </c:val>
        </c:ser>
        <c:ser>
          <c:idx val="0"/>
          <c:order val="1"/>
          <c:tx>
            <c:strRef>
              <c:f>diagram!$A$136</c:f>
              <c:strCache>
                <c:ptCount val="1"/>
                <c:pt idx="0">
                  <c:v>saistības kopā</c:v>
                </c:pt>
              </c:strCache>
            </c:strRef>
          </c:tx>
          <c:spPr>
            <a:solidFill>
              <a:schemeClr val="accent4"/>
            </a:solidFill>
            <a:ln w="55000" cap="flat" cmpd="thickThin" algn="ctr">
              <a:solidFill>
                <a:schemeClr val="accent1"/>
              </a:solidFill>
              <a:prstDash val="solid"/>
            </a:ln>
            <a:effectLst/>
          </c:spPr>
          <c:invertIfNegative val="0"/>
          <c:dPt>
            <c:idx val="2"/>
            <c:invertIfNegative val="0"/>
            <c:bubble3D val="0"/>
          </c:dPt>
          <c:dLbls>
            <c:dLbl>
              <c:idx val="0"/>
              <c:layout>
                <c:manualLayout>
                  <c:x val="0"/>
                  <c:y val="0.2722513089005235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0.3036649214659685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376963350785340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0.502617801047120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0.561954624781849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6.0975609756097563E-3"/>
                  <c:y val="0.551483420593368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diagram!$E$134:$J$134</c:f>
              <c:strCache>
                <c:ptCount val="6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</c:strCache>
            </c:strRef>
          </c:cat>
          <c:val>
            <c:numRef>
              <c:f>diagram!$E$136:$J$136</c:f>
              <c:numCache>
                <c:formatCode>#,##0</c:formatCode>
                <c:ptCount val="6"/>
                <c:pt idx="0">
                  <c:v>54866018</c:v>
                </c:pt>
                <c:pt idx="1">
                  <c:v>60083909</c:v>
                </c:pt>
                <c:pt idx="2">
                  <c:v>74718714</c:v>
                </c:pt>
                <c:pt idx="3">
                  <c:v>99048035</c:v>
                </c:pt>
                <c:pt idx="4">
                  <c:v>109514634</c:v>
                </c:pt>
                <c:pt idx="5">
                  <c:v>108461402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"/>
        <c:overlap val="56"/>
        <c:axId val="147664256"/>
        <c:axId val="147703680"/>
      </c:barChart>
      <c:lineChart>
        <c:grouping val="standard"/>
        <c:varyColors val="0"/>
        <c:ser>
          <c:idx val="2"/>
          <c:order val="2"/>
          <c:tx>
            <c:strRef>
              <c:f>diagram!$A$137</c:f>
              <c:strCache>
                <c:ptCount val="1"/>
                <c:pt idx="0">
                  <c:v>saistību apjoms (%)</c:v>
                </c:pt>
              </c:strCache>
            </c:strRef>
          </c:tx>
          <c:spPr>
            <a:ln w="12700">
              <a:solidFill>
                <a:schemeClr val="tx2">
                  <a:lumMod val="50000"/>
                </a:schemeClr>
              </a:solidFill>
              <a:prstDash val="solid"/>
            </a:ln>
          </c:spPr>
          <c:marker>
            <c:symbol val="triangle"/>
            <c:size val="5"/>
            <c:spPr>
              <a:solidFill>
                <a:schemeClr val="tx2">
                  <a:lumMod val="5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1.8292682926829267E-2"/>
                  <c:y val="0.1700988030946393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260162601626018E-2"/>
                  <c:y val="8.9269626636984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032520325203252E-2"/>
                  <c:y val="0.1269236371631556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32520325203252E-2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16260162601626E-2"/>
                  <c:y val="6.06060606060606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0650406504065045E-3"/>
                  <c:y val="5.2525252525252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diagram!$E$134:$J$134</c:f>
              <c:strCache>
                <c:ptCount val="6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</c:strCache>
            </c:strRef>
          </c:cat>
          <c:val>
            <c:numRef>
              <c:f>diagram!$E$137:$J$137</c:f>
              <c:numCache>
                <c:formatCode>#,##0.00</c:formatCode>
                <c:ptCount val="6"/>
                <c:pt idx="0">
                  <c:v>10.23</c:v>
                </c:pt>
                <c:pt idx="1">
                  <c:v>8.99</c:v>
                </c:pt>
                <c:pt idx="2">
                  <c:v>11.39</c:v>
                </c:pt>
                <c:pt idx="3">
                  <c:v>11.86</c:v>
                </c:pt>
                <c:pt idx="4">
                  <c:v>13.8</c:v>
                </c:pt>
                <c:pt idx="5">
                  <c:v>14.11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diagram!$A$138</c:f>
              <c:strCache>
                <c:ptCount val="1"/>
                <c:pt idx="0">
                  <c:v>saistību robeža</c:v>
                </c:pt>
              </c:strCache>
            </c:strRef>
          </c:tx>
          <c:spPr>
            <a:ln w="41275" cmpd="sng"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cat>
            <c:strRef>
              <c:f>diagram!$E$134:$J$134</c:f>
              <c:strCache>
                <c:ptCount val="6"/>
                <c:pt idx="0">
                  <c:v>2017.g.</c:v>
                </c:pt>
                <c:pt idx="1">
                  <c:v>2018.g.</c:v>
                </c:pt>
                <c:pt idx="2">
                  <c:v>2019.g.</c:v>
                </c:pt>
                <c:pt idx="3">
                  <c:v>2020.g.</c:v>
                </c:pt>
                <c:pt idx="4">
                  <c:v>2021.g.</c:v>
                </c:pt>
                <c:pt idx="5">
                  <c:v>2022.g.</c:v>
                </c:pt>
              </c:strCache>
            </c:strRef>
          </c:cat>
          <c:val>
            <c:numRef>
              <c:f>diagram!$E$138:$J$138</c:f>
              <c:numCache>
                <c:formatCode>#,##0.00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  <c:pt idx="5">
                  <c:v>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7705216"/>
        <c:axId val="147141760"/>
      </c:lineChart>
      <c:catAx>
        <c:axId val="147664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7703680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47703680"/>
        <c:scaling>
          <c:orientation val="minMax"/>
          <c:max val="150000000"/>
          <c:min val="0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7664256"/>
        <c:crosses val="autoZero"/>
        <c:crossBetween val="between"/>
        <c:majorUnit val="20000000"/>
        <c:minorUnit val="400000"/>
      </c:valAx>
      <c:catAx>
        <c:axId val="147705216"/>
        <c:scaling>
          <c:orientation val="minMax"/>
        </c:scaling>
        <c:delete val="1"/>
        <c:axPos val="b"/>
        <c:majorTickMark val="out"/>
        <c:minorTickMark val="none"/>
        <c:tickLblPos val="nextTo"/>
        <c:crossAx val="147141760"/>
        <c:crosses val="autoZero"/>
        <c:auto val="0"/>
        <c:lblAlgn val="ctr"/>
        <c:lblOffset val="100"/>
        <c:noMultiLvlLbl val="0"/>
      </c:catAx>
      <c:valAx>
        <c:axId val="147141760"/>
        <c:scaling>
          <c:orientation val="minMax"/>
          <c:max val="20"/>
          <c:min val="0"/>
        </c:scaling>
        <c:delete val="0"/>
        <c:axPos val="r"/>
        <c:numFmt formatCode="#,##0.00" sourceLinked="1"/>
        <c:majorTickMark val="cross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lv-LV"/>
          </a:p>
        </c:txPr>
        <c:crossAx val="147705216"/>
        <c:crosses val="max"/>
        <c:crossBetween val="between"/>
        <c:maj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9421467895781319"/>
          <c:y val="0.96300594483212543"/>
          <c:w val="0.62783080468599961"/>
          <c:h val="3.6018010577441084E-2"/>
        </c:manualLayout>
      </c:layout>
      <c:overlay val="0"/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lv-LV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lv-LV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187483109113979E-2"/>
          <c:y val="2.128952338901563E-2"/>
          <c:w val="0.95358650560043434"/>
          <c:h val="0.700063041185272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'Darbam_ienemumi(apv.ar spec)'!$A$59</c:f>
              <c:strCache>
                <c:ptCount val="1"/>
                <c:pt idx="0">
                  <c:v>Iedzīvotāju ienākuma nodoklis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spec)'!$F$58:$L$58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</c:v>
                </c:pt>
                <c:pt idx="4">
                  <c:v>2020.gads</c:v>
                </c:pt>
                <c:pt idx="5">
                  <c:v>2021.gads</c:v>
                </c:pt>
                <c:pt idx="6">
                  <c:v>2022.gads </c:v>
                </c:pt>
              </c:strCache>
            </c:strRef>
          </c:cat>
          <c:val>
            <c:numRef>
              <c:f>'Darbam_ienemumi(apv.ar spec)'!$F$59:$L$59</c:f>
              <c:numCache>
                <c:formatCode>0.00</c:formatCode>
                <c:ptCount val="7"/>
                <c:pt idx="0">
                  <c:v>38.491466000000003</c:v>
                </c:pt>
                <c:pt idx="1">
                  <c:v>40.968218999999998</c:v>
                </c:pt>
                <c:pt idx="2">
                  <c:v>40.628292999999999</c:v>
                </c:pt>
                <c:pt idx="3">
                  <c:v>44.567926999999997</c:v>
                </c:pt>
                <c:pt idx="4">
                  <c:v>38.597318999999999</c:v>
                </c:pt>
                <c:pt idx="5">
                  <c:v>37.282850000000003</c:v>
                </c:pt>
                <c:pt idx="6">
                  <c:v>37.390248</c:v>
                </c:pt>
              </c:numCache>
            </c:numRef>
          </c:val>
        </c:ser>
        <c:ser>
          <c:idx val="1"/>
          <c:order val="1"/>
          <c:tx>
            <c:strRef>
              <c:f>'Darbam_ienemumi(apv.ar spec)'!$A$60</c:f>
              <c:strCache>
                <c:ptCount val="1"/>
                <c:pt idx="0">
                  <c:v>Nekustamā īpašuma nodoklis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spec)'!$F$58:$L$58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</c:v>
                </c:pt>
                <c:pt idx="4">
                  <c:v>2020.gads</c:v>
                </c:pt>
                <c:pt idx="5">
                  <c:v>2021.gads</c:v>
                </c:pt>
                <c:pt idx="6">
                  <c:v>2022.gads </c:v>
                </c:pt>
              </c:strCache>
            </c:strRef>
          </c:cat>
          <c:val>
            <c:numRef>
              <c:f>'Darbam_ienemumi(apv.ar spec)'!$F$60:$L$60</c:f>
              <c:numCache>
                <c:formatCode>0.00</c:formatCode>
                <c:ptCount val="7"/>
                <c:pt idx="0">
                  <c:v>3.3704589999999999</c:v>
                </c:pt>
                <c:pt idx="1">
                  <c:v>3.552549</c:v>
                </c:pt>
                <c:pt idx="2">
                  <c:v>3.2726980000000001</c:v>
                </c:pt>
                <c:pt idx="3">
                  <c:v>3.9419119999999999</c:v>
                </c:pt>
                <c:pt idx="4">
                  <c:v>3.8243</c:v>
                </c:pt>
                <c:pt idx="5">
                  <c:v>3.6115569999999999</c:v>
                </c:pt>
                <c:pt idx="6">
                  <c:v>3.0864150000000001</c:v>
                </c:pt>
              </c:numCache>
            </c:numRef>
          </c:val>
        </c:ser>
        <c:ser>
          <c:idx val="2"/>
          <c:order val="2"/>
          <c:tx>
            <c:strRef>
              <c:f>'Darbam_ienemumi(apv.ar spec)'!$A$61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spec)'!$F$58:$L$58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</c:v>
                </c:pt>
                <c:pt idx="4">
                  <c:v>2020.gads</c:v>
                </c:pt>
                <c:pt idx="5">
                  <c:v>2021.gads</c:v>
                </c:pt>
                <c:pt idx="6">
                  <c:v>2022.gads </c:v>
                </c:pt>
              </c:strCache>
            </c:strRef>
          </c:cat>
          <c:val>
            <c:numRef>
              <c:f>'Darbam_ienemumi(apv.ar spec)'!$F$61:$L$61</c:f>
              <c:numCache>
                <c:formatCode>0.00</c:formatCode>
                <c:ptCount val="7"/>
                <c:pt idx="0">
                  <c:v>21.502594999999999</c:v>
                </c:pt>
                <c:pt idx="1">
                  <c:v>27.969253999999999</c:v>
                </c:pt>
                <c:pt idx="2">
                  <c:v>40.612346000000002</c:v>
                </c:pt>
                <c:pt idx="3">
                  <c:v>48.353946999999998</c:v>
                </c:pt>
                <c:pt idx="4">
                  <c:v>43.397511000000002</c:v>
                </c:pt>
                <c:pt idx="5">
                  <c:v>37.804958999999997</c:v>
                </c:pt>
                <c:pt idx="6">
                  <c:v>26.460674999999998</c:v>
                </c:pt>
              </c:numCache>
            </c:numRef>
          </c:val>
        </c:ser>
        <c:ser>
          <c:idx val="3"/>
          <c:order val="3"/>
          <c:tx>
            <c:strRef>
              <c:f>'Darbam_ienemumi(apv.ar spec)'!$A$62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invertIfNegative val="0"/>
          <c:dLbls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spec)'!$F$58:$L$58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</c:v>
                </c:pt>
                <c:pt idx="4">
                  <c:v>2020.gads</c:v>
                </c:pt>
                <c:pt idx="5">
                  <c:v>2021.gads</c:v>
                </c:pt>
                <c:pt idx="6">
                  <c:v>2022.gads </c:v>
                </c:pt>
              </c:strCache>
            </c:strRef>
          </c:cat>
          <c:val>
            <c:numRef>
              <c:f>'Darbam_ienemumi(apv.ar spec)'!$F$62:$L$62</c:f>
              <c:numCache>
                <c:formatCode>0.00</c:formatCode>
                <c:ptCount val="7"/>
                <c:pt idx="0">
                  <c:v>13.489086</c:v>
                </c:pt>
                <c:pt idx="1">
                  <c:v>15.363753000000001</c:v>
                </c:pt>
                <c:pt idx="2">
                  <c:v>17.210560000000001</c:v>
                </c:pt>
                <c:pt idx="3">
                  <c:v>22.250793999999999</c:v>
                </c:pt>
                <c:pt idx="4">
                  <c:v>28.348624000000001</c:v>
                </c:pt>
                <c:pt idx="5">
                  <c:v>27.778918999999998</c:v>
                </c:pt>
                <c:pt idx="6">
                  <c:v>26.337772999999999</c:v>
                </c:pt>
              </c:numCache>
            </c:numRef>
          </c:val>
        </c:ser>
        <c:ser>
          <c:idx val="4"/>
          <c:order val="4"/>
          <c:tx>
            <c:strRef>
              <c:f>'Darbam_ienemumi(apv.ar spec)'!$A$63</c:f>
              <c:strCache>
                <c:ptCount val="1"/>
                <c:pt idx="0">
                  <c:v>Pārējie ieņēmumi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09631584010114E-3"/>
                  <c:y val="-3.11526479750778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097046413502108E-3"/>
                  <c:y val="-1.8691588785046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69158878504672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269342641070389E-3"/>
                  <c:y val="-1.24610591900311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557632398753894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5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b="0"/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'Darbam_ienemumi(apv.ar spec)'!$F$58:$L$58</c:f>
              <c:strCache>
                <c:ptCount val="7"/>
                <c:pt idx="0">
                  <c:v>2016.gads</c:v>
                </c:pt>
                <c:pt idx="1">
                  <c:v>2017.gads</c:v>
                </c:pt>
                <c:pt idx="2">
                  <c:v>2018.gads</c:v>
                </c:pt>
                <c:pt idx="3">
                  <c:v>2019.gads</c:v>
                </c:pt>
                <c:pt idx="4">
                  <c:v>2020.gads</c:v>
                </c:pt>
                <c:pt idx="5">
                  <c:v>2021.gads</c:v>
                </c:pt>
                <c:pt idx="6">
                  <c:v>2022.gads </c:v>
                </c:pt>
              </c:strCache>
            </c:strRef>
          </c:cat>
          <c:val>
            <c:numRef>
              <c:f>'Darbam_ienemumi(apv.ar spec)'!$F$63:$L$63</c:f>
              <c:numCache>
                <c:formatCode>0.00</c:formatCode>
                <c:ptCount val="7"/>
                <c:pt idx="0">
                  <c:v>4.6964490000000003</c:v>
                </c:pt>
                <c:pt idx="1">
                  <c:v>4.6262059999999998</c:v>
                </c:pt>
                <c:pt idx="2">
                  <c:v>5.2513610000000002</c:v>
                </c:pt>
                <c:pt idx="3">
                  <c:v>5.4243550000000003</c:v>
                </c:pt>
                <c:pt idx="4">
                  <c:v>4.7525329999999997</c:v>
                </c:pt>
                <c:pt idx="5">
                  <c:v>4.0732280000000003</c:v>
                </c:pt>
                <c:pt idx="6">
                  <c:v>4.7424759999999999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38606848"/>
        <c:axId val="139567104"/>
      </c:barChart>
      <c:catAx>
        <c:axId val="13860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139567104"/>
        <c:crosses val="autoZero"/>
        <c:auto val="1"/>
        <c:lblAlgn val="ctr"/>
        <c:lblOffset val="100"/>
        <c:noMultiLvlLbl val="0"/>
      </c:catAx>
      <c:valAx>
        <c:axId val="139567104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extTo"/>
        <c:crossAx val="138606848"/>
        <c:crosses val="autoZero"/>
        <c:crossBetween val="between"/>
      </c:valAx>
      <c:spPr>
        <a:ln>
          <a:noFill/>
        </a:ln>
      </c:spPr>
    </c:plotArea>
    <c:legend>
      <c:legendPos val="t"/>
      <c:layout>
        <c:manualLayout>
          <c:xMode val="edge"/>
          <c:yMode val="edge"/>
          <c:x val="1.1877126470302323E-2"/>
          <c:y val="0.79847172734693073"/>
          <c:w val="0.96358737565211749"/>
          <c:h val="0.2015231894895819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822221138766322E-2"/>
          <c:y val="0.10384107159018915"/>
          <c:w val="0.89560192746804479"/>
          <c:h val="0.64410233203608169"/>
        </c:manualLayout>
      </c:layout>
      <c:lineChart>
        <c:grouping val="standard"/>
        <c:varyColors val="0"/>
        <c:ser>
          <c:idx val="0"/>
          <c:order val="0"/>
          <c:tx>
            <c:strRef>
              <c:f>'Darbam_ienemumi(apv.ar spec)'!$A$59</c:f>
              <c:strCache>
                <c:ptCount val="1"/>
                <c:pt idx="0">
                  <c:v>Iedzīvotāju ienākuma nodoklis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spec)'!$B$58:$L$58</c:f>
              <c:strCache>
                <c:ptCount val="11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</c:strCache>
            </c:strRef>
          </c:cat>
          <c:val>
            <c:numRef>
              <c:f>'Darbam_ienemumi(apv.ar spec)'!$B$59:$L$59</c:f>
              <c:numCache>
                <c:formatCode>0.00</c:formatCode>
                <c:ptCount val="11"/>
                <c:pt idx="0">
                  <c:v>35.594158</c:v>
                </c:pt>
                <c:pt idx="1">
                  <c:v>38.559885999999999</c:v>
                </c:pt>
                <c:pt idx="2">
                  <c:v>38.962125</c:v>
                </c:pt>
                <c:pt idx="3">
                  <c:v>37.796152999999997</c:v>
                </c:pt>
                <c:pt idx="4">
                  <c:v>38.491466000000003</c:v>
                </c:pt>
                <c:pt idx="5">
                  <c:v>40.968218999999998</c:v>
                </c:pt>
                <c:pt idx="6">
                  <c:v>40.628292999999999</c:v>
                </c:pt>
                <c:pt idx="7">
                  <c:v>44.567926999999997</c:v>
                </c:pt>
                <c:pt idx="8">
                  <c:v>38.597318999999999</c:v>
                </c:pt>
                <c:pt idx="9">
                  <c:v>37.282850000000003</c:v>
                </c:pt>
                <c:pt idx="10">
                  <c:v>37.390248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'Darbam_ienemumi(apv.ar spec)'!$A$60</c:f>
              <c:strCache>
                <c:ptCount val="1"/>
                <c:pt idx="0">
                  <c:v>Nekustamā īpašuma nodoklis</c:v>
                </c:pt>
              </c:strCache>
            </c:strRef>
          </c:tx>
          <c:spPr>
            <a:ln>
              <a:solidFill>
                <a:schemeClr val="accent2">
                  <a:shade val="95000"/>
                  <a:satMod val="105000"/>
                </a:schemeClr>
              </a:solidFill>
            </a:ln>
          </c:spPr>
          <c:marker>
            <c:spPr>
              <a:ln w="15875"/>
            </c:spPr>
          </c:marker>
          <c:dPt>
            <c:idx val="1"/>
            <c:marker>
              <c:symbol val="square"/>
              <c:size val="7"/>
            </c:marker>
            <c:bubble3D val="0"/>
          </c:dPt>
          <c:cat>
            <c:strRef>
              <c:f>'Darbam_ienemumi(apv.ar spec)'!$B$58:$L$58</c:f>
              <c:strCache>
                <c:ptCount val="11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</c:strCache>
            </c:strRef>
          </c:cat>
          <c:val>
            <c:numRef>
              <c:f>'Darbam_ienemumi(apv.ar spec)'!$B$60:$L$60</c:f>
              <c:numCache>
                <c:formatCode>0.00</c:formatCode>
                <c:ptCount val="11"/>
                <c:pt idx="0">
                  <c:v>2.9357790000000001</c:v>
                </c:pt>
                <c:pt idx="1">
                  <c:v>3.206223</c:v>
                </c:pt>
                <c:pt idx="2">
                  <c:v>3.0672730000000001</c:v>
                </c:pt>
                <c:pt idx="3">
                  <c:v>3.392261</c:v>
                </c:pt>
                <c:pt idx="4">
                  <c:v>3.3704589999999999</c:v>
                </c:pt>
                <c:pt idx="5">
                  <c:v>3.552549</c:v>
                </c:pt>
                <c:pt idx="6">
                  <c:v>3.2726980000000001</c:v>
                </c:pt>
                <c:pt idx="7">
                  <c:v>3.9419119999999999</c:v>
                </c:pt>
                <c:pt idx="8">
                  <c:v>3.8243</c:v>
                </c:pt>
                <c:pt idx="9">
                  <c:v>3.6115569999999999</c:v>
                </c:pt>
                <c:pt idx="10">
                  <c:v>3.0864150000000001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'Darbam_ienemumi(apv.ar spec)'!$A$61</c:f>
              <c:strCache>
                <c:ptCount val="1"/>
                <c:pt idx="0">
                  <c:v>Transferti (bez pašvaldību finanšu izlīdzināšanas)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spec)'!$B$58:$L$58</c:f>
              <c:strCache>
                <c:ptCount val="11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</c:strCache>
            </c:strRef>
          </c:cat>
          <c:val>
            <c:numRef>
              <c:f>'Darbam_ienemumi(apv.ar spec)'!$B$61:$L$61</c:f>
              <c:numCache>
                <c:formatCode>0.00</c:formatCode>
                <c:ptCount val="11"/>
                <c:pt idx="0">
                  <c:v>23.348369000000002</c:v>
                </c:pt>
                <c:pt idx="1">
                  <c:v>28.003359</c:v>
                </c:pt>
                <c:pt idx="2">
                  <c:v>23.838408999999999</c:v>
                </c:pt>
                <c:pt idx="3">
                  <c:v>24.500537999999999</c:v>
                </c:pt>
                <c:pt idx="4">
                  <c:v>21.502594999999999</c:v>
                </c:pt>
                <c:pt idx="5">
                  <c:v>27.969253999999999</c:v>
                </c:pt>
                <c:pt idx="6">
                  <c:v>40.612346000000002</c:v>
                </c:pt>
                <c:pt idx="7">
                  <c:v>48.353946999999998</c:v>
                </c:pt>
                <c:pt idx="8">
                  <c:v>43.397511000000002</c:v>
                </c:pt>
                <c:pt idx="9">
                  <c:v>37.804958999999997</c:v>
                </c:pt>
                <c:pt idx="10">
                  <c:v>26.460674999999998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'Darbam_ienemumi(apv.ar spec)'!$A$62</c:f>
              <c:strCache>
                <c:ptCount val="1"/>
                <c:pt idx="0">
                  <c:v>Maksājumi finanšu izlīdzināšanas rezultātā</c:v>
                </c:pt>
              </c:strCache>
            </c:strRef>
          </c:tx>
          <c:marker>
            <c:spPr>
              <a:ln w="15875"/>
            </c:spPr>
          </c:marker>
          <c:cat>
            <c:strRef>
              <c:f>'Darbam_ienemumi(apv.ar spec)'!$B$58:$L$58</c:f>
              <c:strCache>
                <c:ptCount val="11"/>
                <c:pt idx="0">
                  <c:v>2012.gads</c:v>
                </c:pt>
                <c:pt idx="1">
                  <c:v>2013.gads</c:v>
                </c:pt>
                <c:pt idx="2">
                  <c:v>2014.gads</c:v>
                </c:pt>
                <c:pt idx="3">
                  <c:v>2015.gads</c:v>
                </c:pt>
                <c:pt idx="4">
                  <c:v>2016.gads</c:v>
                </c:pt>
                <c:pt idx="5">
                  <c:v>2017.gads</c:v>
                </c:pt>
                <c:pt idx="6">
                  <c:v>2018.gads</c:v>
                </c:pt>
                <c:pt idx="7">
                  <c:v>2019.gads</c:v>
                </c:pt>
                <c:pt idx="8">
                  <c:v>2020.gads</c:v>
                </c:pt>
                <c:pt idx="9">
                  <c:v>2021.gads</c:v>
                </c:pt>
                <c:pt idx="10">
                  <c:v>2022.gads </c:v>
                </c:pt>
              </c:strCache>
            </c:strRef>
          </c:cat>
          <c:val>
            <c:numRef>
              <c:f>'Darbam_ienemumi(apv.ar spec)'!$B$62:$L$62</c:f>
              <c:numCache>
                <c:formatCode>0.00</c:formatCode>
                <c:ptCount val="11"/>
                <c:pt idx="0">
                  <c:v>6.8614879999999996</c:v>
                </c:pt>
                <c:pt idx="1">
                  <c:v>6.9592809999999998</c:v>
                </c:pt>
                <c:pt idx="2">
                  <c:v>8.5483410000000006</c:v>
                </c:pt>
                <c:pt idx="3">
                  <c:v>9.3673369999999991</c:v>
                </c:pt>
                <c:pt idx="4">
                  <c:v>13.489086</c:v>
                </c:pt>
                <c:pt idx="5">
                  <c:v>15.363753000000001</c:v>
                </c:pt>
                <c:pt idx="6">
                  <c:v>17.210560000000001</c:v>
                </c:pt>
                <c:pt idx="7">
                  <c:v>22.250793999999999</c:v>
                </c:pt>
                <c:pt idx="8">
                  <c:v>28.348624000000001</c:v>
                </c:pt>
                <c:pt idx="9">
                  <c:v>27.778918999999998</c:v>
                </c:pt>
                <c:pt idx="10">
                  <c:v>26.337772999999999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1999488"/>
        <c:axId val="142014720"/>
      </c:lineChart>
      <c:catAx>
        <c:axId val="1419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00" baseline="0"/>
            </a:pPr>
            <a:endParaRPr lang="lv-LV"/>
          </a:p>
        </c:txPr>
        <c:crossAx val="142014720"/>
        <c:crosses val="autoZero"/>
        <c:auto val="1"/>
        <c:lblAlgn val="ctr"/>
        <c:lblOffset val="100"/>
        <c:noMultiLvlLbl val="0"/>
      </c:catAx>
      <c:valAx>
        <c:axId val="142014720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lv-LV"/>
          </a:p>
        </c:txPr>
        <c:crossAx val="141999488"/>
        <c:crosses val="autoZero"/>
        <c:crossBetween val="between"/>
      </c:valAx>
      <c:spPr>
        <a:effectLst/>
      </c:spPr>
    </c:plotArea>
    <c:legend>
      <c:legendPos val="b"/>
      <c:layout/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lv-LV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75639156216582"/>
          <c:y val="2.9975505759880439E-2"/>
          <c:w val="0.83385783027121607"/>
          <c:h val="0.8981481481481481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tx2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chemeClr val="accent2">
                    <a:lumMod val="60000"/>
                    <a:lumOff val="40000"/>
                  </a:schemeClr>
                </a:outerShdw>
              </a:effectLst>
            </c:spPr>
          </c:dPt>
          <c:dLbls>
            <c:dLbl>
              <c:idx val="0"/>
              <c:layout>
                <c:manualLayout>
                  <c:x val="1.3869503770224745E-4"/>
                  <c:y val="-7.2182496215762509E-3"/>
                </c:manualLayout>
              </c:layout>
              <c:spPr>
                <a:ln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484541877459247E-3"/>
                  <c:y val="-2.7350158153307758E-2"/>
                </c:manualLayout>
              </c:layout>
              <c:spPr>
                <a:ln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4969083754918494E-3"/>
                  <c:y val="-0.13675186755501717"/>
                </c:manualLayout>
              </c:layout>
              <c:spPr>
                <a:ln>
                  <a:solidFill>
                    <a:schemeClr val="tx2"/>
                  </a:solidFill>
                </a:ln>
              </c:spPr>
              <c:txPr>
                <a:bodyPr/>
                <a:lstStyle/>
                <a:p>
                  <a:pPr>
                    <a:defRPr/>
                  </a:pPr>
                  <a:endParaRPr lang="lv-LV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ln>
                <a:solidFill>
                  <a:schemeClr val="tx2"/>
                </a:solidFill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'Darbam_izdevumi(apv.ar spec)'!$A$81:$F$81</c:f>
              <c:strCache>
                <c:ptCount val="6"/>
                <c:pt idx="0">
                  <c:v>Nodokļu un nenodokļu ieņēmumi </c:v>
                </c:pt>
                <c:pt idx="1">
                  <c:v>PFI rezultātā saņemtās dotācijas</c:v>
                </c:pt>
                <c:pt idx="2">
                  <c:v>Pašvaldību budžetu transferti </c:v>
                </c:pt>
                <c:pt idx="3">
                  <c:v>Iestāžu ieņēmumi </c:v>
                </c:pt>
                <c:pt idx="4">
                  <c:v>Valsts transferti (bez PFI)</c:v>
                </c:pt>
                <c:pt idx="5">
                  <c:v>Ieņēmumi kopā</c:v>
                </c:pt>
              </c:strCache>
            </c:strRef>
          </c:cat>
          <c:val>
            <c:numRef>
              <c:f>'Darbam_izdevumi(apv.ar spec)'!$A$82:$F$82</c:f>
              <c:numCache>
                <c:formatCode>#,##0</c:formatCode>
                <c:ptCount val="6"/>
                <c:pt idx="0">
                  <c:v>3179259</c:v>
                </c:pt>
                <c:pt idx="1">
                  <c:v>-950918</c:v>
                </c:pt>
                <c:pt idx="2">
                  <c:v>-108000</c:v>
                </c:pt>
                <c:pt idx="3">
                  <c:v>256430</c:v>
                </c:pt>
                <c:pt idx="4">
                  <c:v>-2248930</c:v>
                </c:pt>
                <c:pt idx="5">
                  <c:v>127841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3625600"/>
        <c:axId val="143631488"/>
      </c:barChart>
      <c:catAx>
        <c:axId val="143625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143631488"/>
        <c:crosses val="autoZero"/>
        <c:auto val="1"/>
        <c:lblAlgn val="ctr"/>
        <c:lblOffset val="100"/>
        <c:noMultiLvlLbl val="0"/>
      </c:catAx>
      <c:valAx>
        <c:axId val="143631488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lv-LV"/>
          </a:p>
        </c:txPr>
        <c:crossAx val="1436256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5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lv-LV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29021415978417E-2"/>
          <c:y val="4.6543463381245723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0733764488589251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1.7110079783073474E-2"/>
          <c:w val="0.95395081109366819"/>
          <c:h val="0.93976728268309373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4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6972890229046137E-4"/>
          <c:y val="3.477012393318385E-2"/>
          <c:w val="0.95395081109366819"/>
          <c:h val="0.93976728268309373"/>
        </c:manualLayout>
      </c:layout>
      <c:pie3DChart>
        <c:varyColors val="1"/>
        <c:ser>
          <c:idx val="0"/>
          <c:order val="0"/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 prstMaterial="matte">
              <a:bevelT prst="relaxedInset"/>
              <a:bevelB w="165100" prst="coolSlant"/>
              <a:contourClr>
                <a:srgbClr val="000000"/>
              </a:contourClr>
            </a:sp3d>
          </c:spPr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-0.12546428990016303"/>
                  <c:y val="2.409135944099701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1976234344397289E-2"/>
                  <c:y val="3.3596662840142927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6448901396056575E-2"/>
                  <c:y val="5.554107584601206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4.0151300437918876E-2"/>
                  <c:y val="-2.784632053443650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-3.3930989291196131E-2"/>
                  <c:y val="-0.1514308750621858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5"/>
              <c:layout>
                <c:manualLayout>
                  <c:x val="-1.590401606854774E-2"/>
                  <c:y val="-9.96631956953093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>
                <c:manualLayout>
                  <c:x val="-9.3251690453710748E-2"/>
                  <c:y val="-0.1141946784372692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7"/>
              <c:layout>
                <c:manualLayout>
                  <c:x val="2.7015865236060664E-2"/>
                  <c:y val="-0.4887579449919753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8"/>
              <c:layout>
                <c:manualLayout>
                  <c:x val="6.5651219827030155E-3"/>
                  <c:y val="6.369133773835904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solidFill>
                <a:schemeClr val="bg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lv-LV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'Darbam_izdevumi(apv.ar spec)'!$A$15:$A$23</c:f>
              <c:strCache>
                <c:ptCount val="9"/>
                <c:pt idx="0">
                  <c:v>Vispārējie valdības dienesti</c:v>
                </c:pt>
                <c:pt idx="1">
                  <c:v>Sabiedriskā kārtība un drošība</c:v>
                </c:pt>
                <c:pt idx="2">
                  <c:v>Ekonomiskā darbība</c:v>
                </c:pt>
                <c:pt idx="3">
                  <c:v>Vides aizsardzība</c:v>
                </c:pt>
                <c:pt idx="4">
                  <c:v>Pašvaldības teritorijas un mājokļu apsaimniekošana</c:v>
                </c:pt>
                <c:pt idx="5">
                  <c:v>Veselība</c:v>
                </c:pt>
                <c:pt idx="6">
                  <c:v>Atpūta, kultūra un reliģija</c:v>
                </c:pt>
                <c:pt idx="7">
                  <c:v>Izglītība</c:v>
                </c:pt>
                <c:pt idx="8">
                  <c:v>Sociālā aizsardzība</c:v>
                </c:pt>
              </c:strCache>
            </c:strRef>
          </c:cat>
          <c:val>
            <c:numRef>
              <c:f>'Darbam_izdevumi(apv.ar spec)'!$B$15:$B$23</c:f>
              <c:numCache>
                <c:formatCode>#,##0</c:formatCode>
                <c:ptCount val="9"/>
                <c:pt idx="0">
                  <c:v>6629788</c:v>
                </c:pt>
                <c:pt idx="1">
                  <c:v>2788215</c:v>
                </c:pt>
                <c:pt idx="2">
                  <c:v>14720791</c:v>
                </c:pt>
                <c:pt idx="3">
                  <c:v>3998261</c:v>
                </c:pt>
                <c:pt idx="4">
                  <c:v>9870406</c:v>
                </c:pt>
                <c:pt idx="5">
                  <c:v>652506</c:v>
                </c:pt>
                <c:pt idx="6">
                  <c:v>11211235</c:v>
                </c:pt>
                <c:pt idx="7">
                  <c:v>46085356</c:v>
                </c:pt>
                <c:pt idx="8">
                  <c:v>14991978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  <a:scene3d>
      <a:camera prst="orthographicFront"/>
      <a:lightRig rig="threePt" dir="t"/>
    </a:scene3d>
    <a:sp3d>
      <a:bevelB w="82550"/>
    </a:sp3d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lv-LV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0.15</cdr:x>
      <cdr:y>0.81221</cdr:y>
    </cdr:from>
    <cdr:to>
      <cdr:x>0.5175</cdr:x>
      <cdr:y>0.9554</cdr:y>
    </cdr:to>
    <cdr:sp macro="" textlink="">
      <cdr:nvSpPr>
        <cdr:cNvPr id="2" name="Up Arrow Callout 1"/>
        <cdr:cNvSpPr/>
      </cdr:nvSpPr>
      <cdr:spPr>
        <a:xfrm xmlns:a="http://schemas.openxmlformats.org/drawingml/2006/main">
          <a:off x="1234480" y="3676054"/>
          <a:ext cx="3024336" cy="648072"/>
        </a:xfrm>
        <a:prstGeom xmlns:a="http://schemas.openxmlformats.org/drawingml/2006/main" prst="upArrowCallout">
          <a:avLst>
            <a:gd name="adj1" fmla="val 25000"/>
            <a:gd name="adj2" fmla="val 25000"/>
            <a:gd name="adj3" fmla="val 25000"/>
            <a:gd name="adj4" fmla="val 66460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lv-LV" b="1" dirty="0" smtClean="0">
              <a:solidFill>
                <a:schemeClr val="tx1"/>
              </a:solidFill>
            </a:rPr>
            <a:t>Dotācija no vispārējiem ieņēmumiem</a:t>
          </a:r>
        </a:p>
        <a:p xmlns:a="http://schemas.openxmlformats.org/drawingml/2006/main">
          <a:pPr algn="ctr"/>
          <a:r>
            <a:rPr lang="lv-LV" b="1" dirty="0" smtClean="0">
              <a:solidFill>
                <a:schemeClr val="tx1"/>
              </a:solidFill>
            </a:rPr>
            <a:t>2120341 </a:t>
          </a:r>
          <a:r>
            <a:rPr lang="lv-LV" b="1" i="1" dirty="0" err="1" smtClean="0">
              <a:solidFill>
                <a:schemeClr val="tx1"/>
              </a:solidFill>
            </a:rPr>
            <a:t>euro</a:t>
          </a:r>
          <a:endParaRPr lang="lv-LV" b="1" i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7AA5B-DB54-4E50-92F8-01E8544A3DDB}" type="datetimeFigureOut">
              <a:rPr lang="lv-LV" smtClean="0"/>
              <a:t>28.01.2022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35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7316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F4D80-83FD-4B46-BE91-E17CE29BD03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37563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241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11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110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0294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9382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0598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2193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19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307734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F4D80-83FD-4B46-BE91-E17CE29BD038}" type="slidenum">
              <a:rPr lang="lv-LV" smtClean="0"/>
              <a:t>20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785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2008B2-7FDA-40A7-B3FE-2E49A9B85B25}" type="datetimeFigureOut">
              <a:rPr lang="en-US" smtClean="0"/>
              <a:t>1/28/2022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1AFA6E2-1094-440E-BBD1-9DD0A349100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Daugavpils </a:t>
            </a:r>
            <a:r>
              <a:rPr lang="lv-LV" dirty="0" err="1" smtClean="0">
                <a:latin typeface="Times New Roman" pitchFamily="18" charset="0"/>
                <a:cs typeface="Times New Roman" pitchFamily="18" charset="0"/>
              </a:rPr>
              <a:t>valstspilsētas</a:t>
            </a:r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 budžets 2022.gadam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365103"/>
            <a:ext cx="7772400" cy="446207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>
                <a:latin typeface="Times New Roman" pitchFamily="18" charset="0"/>
                <a:cs typeface="Times New Roman" pitchFamily="18" charset="0"/>
              </a:rPr>
              <a:t>2022.gada 28.janvārī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663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65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izdevumu struktūra 2022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8665531"/>
              </p:ext>
            </p:extLst>
          </p:nvPr>
        </p:nvGraphicFramePr>
        <p:xfrm>
          <a:off x="467544" y="1556792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293297"/>
              </p:ext>
            </p:extLst>
          </p:nvPr>
        </p:nvGraphicFramePr>
        <p:xfrm>
          <a:off x="899592" y="1628800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777064"/>
              </p:ext>
            </p:extLst>
          </p:nvPr>
        </p:nvGraphicFramePr>
        <p:xfrm>
          <a:off x="1062037" y="1243012"/>
          <a:ext cx="7019925" cy="4371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6722092"/>
              </p:ext>
            </p:extLst>
          </p:nvPr>
        </p:nvGraphicFramePr>
        <p:xfrm>
          <a:off x="1052512" y="12715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204912" y="1423987"/>
          <a:ext cx="703897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165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Budžeta izdevumi 2022.gadā – 110 948  536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6556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9357790"/>
              </p:ext>
            </p:extLst>
          </p:nvPr>
        </p:nvGraphicFramePr>
        <p:xfrm>
          <a:off x="467544" y="620689"/>
          <a:ext cx="8229600" cy="5976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4376"/>
                <a:gridCol w="1368152"/>
                <a:gridCol w="1296144"/>
                <a:gridCol w="1152128"/>
                <a:gridCol w="1028800"/>
              </a:tblGrid>
              <a:tr h="4478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Izdevumu kategorija</a:t>
                      </a: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2021.gads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2022.gads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(plāns)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2022.gads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salīdzinājumā ar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2021.gadu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447862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</a:t>
                      </a:r>
                      <a:r>
                        <a:rPr lang="en-US" sz="14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euro</a:t>
                      </a: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Arial Unicode MS"/>
                        </a:rPr>
                        <a:t>izmaiņas (procentos)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2363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Vispārējie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valdības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dienesti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6 745 408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6 629 788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-115 620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-1.71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Sabiedriskā kārtība un drošība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2 654 280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2 788 215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133 935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5.05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Ekonomiskā darbība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18 954 866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14 720 791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/>
                          <a:ea typeface="Times New Roman"/>
                        </a:rPr>
                        <a:t>-4 234 075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-22.34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96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Vides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2 944 294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3 998 261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1 053 967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35.80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78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Pašvaldības teritorijas un mājokļu apsaimniekošana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11 958 890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9 870 406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-2 088 484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-17.46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53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Veselība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617 379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652 506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35 127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5.69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Atpūta, kultūra un reliģija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16 388 635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11 211 235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-5 177 400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-31.59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Izglītība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47 158 855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46 085 356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-1 073 499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-2.28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Sociālā aizsardzība</a:t>
                      </a:r>
                      <a:endParaRPr lang="lv-LV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16 017 215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14 991 978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</a:rPr>
                        <a:t>-1 025 237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-6.40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Izdevumi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kopā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123 439 822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110 948 536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Times New Roman"/>
                          <a:ea typeface="Times New Roman"/>
                        </a:rPr>
                        <a:t>-12 491 286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-10.12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Ieguldījumi,</a:t>
                      </a:r>
                      <a:r>
                        <a:rPr lang="lv-LV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aizdevumu atmaksa 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7 486 419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6 930 523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-555 896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-7.43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355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PAVISAM</a:t>
                      </a:r>
                      <a:endParaRPr lang="lv-LV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130 926 241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117 879 059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-13 047 182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lv-LV" sz="1200" dirty="0" smtClean="0">
                          <a:effectLst/>
                          <a:latin typeface="Times New Roman"/>
                          <a:ea typeface="Times New Roman"/>
                        </a:rPr>
                        <a:t>-9.97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Pamatbudžeta izdevumi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5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1561799"/>
              </p:ext>
            </p:extLst>
          </p:nvPr>
        </p:nvGraphicFramePr>
        <p:xfrm>
          <a:off x="457200" y="1315720"/>
          <a:ext cx="8229600" cy="211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 fontAlgn="ctr"/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Dotācija no vispārējiem ieņēmumiem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Maksas pakalpojumi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 (mērķdotācijas un projektu finansējums)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Aizņēmumi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 pavisam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2021.gads</a:t>
                      </a:r>
                      <a:endParaRPr lang="lv-LV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78 398 168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4 429 924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35 899 304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12 198 845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130 926 241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lv-LV" sz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75 862 648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4 529 681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31 500 863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5 985 867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117 879 059</a:t>
                      </a:r>
                    </a:p>
                  </a:txBody>
                  <a:tcPr marL="0" marR="0" marT="0" marB="0" anchor="b"/>
                </a:tc>
              </a:tr>
              <a:tr h="352742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2022./2021.</a:t>
                      </a:r>
                      <a:r>
                        <a:rPr lang="lv-LV" sz="14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lv-LV" sz="1400" b="1" baseline="0" dirty="0" err="1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</a:t>
                      </a:r>
                      <a:r>
                        <a:rPr lang="lv-LV" sz="1400" b="1" baseline="0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lv-LV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-2 535 520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99 757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-4 398 441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-6 212 978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/>
                        </a:rPr>
                        <a:t>-13 047 182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Izdevumi pa finansēšanas avotiem  </a:t>
            </a:r>
            <a:endParaRPr lang="lv-LV" sz="3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640306"/>
              </p:ext>
            </p:extLst>
          </p:nvPr>
        </p:nvGraphicFramePr>
        <p:xfrm>
          <a:off x="467542" y="4437113"/>
          <a:ext cx="5472608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2"/>
                <a:gridCol w="1368152"/>
                <a:gridCol w="1368152"/>
                <a:gridCol w="1368152"/>
              </a:tblGrid>
              <a:tr h="461078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Ieņēmumu izmaiņas</a:t>
                      </a:r>
                      <a:endParaRPr lang="lv-LV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2120341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256430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-2248930</a:t>
                      </a:r>
                    </a:p>
                  </a:txBody>
                  <a:tcPr marL="0" marR="0" marT="0" marB="0" anchor="b"/>
                </a:tc>
              </a:tr>
              <a:tr h="461078">
                <a:tc>
                  <a:txBody>
                    <a:bodyPr/>
                    <a:lstStyle/>
                    <a:p>
                      <a:r>
                        <a:rPr lang="lv-LV" sz="1400" b="1" dirty="0" smtClean="0">
                          <a:solidFill>
                            <a:schemeClr val="accent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Atlikuma izmaiņas</a:t>
                      </a:r>
                      <a:endParaRPr lang="lv-LV" sz="1400" b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-4655861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-156673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accent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-2149511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3913707" y="3573016"/>
            <a:ext cx="720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9" name="Down Arrow 8"/>
          <p:cNvSpPr/>
          <p:nvPr/>
        </p:nvSpPr>
        <p:spPr>
          <a:xfrm>
            <a:off x="5292080" y="3573582"/>
            <a:ext cx="720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0" name="Down Arrow 9"/>
          <p:cNvSpPr/>
          <p:nvPr/>
        </p:nvSpPr>
        <p:spPr>
          <a:xfrm>
            <a:off x="2555776" y="3576835"/>
            <a:ext cx="72008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59" y="5085184"/>
            <a:ext cx="313668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53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21224"/>
              </p:ext>
            </p:extLst>
          </p:nvPr>
        </p:nvGraphicFramePr>
        <p:xfrm>
          <a:off x="457200" y="1481138"/>
          <a:ext cx="8229600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0704"/>
                <a:gridCol w="1656184"/>
                <a:gridCol w="1728192"/>
                <a:gridCol w="1594520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darbība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4619898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4654483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-34585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projekti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843553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995347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-151794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Ieguldījumi pamatkapitālā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262238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1195191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-932953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Investīciju projekti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1635110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4711497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-3076387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Aizdevumu atmaksa un procenti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5038911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4560458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478453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atbalsta programmas īpašumu sakārtošanas jomā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951279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1009724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-58445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Kultūra un tūrisms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5088927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5105120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-16193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4333348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4634425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-301077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 aizsardzība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8635581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8633488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2093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Dotācija no vispārējiem ieņēmumiem 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3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876461"/>
              </p:ext>
            </p:extLst>
          </p:nvPr>
        </p:nvGraphicFramePr>
        <p:xfrm>
          <a:off x="457200" y="1481138"/>
          <a:ext cx="8229600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800200"/>
                <a:gridCol w="1584176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</a:t>
                      </a:r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21063245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20355394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707851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Izglītojamo ēdināšana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1824625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1752309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72316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Komunālā saimniecība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8252557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7954882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297675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Sabiedriskā kārtība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2657703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2499971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157732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Vasaras nometnes un nodarbinātība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720286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684988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35298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Atbalsts studējošiem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371678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334278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37400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Finansējums sabiedriskām organizācijām (izņemot sportu)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145465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141394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4071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Sabiedriskais transports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6316295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6268172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48123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Īpašumu apsaimniekošana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1108296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957708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150588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 izdevumi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1993653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1949339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44314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75862648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78398168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-2535520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Dotācija no vispārējiem ieņēmumiem 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10667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4319950"/>
              </p:ext>
            </p:extLst>
          </p:nvPr>
        </p:nvGraphicFramePr>
        <p:xfrm>
          <a:off x="457200" y="1481138"/>
          <a:ext cx="8229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8696"/>
                <a:gridCol w="1800200"/>
                <a:gridCol w="1584176"/>
                <a:gridCol w="1666528"/>
              </a:tblGrid>
              <a:tr h="370840">
                <a:tc>
                  <a:txBody>
                    <a:bodyPr/>
                    <a:lstStyle/>
                    <a:p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pozīcija</a:t>
                      </a:r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2021.gads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endParaRPr lang="lv-LV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 </a:t>
                      </a:r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projekti (bez aizņēmumiem)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7683733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15257443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-7573710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Izglītība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13971370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13021135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950235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Sociālā </a:t>
                      </a:r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aizsardzība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4640138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3120003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1520135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Investīcijas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758117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758117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Sabiedriskais transports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660490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592157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68333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Autoceļu fonds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2549339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2757748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-208409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Sporta skolas</a:t>
                      </a:r>
                      <a:endParaRPr lang="lv-LV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1138215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1081910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56305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Citi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99461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68908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30553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31500863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35899304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lv-LV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-4398441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Transfertu ietekme uz izdevumiem  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14618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90459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lv-LV" sz="15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Lielākie projekti</a:t>
            </a:r>
            <a:r>
              <a:rPr lang="lv-LV" sz="2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9728" indent="0">
              <a:buNone/>
            </a:pPr>
            <a:endParaRPr lang="lv-LV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200" dirty="0" err="1"/>
              <a:t>Dienvidlatgales</a:t>
            </a:r>
            <a:r>
              <a:rPr lang="lv-LV" sz="1200" dirty="0"/>
              <a:t> pašvaldību teritoriju pilsētvides </a:t>
            </a:r>
            <a:r>
              <a:rPr lang="lv-LV" sz="1200" dirty="0" err="1"/>
              <a:t>revitalizācija</a:t>
            </a:r>
            <a:r>
              <a:rPr lang="lv-LV" sz="1200" dirty="0"/>
              <a:t> ekonomiskās aktivitātes paaugstināšanai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/>
              <a:t>Cietokšņa noliktavu zonas rūpnieciskās teritorijas reģenerācijas veicināšana un pieejamības uzlabošana</a:t>
            </a:r>
            <a:r>
              <a:rPr lang="lv-LV" sz="1200" dirty="0" smtClean="0"/>
              <a:t>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 smtClean="0"/>
              <a:t>Energoefektivitātes </a:t>
            </a:r>
            <a:r>
              <a:rPr lang="lv-LV" sz="1200" dirty="0"/>
              <a:t>paaugstināšana Daugavpils pilsētas pašvaldības ēkā Vienības ielā 30, </a:t>
            </a:r>
            <a:r>
              <a:rPr lang="lv-LV" sz="1200" dirty="0" smtClean="0"/>
              <a:t>Daugavpilī;</a:t>
            </a:r>
          </a:p>
          <a:p>
            <a:pPr lvl="0"/>
            <a:endParaRPr lang="lv-LV" sz="1200" dirty="0"/>
          </a:p>
          <a:p>
            <a:pPr lvl="0"/>
            <a:r>
              <a:rPr lang="lv-LV" sz="1200" dirty="0" smtClean="0"/>
              <a:t>Inovācijas centra izveidošana, Daugavpilī</a:t>
            </a:r>
            <a:endParaRPr lang="lv-LV" sz="1200" dirty="0"/>
          </a:p>
          <a:p>
            <a:pPr lvl="0"/>
            <a:endParaRPr lang="lv-LV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728192"/>
          </a:xfrm>
        </p:spPr>
        <p:txBody>
          <a:bodyPr anchor="t"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Finansējums projektiem,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031469"/>
              </p:ext>
            </p:extLst>
          </p:nvPr>
        </p:nvGraphicFramePr>
        <p:xfrm>
          <a:off x="467544" y="908720"/>
          <a:ext cx="828092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1656184"/>
                <a:gridCol w="1656184"/>
                <a:gridCol w="1656184"/>
                <a:gridCol w="1656184"/>
              </a:tblGrid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valsts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Pašvaldības finansējums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Līdzekļu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atlikums gada sākumā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Aizņēmumi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1 786 744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843 553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4 030 632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3 400 689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10 061 618</a:t>
                      </a:r>
                      <a:endParaRPr lang="lv-LV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443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lvl="0"/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pedagogu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darba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atlīdzībai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izglītības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iestāžu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uzturēšanai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- 13923632 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lvl="0" indent="0">
              <a:buNone/>
            </a:pPr>
            <a:endParaRPr lang="lv-LV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māksliniecisko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kolektīvu vadītāju atlīdzībai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-13365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skolēnu ēdināšanai pašvaldības skolās (1.-4.kl.)  - 396008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mācību līdzekļu iegādei izglītības iestādēs un programmai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«Latvijas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skolas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soma»   – 311934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sociālā </a:t>
            </a:r>
            <a:r>
              <a:rPr lang="lv-LV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atbalsta programmām 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3955528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autoceļu fondam – 1817483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pasažieru pārvadāšanai sabiedriskajā transportā - 646536 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09728" lvl="0" indent="0">
              <a:buNone/>
            </a:pP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investīcijām - 400248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/>
            <a:endParaRPr lang="lv-LV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citiem izdevumiem – 47520 </a:t>
            </a:r>
            <a:r>
              <a:rPr lang="lv-LV" sz="1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r>
              <a:rPr lang="lv-LV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>
              <a:buNone/>
            </a:pPr>
            <a:endParaRPr lang="lv-LV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mērķdotācijas  – 21 512 254 </a:t>
            </a:r>
            <a:r>
              <a:rPr lang="lv-LV" sz="3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</a:t>
            </a:r>
            <a:endParaRPr lang="lv-LV" sz="3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16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Pašvaldības saistības</a:t>
            </a:r>
            <a:br>
              <a:rPr lang="lv-LV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plānots saņemt aizņēmumus 2022.gadā – 5 985 867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lv-LV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lv-LV" sz="2000" dirty="0" smtClean="0">
                <a:latin typeface="Times New Roman" pitchFamily="18" charset="0"/>
                <a:cs typeface="Times New Roman" pitchFamily="18" charset="0"/>
              </a:rPr>
              <a:t>atmaksāt aizņēmumus – 6 668 285 </a:t>
            </a:r>
            <a:r>
              <a:rPr lang="lv-LV" sz="2000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152900" y="3663156"/>
          <a:ext cx="838200" cy="161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endParaRPr lang="lv-LV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5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5359832"/>
              </p:ext>
            </p:extLst>
          </p:nvPr>
        </p:nvGraphicFramePr>
        <p:xfrm>
          <a:off x="1259632" y="1988840"/>
          <a:ext cx="62484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1870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BUDŽETS 2022 </a:t>
            </a:r>
            <a:b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v-LV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KOPĒJIE RESURSI IZDEVUMU SEGŠANAI 117 879 059 EURO</a:t>
            </a:r>
            <a:endParaRPr lang="lv-LV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318646" cy="455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40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lv-LV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lv-LV" sz="4000" b="1" dirty="0">
              <a:latin typeface="Times New Roman" pitchFamily="18" charset="0"/>
              <a:cs typeface="Times New Roman" pitchFamily="18" charset="0"/>
            </a:endParaRPr>
          </a:p>
          <a:p>
            <a:pPr marL="109728" indent="0" algn="ctr">
              <a:buNone/>
            </a:pPr>
            <a:r>
              <a:rPr lang="lv-LV" sz="4000" b="1" dirty="0" smtClean="0">
                <a:latin typeface="Times New Roman" pitchFamily="18" charset="0"/>
                <a:cs typeface="Times New Roman" pitchFamily="18" charset="0"/>
              </a:rPr>
              <a:t>PALDIES PAR UZMANĪBU!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20688"/>
            <a:ext cx="3888432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79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12997"/>
              </p:ext>
            </p:extLst>
          </p:nvPr>
        </p:nvGraphicFramePr>
        <p:xfrm>
          <a:off x="395536" y="1340767"/>
          <a:ext cx="8363272" cy="3086107"/>
        </p:xfrm>
        <a:graphic>
          <a:graphicData uri="http://schemas.openxmlformats.org/drawingml/2006/table">
            <a:tbl>
              <a:tblPr firstRow="1" bandRow="1">
                <a:effectLst>
                  <a:reflection blurRad="6350" stA="52000" endA="300" endPos="35000" dir="5400000" sy="-100000" algn="bl" rotWithShape="0"/>
                </a:effectLst>
                <a:tableStyleId>{5C22544A-7EE6-4342-B048-85BDC9FD1C3A}</a:tableStyleId>
              </a:tblPr>
              <a:tblGrid>
                <a:gridCol w="3610744"/>
                <a:gridCol w="1501824"/>
                <a:gridCol w="1728192"/>
                <a:gridCol w="1522512"/>
              </a:tblGrid>
              <a:tr h="322101">
                <a:tc>
                  <a:txBody>
                    <a:bodyPr/>
                    <a:lstStyle/>
                    <a:p>
                      <a:pPr algn="just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2021.gads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2022.gads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izmaiņas</a:t>
                      </a:r>
                      <a:endParaRPr lang="lv-LV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</a:tr>
              <a:tr h="390755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Resursi izdevumu segšanai (kopā)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130 926 241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117 879 059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-13 047 182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5216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Naudas līdzekļu atlikums gada sākumā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20 837 650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13 875 605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-6 962 045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268172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Pamatbudžeta ieņēmumi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97 889 746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98 017 587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127 841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402258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Saņemtie aizņēmumi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12 198 845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5 985 867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-6 212 978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97297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 </a:t>
                      </a:r>
                      <a:r>
                        <a:rPr lang="lv-LV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izdevumi, </a:t>
                      </a:r>
                      <a:r>
                        <a:rPr lang="lv-LV" sz="14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aizdevumu</a:t>
                      </a:r>
                      <a:r>
                        <a:rPr lang="lv-LV" sz="1400" b="1" i="0" u="sng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atmaksa, </a:t>
                      </a:r>
                      <a:r>
                        <a:rPr lang="lv-LV" sz="1400" b="1" i="0" u="sng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ieguldījumi </a:t>
                      </a:r>
                      <a:r>
                        <a:rPr lang="lv-LV" sz="1400" b="1" i="0" u="sng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(kopā)</a:t>
                      </a:r>
                    </a:p>
                  </a:txBody>
                  <a:tcPr marL="0" marR="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130 926 241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117 879 059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-13 047 182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70453">
                <a:tc>
                  <a:txBody>
                    <a:bodyPr/>
                    <a:lstStyle/>
                    <a:p>
                      <a:pPr algn="l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Pamatbudžeta izdevumi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123 439 822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110 948 536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-12 491 286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352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Līdzdalība komersantu pašu kapitālā</a:t>
                      </a: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1 195 191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262 238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-932 953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  <a:tr h="33521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Aizņēmumu</a:t>
                      </a:r>
                      <a:r>
                        <a:rPr lang="lv-LV" sz="14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atmaksa</a:t>
                      </a:r>
                      <a:endParaRPr lang="lv-LV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6 291 228</a:t>
                      </a:r>
                      <a:endParaRPr lang="lv-LV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6 668 285</a:t>
                      </a:r>
                      <a:endParaRPr lang="lv-LV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377 057</a:t>
                      </a:r>
                      <a:endParaRPr lang="lv-LV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560" y="404664"/>
            <a:ext cx="8229600" cy="778097"/>
          </a:xfrm>
        </p:spPr>
        <p:txBody>
          <a:bodyPr/>
          <a:lstStyle/>
          <a:p>
            <a:pPr algn="ctr"/>
            <a:r>
              <a:rPr lang="lv-LV" sz="3000" dirty="0" smtClean="0">
                <a:solidFill>
                  <a:srgbClr val="464646"/>
                </a:solidFill>
                <a:latin typeface="Times New Roman" pitchFamily="18" charset="0"/>
                <a:cs typeface="Times New Roman" pitchFamily="18" charset="0"/>
              </a:rPr>
              <a:t>BUDŽETS 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417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Pamatbudžeta ieņēmumi –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98 017 587 </a:t>
            </a:r>
            <a:r>
              <a:rPr lang="lv-LV" sz="3000" i="1" dirty="0" err="1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3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6127133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8069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724720"/>
              </p:ext>
            </p:extLst>
          </p:nvPr>
        </p:nvGraphicFramePr>
        <p:xfrm>
          <a:off x="611560" y="1412771"/>
          <a:ext cx="7992889" cy="4647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99757"/>
                <a:gridCol w="1229275"/>
                <a:gridCol w="1229275"/>
                <a:gridCol w="1106174"/>
                <a:gridCol w="1228408"/>
              </a:tblGrid>
              <a:tr h="32894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.gads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.gads 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starpība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pret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lv-LV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.g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plānu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(euro)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plāns g. sāk. (euro)</a:t>
                      </a:r>
                      <a:endParaRPr lang="lv-LV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izpilde (euro)</a:t>
                      </a:r>
                      <a:endParaRPr lang="lv-LV" sz="1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plāns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(euro)</a:t>
                      </a:r>
                      <a:endParaRPr lang="lv-LV" sz="1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vMerge="1">
                  <a:txBody>
                    <a:bodyPr/>
                    <a:lstStyle/>
                    <a:p>
                      <a:endParaRPr lang="lv-LV"/>
                    </a:p>
                  </a:txBody>
                  <a:tcPr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Iedzīvotāju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ienākuma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34 776 752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37 282 850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37 390 248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2 613 496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nodokļi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3 043 410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3 611 557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3 086 415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43 005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Azartspēļu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7 443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13 000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-47 000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09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Dabas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resursu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nodoklis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22 000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60 250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38 000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uzņēmējdarbības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114 283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Valsts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pašvaldību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nodevas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maksājumi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116 734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Sodi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un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sankcijas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121 277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Pārējie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nenodokļu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33 000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118 849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35 000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98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pašv.nekustamā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īpašuma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pārdošanas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iznomāšanas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117 472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531 178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370 000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252 528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iestāžu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3 540 816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3 003 214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4 064 476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523 660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Transferti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56 106 296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65 583 878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52 798 448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-3 307 848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28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Budžeta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ieņēmumi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kopā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lv-LV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97 889 746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110 551 513</a:t>
                      </a:r>
                      <a:endParaRPr lang="lv-LV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98 017 587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127 841</a:t>
                      </a:r>
                      <a:endParaRPr lang="lv-LV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Budžeta </a:t>
            </a: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ieņēmumi – </a:t>
            </a:r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98 017 587 </a:t>
            </a:r>
            <a:r>
              <a:rPr lang="lv-LV" sz="3000" i="1" dirty="0" err="1" smtClean="0">
                <a:latin typeface="Times New Roman" pitchFamily="18" charset="0"/>
                <a:cs typeface="Times New Roman" pitchFamily="18" charset="0"/>
              </a:rPr>
              <a:t>euro</a:t>
            </a:r>
            <a:endParaRPr lang="lv-LV" sz="3000" dirty="0"/>
          </a:p>
        </p:txBody>
      </p:sp>
    </p:spTree>
    <p:extLst>
      <p:ext uri="{BB962C8B-B14F-4D97-AF65-F5344CB8AC3E}">
        <p14:creationId xmlns:p14="http://schemas.microsoft.com/office/powerpoint/2010/main" val="3022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965391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002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Pamatbudžeta ieņēmumi </a:t>
            </a:r>
            <a:endParaRPr lang="lv-LV" sz="30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601802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22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Pamatbudžeta resursu izmaiņas </a:t>
            </a:r>
            <a:br>
              <a:rPr lang="lv-LV" sz="3000" dirty="0">
                <a:latin typeface="Times New Roman" pitchFamily="18" charset="0"/>
                <a:cs typeface="Times New Roman" pitchFamily="18" charset="0"/>
              </a:rPr>
            </a:br>
            <a:r>
              <a:rPr lang="lv-LV" sz="3000" dirty="0">
                <a:latin typeface="Times New Roman" pitchFamily="18" charset="0"/>
                <a:cs typeface="Times New Roman" pitchFamily="18" charset="0"/>
              </a:rPr>
              <a:t>pret 2021. gada plānu</a:t>
            </a:r>
            <a:endParaRPr lang="lv-LV" sz="30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86575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117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000" dirty="0" smtClean="0">
                <a:latin typeface="Times New Roman" pitchFamily="18" charset="0"/>
                <a:cs typeface="Times New Roman" pitchFamily="18" charset="0"/>
              </a:rPr>
              <a:t>Galvenās  izdevumu pieauguma pozīcijas</a:t>
            </a:r>
            <a:endParaRPr lang="lv-LV" sz="30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540614"/>
              </p:ext>
            </p:extLst>
          </p:nvPr>
        </p:nvGraphicFramePr>
        <p:xfrm>
          <a:off x="457200" y="1481138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Izdevumu pozīcija</a:t>
                      </a:r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Pieauguma</a:t>
                      </a:r>
                      <a:r>
                        <a:rPr lang="lv-LV" sz="14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summa, EUR</a:t>
                      </a:r>
                      <a:endParaRPr lang="lv-LV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Komunālie pakalpojumi 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1742905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Pedagogu atlīdzība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569750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Ēdināšana</a:t>
                      </a:r>
                      <a:r>
                        <a:rPr lang="lv-LV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izdevumi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72316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Jaunas struktūrvienības darbības uzsākšana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lv-LV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139635</a:t>
                      </a:r>
                      <a:endParaRPr lang="lv-LV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376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4166</TotalTime>
  <Words>1097</Words>
  <Application>Microsoft Office PowerPoint</Application>
  <PresentationFormat>On-screen Show (4:3)</PresentationFormat>
  <Paragraphs>443</Paragraphs>
  <Slides>20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Daugavpils valstspilsētas budžets 2022.gadam</vt:lpstr>
      <vt:lpstr>BUDŽETS 2022  KOPĒJIE RESURSI IZDEVUMU SEGŠANAI 117 879 059 EURO</vt:lpstr>
      <vt:lpstr>BUDŽETS </vt:lpstr>
      <vt:lpstr>Pamatbudžeta ieņēmumi – 98 017 587 euro</vt:lpstr>
      <vt:lpstr>Budžeta ieņēmumi – 98 017 587 euro</vt:lpstr>
      <vt:lpstr>Pamatbudžeta ieņēmumi </vt:lpstr>
      <vt:lpstr>Pamatbudžeta ieņēmumi </vt:lpstr>
      <vt:lpstr>Pamatbudžeta resursu izmaiņas  pret 2021. gada plānu</vt:lpstr>
      <vt:lpstr>Galvenās  izdevumu pieauguma pozīcijas</vt:lpstr>
      <vt:lpstr>Pamatbudžeta izdevumu struktūra 2022 </vt:lpstr>
      <vt:lpstr>Budžeta izdevumi 2022.gadā – 110 948  536 euro </vt:lpstr>
      <vt:lpstr>Pamatbudžeta izdevumi </vt:lpstr>
      <vt:lpstr>Izdevumi pa finansēšanas avotiem  </vt:lpstr>
      <vt:lpstr>Dotācija no vispārējiem ieņēmumiem </vt:lpstr>
      <vt:lpstr>Dotācija no vispārējiem ieņēmumiem </vt:lpstr>
      <vt:lpstr>Transfertu ietekme uz izdevumiem  </vt:lpstr>
      <vt:lpstr>Finansējums projektiem, euro </vt:lpstr>
      <vt:lpstr>Valsts mērķdotācijas  – 21 512 254 euro</vt:lpstr>
      <vt:lpstr>Pašvaldības saistības plānots saņemt aizņēmumus 2022.gadā – 5 985 867 euro, atmaksāt aizņēmumus – 6 668 285 euro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Daugavpils pilsētas budžets 2015.gadam</dc:title>
  <dc:creator>Edite</dc:creator>
  <cp:lastModifiedBy>Edite Upeniece</cp:lastModifiedBy>
  <cp:revision>308</cp:revision>
  <cp:lastPrinted>2022-01-27T08:55:11Z</cp:lastPrinted>
  <dcterms:created xsi:type="dcterms:W3CDTF">2015-01-22T14:36:03Z</dcterms:created>
  <dcterms:modified xsi:type="dcterms:W3CDTF">2022-01-28T13:09:10Z</dcterms:modified>
</cp:coreProperties>
</file>