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59" r:id="rId7"/>
    <p:sldId id="260" r:id="rId8"/>
    <p:sldId id="266" r:id="rId9"/>
    <p:sldId id="267" r:id="rId10"/>
    <p:sldId id="271" r:id="rId11"/>
    <p:sldId id="261" r:id="rId12"/>
    <p:sldId id="270" r:id="rId13"/>
    <p:sldId id="262"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snapToGrid="0">
      <p:cViewPr varScale="1">
        <p:scale>
          <a:sx n="63" d="100"/>
          <a:sy n="63" d="100"/>
        </p:scale>
        <p:origin x="6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96DEF62-BBB0-46CF-B338-E49B3358429E}"/>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GB"/>
          </a:p>
        </p:txBody>
      </p:sp>
      <p:sp>
        <p:nvSpPr>
          <p:cNvPr id="3" name="Apakšvirsraksts 2">
            <a:extLst>
              <a:ext uri="{FF2B5EF4-FFF2-40B4-BE49-F238E27FC236}">
                <a16:creationId xmlns:a16="http://schemas.microsoft.com/office/drawing/2014/main" id="{0BDE2012-4B3F-4587-8955-80155D6291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GB"/>
          </a:p>
        </p:txBody>
      </p:sp>
      <p:sp>
        <p:nvSpPr>
          <p:cNvPr id="4" name="Datuma vietturis 3">
            <a:extLst>
              <a:ext uri="{FF2B5EF4-FFF2-40B4-BE49-F238E27FC236}">
                <a16:creationId xmlns:a16="http://schemas.microsoft.com/office/drawing/2014/main" id="{A10AD77F-DCA0-4695-A287-D02BE679B351}"/>
              </a:ext>
            </a:extLst>
          </p:cNvPr>
          <p:cNvSpPr>
            <a:spLocks noGrp="1"/>
          </p:cNvSpPr>
          <p:nvPr>
            <p:ph type="dt" sz="half" idx="10"/>
          </p:nvPr>
        </p:nvSpPr>
        <p:spPr/>
        <p:txBody>
          <a:bodyPr/>
          <a:lstStyle/>
          <a:p>
            <a:fld id="{AE596D0E-5B42-4F33-BB56-B070188CD861}" type="datetimeFigureOut">
              <a:rPr lang="en-GB" smtClean="0"/>
              <a:t>26/08/2019</a:t>
            </a:fld>
            <a:endParaRPr lang="en-GB"/>
          </a:p>
        </p:txBody>
      </p:sp>
      <p:sp>
        <p:nvSpPr>
          <p:cNvPr id="5" name="Kājenes vietturis 4">
            <a:extLst>
              <a:ext uri="{FF2B5EF4-FFF2-40B4-BE49-F238E27FC236}">
                <a16:creationId xmlns:a16="http://schemas.microsoft.com/office/drawing/2014/main" id="{BA4A207E-831D-48D0-8F38-E80CA64D37F9}"/>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11678B33-9AC9-4855-A0D0-643938B5A7FB}"/>
              </a:ext>
            </a:extLst>
          </p:cNvPr>
          <p:cNvSpPr>
            <a:spLocks noGrp="1"/>
          </p:cNvSpPr>
          <p:nvPr>
            <p:ph type="sldNum" sz="quarter" idx="12"/>
          </p:nvPr>
        </p:nvSpPr>
        <p:spPr/>
        <p:txBody>
          <a:bodyPr/>
          <a:lstStyle/>
          <a:p>
            <a:fld id="{D2134FD3-A267-44BA-9785-146EF5218B1D}" type="slidenum">
              <a:rPr lang="en-GB" smtClean="0"/>
              <a:t>‹#›</a:t>
            </a:fld>
            <a:endParaRPr lang="en-GB"/>
          </a:p>
        </p:txBody>
      </p:sp>
    </p:spTree>
    <p:extLst>
      <p:ext uri="{BB962C8B-B14F-4D97-AF65-F5344CB8AC3E}">
        <p14:creationId xmlns:p14="http://schemas.microsoft.com/office/powerpoint/2010/main" val="153184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6F8D851-B96F-4F1E-B46C-660B4DFAA12F}"/>
              </a:ext>
            </a:extLst>
          </p:cNvPr>
          <p:cNvSpPr>
            <a:spLocks noGrp="1"/>
          </p:cNvSpPr>
          <p:nvPr>
            <p:ph type="title"/>
          </p:nvPr>
        </p:nvSpPr>
        <p:spPr/>
        <p:txBody>
          <a:bodyPr/>
          <a:lstStyle/>
          <a:p>
            <a:r>
              <a:rPr lang="lv-LV"/>
              <a:t>Rediģēt šablona virsraksta stilu</a:t>
            </a:r>
            <a:endParaRPr lang="en-GB"/>
          </a:p>
        </p:txBody>
      </p:sp>
      <p:sp>
        <p:nvSpPr>
          <p:cNvPr id="3" name="Vertikāls teksta vietturis 2">
            <a:extLst>
              <a:ext uri="{FF2B5EF4-FFF2-40B4-BE49-F238E27FC236}">
                <a16:creationId xmlns:a16="http://schemas.microsoft.com/office/drawing/2014/main" id="{85C0C883-C4AB-4C18-903C-8A5CE4A4764B}"/>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618351BD-6ED2-49CE-869A-1FAB42D8A447}"/>
              </a:ext>
            </a:extLst>
          </p:cNvPr>
          <p:cNvSpPr>
            <a:spLocks noGrp="1"/>
          </p:cNvSpPr>
          <p:nvPr>
            <p:ph type="dt" sz="half" idx="10"/>
          </p:nvPr>
        </p:nvSpPr>
        <p:spPr/>
        <p:txBody>
          <a:bodyPr/>
          <a:lstStyle/>
          <a:p>
            <a:fld id="{AE596D0E-5B42-4F33-BB56-B070188CD861}" type="datetimeFigureOut">
              <a:rPr lang="en-GB" smtClean="0"/>
              <a:t>26/08/2019</a:t>
            </a:fld>
            <a:endParaRPr lang="en-GB"/>
          </a:p>
        </p:txBody>
      </p:sp>
      <p:sp>
        <p:nvSpPr>
          <p:cNvPr id="5" name="Kājenes vietturis 4">
            <a:extLst>
              <a:ext uri="{FF2B5EF4-FFF2-40B4-BE49-F238E27FC236}">
                <a16:creationId xmlns:a16="http://schemas.microsoft.com/office/drawing/2014/main" id="{7C1328C6-25F5-4F3A-8653-065741F4FCBF}"/>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95755092-0A31-447F-BCC6-9ED6F7B4E076}"/>
              </a:ext>
            </a:extLst>
          </p:cNvPr>
          <p:cNvSpPr>
            <a:spLocks noGrp="1"/>
          </p:cNvSpPr>
          <p:nvPr>
            <p:ph type="sldNum" sz="quarter" idx="12"/>
          </p:nvPr>
        </p:nvSpPr>
        <p:spPr/>
        <p:txBody>
          <a:bodyPr/>
          <a:lstStyle/>
          <a:p>
            <a:fld id="{D2134FD3-A267-44BA-9785-146EF5218B1D}" type="slidenum">
              <a:rPr lang="en-GB" smtClean="0"/>
              <a:t>‹#›</a:t>
            </a:fld>
            <a:endParaRPr lang="en-GB"/>
          </a:p>
        </p:txBody>
      </p:sp>
    </p:spTree>
    <p:extLst>
      <p:ext uri="{BB962C8B-B14F-4D97-AF65-F5344CB8AC3E}">
        <p14:creationId xmlns:p14="http://schemas.microsoft.com/office/powerpoint/2010/main" val="2204785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E7F2F0D1-EA26-4E26-9A5F-46F76EF38498}"/>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GB"/>
          </a:p>
        </p:txBody>
      </p:sp>
      <p:sp>
        <p:nvSpPr>
          <p:cNvPr id="3" name="Vertikāls teksta vietturis 2">
            <a:extLst>
              <a:ext uri="{FF2B5EF4-FFF2-40B4-BE49-F238E27FC236}">
                <a16:creationId xmlns:a16="http://schemas.microsoft.com/office/drawing/2014/main" id="{BA9B9D62-DCD3-4657-8506-98A947F1D813}"/>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DF3328C1-D534-41BF-A106-9161B4099AE5}"/>
              </a:ext>
            </a:extLst>
          </p:cNvPr>
          <p:cNvSpPr>
            <a:spLocks noGrp="1"/>
          </p:cNvSpPr>
          <p:nvPr>
            <p:ph type="dt" sz="half" idx="10"/>
          </p:nvPr>
        </p:nvSpPr>
        <p:spPr/>
        <p:txBody>
          <a:bodyPr/>
          <a:lstStyle/>
          <a:p>
            <a:fld id="{AE596D0E-5B42-4F33-BB56-B070188CD861}" type="datetimeFigureOut">
              <a:rPr lang="en-GB" smtClean="0"/>
              <a:t>26/08/2019</a:t>
            </a:fld>
            <a:endParaRPr lang="en-GB"/>
          </a:p>
        </p:txBody>
      </p:sp>
      <p:sp>
        <p:nvSpPr>
          <p:cNvPr id="5" name="Kājenes vietturis 4">
            <a:extLst>
              <a:ext uri="{FF2B5EF4-FFF2-40B4-BE49-F238E27FC236}">
                <a16:creationId xmlns:a16="http://schemas.microsoft.com/office/drawing/2014/main" id="{3F641471-15C1-4045-AABD-3CAFBC912AF6}"/>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A27BF43C-4873-4548-8CD3-DFE299A29B76}"/>
              </a:ext>
            </a:extLst>
          </p:cNvPr>
          <p:cNvSpPr>
            <a:spLocks noGrp="1"/>
          </p:cNvSpPr>
          <p:nvPr>
            <p:ph type="sldNum" sz="quarter" idx="12"/>
          </p:nvPr>
        </p:nvSpPr>
        <p:spPr/>
        <p:txBody>
          <a:bodyPr/>
          <a:lstStyle/>
          <a:p>
            <a:fld id="{D2134FD3-A267-44BA-9785-146EF5218B1D}" type="slidenum">
              <a:rPr lang="en-GB" smtClean="0"/>
              <a:t>‹#›</a:t>
            </a:fld>
            <a:endParaRPr lang="en-GB"/>
          </a:p>
        </p:txBody>
      </p:sp>
    </p:spTree>
    <p:extLst>
      <p:ext uri="{BB962C8B-B14F-4D97-AF65-F5344CB8AC3E}">
        <p14:creationId xmlns:p14="http://schemas.microsoft.com/office/powerpoint/2010/main" val="103113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CA160F5-8804-4433-A048-B2D55943C015}"/>
              </a:ext>
            </a:extLst>
          </p:cNvPr>
          <p:cNvSpPr>
            <a:spLocks noGrp="1"/>
          </p:cNvSpPr>
          <p:nvPr>
            <p:ph type="title"/>
          </p:nvPr>
        </p:nvSpPr>
        <p:spPr/>
        <p:txBody>
          <a:bodyPr/>
          <a:lstStyle/>
          <a:p>
            <a:r>
              <a:rPr lang="lv-LV"/>
              <a:t>Rediģēt šablona virsraksta stilu</a:t>
            </a:r>
            <a:endParaRPr lang="en-GB"/>
          </a:p>
        </p:txBody>
      </p:sp>
      <p:sp>
        <p:nvSpPr>
          <p:cNvPr id="3" name="Satura vietturis 2">
            <a:extLst>
              <a:ext uri="{FF2B5EF4-FFF2-40B4-BE49-F238E27FC236}">
                <a16:creationId xmlns:a16="http://schemas.microsoft.com/office/drawing/2014/main" id="{5E0C36AF-00E3-4AD2-8C64-E4AE77C0A879}"/>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76575008-BB8D-4971-AA23-298044883272}"/>
              </a:ext>
            </a:extLst>
          </p:cNvPr>
          <p:cNvSpPr>
            <a:spLocks noGrp="1"/>
          </p:cNvSpPr>
          <p:nvPr>
            <p:ph type="dt" sz="half" idx="10"/>
          </p:nvPr>
        </p:nvSpPr>
        <p:spPr/>
        <p:txBody>
          <a:bodyPr/>
          <a:lstStyle/>
          <a:p>
            <a:fld id="{AE596D0E-5B42-4F33-BB56-B070188CD861}" type="datetimeFigureOut">
              <a:rPr lang="en-GB" smtClean="0"/>
              <a:t>26/08/2019</a:t>
            </a:fld>
            <a:endParaRPr lang="en-GB"/>
          </a:p>
        </p:txBody>
      </p:sp>
      <p:sp>
        <p:nvSpPr>
          <p:cNvPr id="5" name="Kājenes vietturis 4">
            <a:extLst>
              <a:ext uri="{FF2B5EF4-FFF2-40B4-BE49-F238E27FC236}">
                <a16:creationId xmlns:a16="http://schemas.microsoft.com/office/drawing/2014/main" id="{4D298E26-AB9D-4ACE-AC5B-84A5CEE259E5}"/>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37CE616F-3E0E-4321-835A-52CF8FB27BF6}"/>
              </a:ext>
            </a:extLst>
          </p:cNvPr>
          <p:cNvSpPr>
            <a:spLocks noGrp="1"/>
          </p:cNvSpPr>
          <p:nvPr>
            <p:ph type="sldNum" sz="quarter" idx="12"/>
          </p:nvPr>
        </p:nvSpPr>
        <p:spPr/>
        <p:txBody>
          <a:bodyPr/>
          <a:lstStyle/>
          <a:p>
            <a:fld id="{D2134FD3-A267-44BA-9785-146EF5218B1D}" type="slidenum">
              <a:rPr lang="en-GB" smtClean="0"/>
              <a:t>‹#›</a:t>
            </a:fld>
            <a:endParaRPr lang="en-GB"/>
          </a:p>
        </p:txBody>
      </p:sp>
    </p:spTree>
    <p:extLst>
      <p:ext uri="{BB962C8B-B14F-4D97-AF65-F5344CB8AC3E}">
        <p14:creationId xmlns:p14="http://schemas.microsoft.com/office/powerpoint/2010/main" val="27731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7344137-1117-46FD-9833-D02DA4B48F2C}"/>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GB"/>
          </a:p>
        </p:txBody>
      </p:sp>
      <p:sp>
        <p:nvSpPr>
          <p:cNvPr id="3" name="Teksta vietturis 2">
            <a:extLst>
              <a:ext uri="{FF2B5EF4-FFF2-40B4-BE49-F238E27FC236}">
                <a16:creationId xmlns:a16="http://schemas.microsoft.com/office/drawing/2014/main" id="{7DCC7D22-3381-470A-820C-877C7D0787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2FCB3221-EE11-444F-84B9-514AAAEE7CEE}"/>
              </a:ext>
            </a:extLst>
          </p:cNvPr>
          <p:cNvSpPr>
            <a:spLocks noGrp="1"/>
          </p:cNvSpPr>
          <p:nvPr>
            <p:ph type="dt" sz="half" idx="10"/>
          </p:nvPr>
        </p:nvSpPr>
        <p:spPr/>
        <p:txBody>
          <a:bodyPr/>
          <a:lstStyle/>
          <a:p>
            <a:fld id="{AE596D0E-5B42-4F33-BB56-B070188CD861}" type="datetimeFigureOut">
              <a:rPr lang="en-GB" smtClean="0"/>
              <a:t>26/08/2019</a:t>
            </a:fld>
            <a:endParaRPr lang="en-GB"/>
          </a:p>
        </p:txBody>
      </p:sp>
      <p:sp>
        <p:nvSpPr>
          <p:cNvPr id="5" name="Kājenes vietturis 4">
            <a:extLst>
              <a:ext uri="{FF2B5EF4-FFF2-40B4-BE49-F238E27FC236}">
                <a16:creationId xmlns:a16="http://schemas.microsoft.com/office/drawing/2014/main" id="{E4C5F9C0-73F9-4072-81C5-053E96C0D652}"/>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EC30D228-5211-4DCB-9F34-751E8ACA5BE0}"/>
              </a:ext>
            </a:extLst>
          </p:cNvPr>
          <p:cNvSpPr>
            <a:spLocks noGrp="1"/>
          </p:cNvSpPr>
          <p:nvPr>
            <p:ph type="sldNum" sz="quarter" idx="12"/>
          </p:nvPr>
        </p:nvSpPr>
        <p:spPr/>
        <p:txBody>
          <a:bodyPr/>
          <a:lstStyle/>
          <a:p>
            <a:fld id="{D2134FD3-A267-44BA-9785-146EF5218B1D}" type="slidenum">
              <a:rPr lang="en-GB" smtClean="0"/>
              <a:t>‹#›</a:t>
            </a:fld>
            <a:endParaRPr lang="en-GB"/>
          </a:p>
        </p:txBody>
      </p:sp>
    </p:spTree>
    <p:extLst>
      <p:ext uri="{BB962C8B-B14F-4D97-AF65-F5344CB8AC3E}">
        <p14:creationId xmlns:p14="http://schemas.microsoft.com/office/powerpoint/2010/main" val="290921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1AE31FC-3355-4E7F-AC98-D6B53EA4FB98}"/>
              </a:ext>
            </a:extLst>
          </p:cNvPr>
          <p:cNvSpPr>
            <a:spLocks noGrp="1"/>
          </p:cNvSpPr>
          <p:nvPr>
            <p:ph type="title"/>
          </p:nvPr>
        </p:nvSpPr>
        <p:spPr/>
        <p:txBody>
          <a:bodyPr/>
          <a:lstStyle/>
          <a:p>
            <a:r>
              <a:rPr lang="lv-LV"/>
              <a:t>Rediģēt šablona virsraksta stilu</a:t>
            </a:r>
            <a:endParaRPr lang="en-GB"/>
          </a:p>
        </p:txBody>
      </p:sp>
      <p:sp>
        <p:nvSpPr>
          <p:cNvPr id="3" name="Satura vietturis 2">
            <a:extLst>
              <a:ext uri="{FF2B5EF4-FFF2-40B4-BE49-F238E27FC236}">
                <a16:creationId xmlns:a16="http://schemas.microsoft.com/office/drawing/2014/main" id="{F479050F-65CD-4E79-8F8D-3064536DB6C4}"/>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Satura vietturis 3">
            <a:extLst>
              <a:ext uri="{FF2B5EF4-FFF2-40B4-BE49-F238E27FC236}">
                <a16:creationId xmlns:a16="http://schemas.microsoft.com/office/drawing/2014/main" id="{BC951F56-CE27-4B11-A288-3D0B4C21B4D2}"/>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5" name="Datuma vietturis 4">
            <a:extLst>
              <a:ext uri="{FF2B5EF4-FFF2-40B4-BE49-F238E27FC236}">
                <a16:creationId xmlns:a16="http://schemas.microsoft.com/office/drawing/2014/main" id="{23F403BA-EB53-4966-8DBC-60C357C20161}"/>
              </a:ext>
            </a:extLst>
          </p:cNvPr>
          <p:cNvSpPr>
            <a:spLocks noGrp="1"/>
          </p:cNvSpPr>
          <p:nvPr>
            <p:ph type="dt" sz="half" idx="10"/>
          </p:nvPr>
        </p:nvSpPr>
        <p:spPr/>
        <p:txBody>
          <a:bodyPr/>
          <a:lstStyle/>
          <a:p>
            <a:fld id="{AE596D0E-5B42-4F33-BB56-B070188CD861}" type="datetimeFigureOut">
              <a:rPr lang="en-GB" smtClean="0"/>
              <a:t>26/08/2019</a:t>
            </a:fld>
            <a:endParaRPr lang="en-GB"/>
          </a:p>
        </p:txBody>
      </p:sp>
      <p:sp>
        <p:nvSpPr>
          <p:cNvPr id="6" name="Kājenes vietturis 5">
            <a:extLst>
              <a:ext uri="{FF2B5EF4-FFF2-40B4-BE49-F238E27FC236}">
                <a16:creationId xmlns:a16="http://schemas.microsoft.com/office/drawing/2014/main" id="{37E206F2-411F-4A27-AFCC-190B74008125}"/>
              </a:ext>
            </a:extLst>
          </p:cNvPr>
          <p:cNvSpPr>
            <a:spLocks noGrp="1"/>
          </p:cNvSpPr>
          <p:nvPr>
            <p:ph type="ftr" sz="quarter" idx="11"/>
          </p:nvPr>
        </p:nvSpPr>
        <p:spPr/>
        <p:txBody>
          <a:bodyPr/>
          <a:lstStyle/>
          <a:p>
            <a:endParaRPr lang="en-GB"/>
          </a:p>
        </p:txBody>
      </p:sp>
      <p:sp>
        <p:nvSpPr>
          <p:cNvPr id="7" name="Slaida numura vietturis 6">
            <a:extLst>
              <a:ext uri="{FF2B5EF4-FFF2-40B4-BE49-F238E27FC236}">
                <a16:creationId xmlns:a16="http://schemas.microsoft.com/office/drawing/2014/main" id="{A649DF04-176F-4E54-94A9-49D58A7A3113}"/>
              </a:ext>
            </a:extLst>
          </p:cNvPr>
          <p:cNvSpPr>
            <a:spLocks noGrp="1"/>
          </p:cNvSpPr>
          <p:nvPr>
            <p:ph type="sldNum" sz="quarter" idx="12"/>
          </p:nvPr>
        </p:nvSpPr>
        <p:spPr/>
        <p:txBody>
          <a:bodyPr/>
          <a:lstStyle/>
          <a:p>
            <a:fld id="{D2134FD3-A267-44BA-9785-146EF5218B1D}" type="slidenum">
              <a:rPr lang="en-GB" smtClean="0"/>
              <a:t>‹#›</a:t>
            </a:fld>
            <a:endParaRPr lang="en-GB"/>
          </a:p>
        </p:txBody>
      </p:sp>
    </p:spTree>
    <p:extLst>
      <p:ext uri="{BB962C8B-B14F-4D97-AF65-F5344CB8AC3E}">
        <p14:creationId xmlns:p14="http://schemas.microsoft.com/office/powerpoint/2010/main" val="159741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421253D-B6DF-44DE-BDD7-2285885B03AF}"/>
              </a:ext>
            </a:extLst>
          </p:cNvPr>
          <p:cNvSpPr>
            <a:spLocks noGrp="1"/>
          </p:cNvSpPr>
          <p:nvPr>
            <p:ph type="title"/>
          </p:nvPr>
        </p:nvSpPr>
        <p:spPr>
          <a:xfrm>
            <a:off x="839788" y="365125"/>
            <a:ext cx="10515600" cy="1325563"/>
          </a:xfrm>
        </p:spPr>
        <p:txBody>
          <a:bodyPr/>
          <a:lstStyle/>
          <a:p>
            <a:r>
              <a:rPr lang="lv-LV"/>
              <a:t>Rediģēt šablona virsraksta stilu</a:t>
            </a:r>
            <a:endParaRPr lang="en-GB"/>
          </a:p>
        </p:txBody>
      </p:sp>
      <p:sp>
        <p:nvSpPr>
          <p:cNvPr id="3" name="Teksta vietturis 2">
            <a:extLst>
              <a:ext uri="{FF2B5EF4-FFF2-40B4-BE49-F238E27FC236}">
                <a16:creationId xmlns:a16="http://schemas.microsoft.com/office/drawing/2014/main" id="{4FD856A0-5F2B-427C-99B6-E770B3DC18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C8461122-6268-4A3A-A5DB-CB6218B51274}"/>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5" name="Teksta vietturis 4">
            <a:extLst>
              <a:ext uri="{FF2B5EF4-FFF2-40B4-BE49-F238E27FC236}">
                <a16:creationId xmlns:a16="http://schemas.microsoft.com/office/drawing/2014/main" id="{519DD3E5-6C83-4C9D-83F9-0CF2503A1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C8D03239-4628-4DE7-9FA7-9D2373C68C06}"/>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7" name="Datuma vietturis 6">
            <a:extLst>
              <a:ext uri="{FF2B5EF4-FFF2-40B4-BE49-F238E27FC236}">
                <a16:creationId xmlns:a16="http://schemas.microsoft.com/office/drawing/2014/main" id="{4A78D551-5BB0-449A-B3BF-EE111BE60525}"/>
              </a:ext>
            </a:extLst>
          </p:cNvPr>
          <p:cNvSpPr>
            <a:spLocks noGrp="1"/>
          </p:cNvSpPr>
          <p:nvPr>
            <p:ph type="dt" sz="half" idx="10"/>
          </p:nvPr>
        </p:nvSpPr>
        <p:spPr/>
        <p:txBody>
          <a:bodyPr/>
          <a:lstStyle/>
          <a:p>
            <a:fld id="{AE596D0E-5B42-4F33-BB56-B070188CD861}" type="datetimeFigureOut">
              <a:rPr lang="en-GB" smtClean="0"/>
              <a:t>26/08/2019</a:t>
            </a:fld>
            <a:endParaRPr lang="en-GB"/>
          </a:p>
        </p:txBody>
      </p:sp>
      <p:sp>
        <p:nvSpPr>
          <p:cNvPr id="8" name="Kājenes vietturis 7">
            <a:extLst>
              <a:ext uri="{FF2B5EF4-FFF2-40B4-BE49-F238E27FC236}">
                <a16:creationId xmlns:a16="http://schemas.microsoft.com/office/drawing/2014/main" id="{F0A741F2-2ED1-474B-BB87-BB7CFA9C3BF9}"/>
              </a:ext>
            </a:extLst>
          </p:cNvPr>
          <p:cNvSpPr>
            <a:spLocks noGrp="1"/>
          </p:cNvSpPr>
          <p:nvPr>
            <p:ph type="ftr" sz="quarter" idx="11"/>
          </p:nvPr>
        </p:nvSpPr>
        <p:spPr/>
        <p:txBody>
          <a:bodyPr/>
          <a:lstStyle/>
          <a:p>
            <a:endParaRPr lang="en-GB"/>
          </a:p>
        </p:txBody>
      </p:sp>
      <p:sp>
        <p:nvSpPr>
          <p:cNvPr id="9" name="Slaida numura vietturis 8">
            <a:extLst>
              <a:ext uri="{FF2B5EF4-FFF2-40B4-BE49-F238E27FC236}">
                <a16:creationId xmlns:a16="http://schemas.microsoft.com/office/drawing/2014/main" id="{6DBE044E-BF9E-4070-9FBC-E9A0A0F7B042}"/>
              </a:ext>
            </a:extLst>
          </p:cNvPr>
          <p:cNvSpPr>
            <a:spLocks noGrp="1"/>
          </p:cNvSpPr>
          <p:nvPr>
            <p:ph type="sldNum" sz="quarter" idx="12"/>
          </p:nvPr>
        </p:nvSpPr>
        <p:spPr/>
        <p:txBody>
          <a:bodyPr/>
          <a:lstStyle/>
          <a:p>
            <a:fld id="{D2134FD3-A267-44BA-9785-146EF5218B1D}" type="slidenum">
              <a:rPr lang="en-GB" smtClean="0"/>
              <a:t>‹#›</a:t>
            </a:fld>
            <a:endParaRPr lang="en-GB"/>
          </a:p>
        </p:txBody>
      </p:sp>
    </p:spTree>
    <p:extLst>
      <p:ext uri="{BB962C8B-B14F-4D97-AF65-F5344CB8AC3E}">
        <p14:creationId xmlns:p14="http://schemas.microsoft.com/office/powerpoint/2010/main" val="258467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545C4B2-770B-4153-8BBC-9A35C6404F9E}"/>
              </a:ext>
            </a:extLst>
          </p:cNvPr>
          <p:cNvSpPr>
            <a:spLocks noGrp="1"/>
          </p:cNvSpPr>
          <p:nvPr>
            <p:ph type="title"/>
          </p:nvPr>
        </p:nvSpPr>
        <p:spPr/>
        <p:txBody>
          <a:bodyPr/>
          <a:lstStyle/>
          <a:p>
            <a:r>
              <a:rPr lang="lv-LV"/>
              <a:t>Rediģēt šablona virsraksta stilu</a:t>
            </a:r>
            <a:endParaRPr lang="en-GB"/>
          </a:p>
        </p:txBody>
      </p:sp>
      <p:sp>
        <p:nvSpPr>
          <p:cNvPr id="3" name="Datuma vietturis 2">
            <a:extLst>
              <a:ext uri="{FF2B5EF4-FFF2-40B4-BE49-F238E27FC236}">
                <a16:creationId xmlns:a16="http://schemas.microsoft.com/office/drawing/2014/main" id="{A9069D5E-2368-42C0-95A6-5AD7D025FC56}"/>
              </a:ext>
            </a:extLst>
          </p:cNvPr>
          <p:cNvSpPr>
            <a:spLocks noGrp="1"/>
          </p:cNvSpPr>
          <p:nvPr>
            <p:ph type="dt" sz="half" idx="10"/>
          </p:nvPr>
        </p:nvSpPr>
        <p:spPr/>
        <p:txBody>
          <a:bodyPr/>
          <a:lstStyle/>
          <a:p>
            <a:fld id="{AE596D0E-5B42-4F33-BB56-B070188CD861}" type="datetimeFigureOut">
              <a:rPr lang="en-GB" smtClean="0"/>
              <a:t>26/08/2019</a:t>
            </a:fld>
            <a:endParaRPr lang="en-GB"/>
          </a:p>
        </p:txBody>
      </p:sp>
      <p:sp>
        <p:nvSpPr>
          <p:cNvPr id="4" name="Kājenes vietturis 3">
            <a:extLst>
              <a:ext uri="{FF2B5EF4-FFF2-40B4-BE49-F238E27FC236}">
                <a16:creationId xmlns:a16="http://schemas.microsoft.com/office/drawing/2014/main" id="{09C166A5-EDBD-4E42-B602-AAF75BABCCCC}"/>
              </a:ext>
            </a:extLst>
          </p:cNvPr>
          <p:cNvSpPr>
            <a:spLocks noGrp="1"/>
          </p:cNvSpPr>
          <p:nvPr>
            <p:ph type="ftr" sz="quarter" idx="11"/>
          </p:nvPr>
        </p:nvSpPr>
        <p:spPr/>
        <p:txBody>
          <a:bodyPr/>
          <a:lstStyle/>
          <a:p>
            <a:endParaRPr lang="en-GB"/>
          </a:p>
        </p:txBody>
      </p:sp>
      <p:sp>
        <p:nvSpPr>
          <p:cNvPr id="5" name="Slaida numura vietturis 4">
            <a:extLst>
              <a:ext uri="{FF2B5EF4-FFF2-40B4-BE49-F238E27FC236}">
                <a16:creationId xmlns:a16="http://schemas.microsoft.com/office/drawing/2014/main" id="{27EA7674-3384-4310-8E72-8902136F4BC2}"/>
              </a:ext>
            </a:extLst>
          </p:cNvPr>
          <p:cNvSpPr>
            <a:spLocks noGrp="1"/>
          </p:cNvSpPr>
          <p:nvPr>
            <p:ph type="sldNum" sz="quarter" idx="12"/>
          </p:nvPr>
        </p:nvSpPr>
        <p:spPr/>
        <p:txBody>
          <a:bodyPr/>
          <a:lstStyle/>
          <a:p>
            <a:fld id="{D2134FD3-A267-44BA-9785-146EF5218B1D}" type="slidenum">
              <a:rPr lang="en-GB" smtClean="0"/>
              <a:t>‹#›</a:t>
            </a:fld>
            <a:endParaRPr lang="en-GB"/>
          </a:p>
        </p:txBody>
      </p:sp>
    </p:spTree>
    <p:extLst>
      <p:ext uri="{BB962C8B-B14F-4D97-AF65-F5344CB8AC3E}">
        <p14:creationId xmlns:p14="http://schemas.microsoft.com/office/powerpoint/2010/main" val="84979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F3132828-6500-479C-859B-863AD6BF070C}"/>
              </a:ext>
            </a:extLst>
          </p:cNvPr>
          <p:cNvSpPr>
            <a:spLocks noGrp="1"/>
          </p:cNvSpPr>
          <p:nvPr>
            <p:ph type="dt" sz="half" idx="10"/>
          </p:nvPr>
        </p:nvSpPr>
        <p:spPr/>
        <p:txBody>
          <a:bodyPr/>
          <a:lstStyle/>
          <a:p>
            <a:fld id="{AE596D0E-5B42-4F33-BB56-B070188CD861}" type="datetimeFigureOut">
              <a:rPr lang="en-GB" smtClean="0"/>
              <a:t>26/08/2019</a:t>
            </a:fld>
            <a:endParaRPr lang="en-GB"/>
          </a:p>
        </p:txBody>
      </p:sp>
      <p:sp>
        <p:nvSpPr>
          <p:cNvPr id="3" name="Kājenes vietturis 2">
            <a:extLst>
              <a:ext uri="{FF2B5EF4-FFF2-40B4-BE49-F238E27FC236}">
                <a16:creationId xmlns:a16="http://schemas.microsoft.com/office/drawing/2014/main" id="{6E782E95-0260-48E0-9E8A-B8DFC03B492D}"/>
              </a:ext>
            </a:extLst>
          </p:cNvPr>
          <p:cNvSpPr>
            <a:spLocks noGrp="1"/>
          </p:cNvSpPr>
          <p:nvPr>
            <p:ph type="ftr" sz="quarter" idx="11"/>
          </p:nvPr>
        </p:nvSpPr>
        <p:spPr/>
        <p:txBody>
          <a:bodyPr/>
          <a:lstStyle/>
          <a:p>
            <a:endParaRPr lang="en-GB"/>
          </a:p>
        </p:txBody>
      </p:sp>
      <p:sp>
        <p:nvSpPr>
          <p:cNvPr id="4" name="Slaida numura vietturis 3">
            <a:extLst>
              <a:ext uri="{FF2B5EF4-FFF2-40B4-BE49-F238E27FC236}">
                <a16:creationId xmlns:a16="http://schemas.microsoft.com/office/drawing/2014/main" id="{34589197-A7AB-4416-BA9C-6971645CFC86}"/>
              </a:ext>
            </a:extLst>
          </p:cNvPr>
          <p:cNvSpPr>
            <a:spLocks noGrp="1"/>
          </p:cNvSpPr>
          <p:nvPr>
            <p:ph type="sldNum" sz="quarter" idx="12"/>
          </p:nvPr>
        </p:nvSpPr>
        <p:spPr/>
        <p:txBody>
          <a:bodyPr/>
          <a:lstStyle/>
          <a:p>
            <a:fld id="{D2134FD3-A267-44BA-9785-146EF5218B1D}" type="slidenum">
              <a:rPr lang="en-GB" smtClean="0"/>
              <a:t>‹#›</a:t>
            </a:fld>
            <a:endParaRPr lang="en-GB"/>
          </a:p>
        </p:txBody>
      </p:sp>
    </p:spTree>
    <p:extLst>
      <p:ext uri="{BB962C8B-B14F-4D97-AF65-F5344CB8AC3E}">
        <p14:creationId xmlns:p14="http://schemas.microsoft.com/office/powerpoint/2010/main" val="164877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718BEA1-B988-4CB8-A0EF-6DC8AA2099B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GB"/>
          </a:p>
        </p:txBody>
      </p:sp>
      <p:sp>
        <p:nvSpPr>
          <p:cNvPr id="3" name="Satura vietturis 2">
            <a:extLst>
              <a:ext uri="{FF2B5EF4-FFF2-40B4-BE49-F238E27FC236}">
                <a16:creationId xmlns:a16="http://schemas.microsoft.com/office/drawing/2014/main" id="{80012744-B6AF-4251-AE12-040FCCCC7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Teksta vietturis 3">
            <a:extLst>
              <a:ext uri="{FF2B5EF4-FFF2-40B4-BE49-F238E27FC236}">
                <a16:creationId xmlns:a16="http://schemas.microsoft.com/office/drawing/2014/main" id="{4772A3AA-0EB5-4646-A79E-FCF32DBF7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48F046BB-7730-43EC-B7C4-604B1BCBD0CC}"/>
              </a:ext>
            </a:extLst>
          </p:cNvPr>
          <p:cNvSpPr>
            <a:spLocks noGrp="1"/>
          </p:cNvSpPr>
          <p:nvPr>
            <p:ph type="dt" sz="half" idx="10"/>
          </p:nvPr>
        </p:nvSpPr>
        <p:spPr/>
        <p:txBody>
          <a:bodyPr/>
          <a:lstStyle/>
          <a:p>
            <a:fld id="{AE596D0E-5B42-4F33-BB56-B070188CD861}" type="datetimeFigureOut">
              <a:rPr lang="en-GB" smtClean="0"/>
              <a:t>26/08/2019</a:t>
            </a:fld>
            <a:endParaRPr lang="en-GB"/>
          </a:p>
        </p:txBody>
      </p:sp>
      <p:sp>
        <p:nvSpPr>
          <p:cNvPr id="6" name="Kājenes vietturis 5">
            <a:extLst>
              <a:ext uri="{FF2B5EF4-FFF2-40B4-BE49-F238E27FC236}">
                <a16:creationId xmlns:a16="http://schemas.microsoft.com/office/drawing/2014/main" id="{CF99BF55-FF90-479F-87DF-CE14305491C3}"/>
              </a:ext>
            </a:extLst>
          </p:cNvPr>
          <p:cNvSpPr>
            <a:spLocks noGrp="1"/>
          </p:cNvSpPr>
          <p:nvPr>
            <p:ph type="ftr" sz="quarter" idx="11"/>
          </p:nvPr>
        </p:nvSpPr>
        <p:spPr/>
        <p:txBody>
          <a:bodyPr/>
          <a:lstStyle/>
          <a:p>
            <a:endParaRPr lang="en-GB"/>
          </a:p>
        </p:txBody>
      </p:sp>
      <p:sp>
        <p:nvSpPr>
          <p:cNvPr id="7" name="Slaida numura vietturis 6">
            <a:extLst>
              <a:ext uri="{FF2B5EF4-FFF2-40B4-BE49-F238E27FC236}">
                <a16:creationId xmlns:a16="http://schemas.microsoft.com/office/drawing/2014/main" id="{91408008-58CC-49A5-A1F9-96C63FFC8D03}"/>
              </a:ext>
            </a:extLst>
          </p:cNvPr>
          <p:cNvSpPr>
            <a:spLocks noGrp="1"/>
          </p:cNvSpPr>
          <p:nvPr>
            <p:ph type="sldNum" sz="quarter" idx="12"/>
          </p:nvPr>
        </p:nvSpPr>
        <p:spPr/>
        <p:txBody>
          <a:bodyPr/>
          <a:lstStyle/>
          <a:p>
            <a:fld id="{D2134FD3-A267-44BA-9785-146EF5218B1D}" type="slidenum">
              <a:rPr lang="en-GB" smtClean="0"/>
              <a:t>‹#›</a:t>
            </a:fld>
            <a:endParaRPr lang="en-GB"/>
          </a:p>
        </p:txBody>
      </p:sp>
    </p:spTree>
    <p:extLst>
      <p:ext uri="{BB962C8B-B14F-4D97-AF65-F5344CB8AC3E}">
        <p14:creationId xmlns:p14="http://schemas.microsoft.com/office/powerpoint/2010/main" val="170917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757655E-B61D-4CA0-9843-6D72723E092C}"/>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GB"/>
          </a:p>
        </p:txBody>
      </p:sp>
      <p:sp>
        <p:nvSpPr>
          <p:cNvPr id="3" name="Attēla vietturis 2">
            <a:extLst>
              <a:ext uri="{FF2B5EF4-FFF2-40B4-BE49-F238E27FC236}">
                <a16:creationId xmlns:a16="http://schemas.microsoft.com/office/drawing/2014/main" id="{45095C17-B77A-4786-B81D-5499956BD0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ksta vietturis 3">
            <a:extLst>
              <a:ext uri="{FF2B5EF4-FFF2-40B4-BE49-F238E27FC236}">
                <a16:creationId xmlns:a16="http://schemas.microsoft.com/office/drawing/2014/main" id="{C53E8905-CE93-4878-97B5-9A7560769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4D85E33-B41D-4403-A637-EA0F5EB0BD3E}"/>
              </a:ext>
            </a:extLst>
          </p:cNvPr>
          <p:cNvSpPr>
            <a:spLocks noGrp="1"/>
          </p:cNvSpPr>
          <p:nvPr>
            <p:ph type="dt" sz="half" idx="10"/>
          </p:nvPr>
        </p:nvSpPr>
        <p:spPr/>
        <p:txBody>
          <a:bodyPr/>
          <a:lstStyle/>
          <a:p>
            <a:fld id="{AE596D0E-5B42-4F33-BB56-B070188CD861}" type="datetimeFigureOut">
              <a:rPr lang="en-GB" smtClean="0"/>
              <a:t>26/08/2019</a:t>
            </a:fld>
            <a:endParaRPr lang="en-GB"/>
          </a:p>
        </p:txBody>
      </p:sp>
      <p:sp>
        <p:nvSpPr>
          <p:cNvPr id="6" name="Kājenes vietturis 5">
            <a:extLst>
              <a:ext uri="{FF2B5EF4-FFF2-40B4-BE49-F238E27FC236}">
                <a16:creationId xmlns:a16="http://schemas.microsoft.com/office/drawing/2014/main" id="{B36CDA44-2FAB-4616-B6E6-B093AA255771}"/>
              </a:ext>
            </a:extLst>
          </p:cNvPr>
          <p:cNvSpPr>
            <a:spLocks noGrp="1"/>
          </p:cNvSpPr>
          <p:nvPr>
            <p:ph type="ftr" sz="quarter" idx="11"/>
          </p:nvPr>
        </p:nvSpPr>
        <p:spPr/>
        <p:txBody>
          <a:bodyPr/>
          <a:lstStyle/>
          <a:p>
            <a:endParaRPr lang="en-GB"/>
          </a:p>
        </p:txBody>
      </p:sp>
      <p:sp>
        <p:nvSpPr>
          <p:cNvPr id="7" name="Slaida numura vietturis 6">
            <a:extLst>
              <a:ext uri="{FF2B5EF4-FFF2-40B4-BE49-F238E27FC236}">
                <a16:creationId xmlns:a16="http://schemas.microsoft.com/office/drawing/2014/main" id="{A444925F-3C33-4E57-BB7E-8C9CC5A313AB}"/>
              </a:ext>
            </a:extLst>
          </p:cNvPr>
          <p:cNvSpPr>
            <a:spLocks noGrp="1"/>
          </p:cNvSpPr>
          <p:nvPr>
            <p:ph type="sldNum" sz="quarter" idx="12"/>
          </p:nvPr>
        </p:nvSpPr>
        <p:spPr/>
        <p:txBody>
          <a:bodyPr/>
          <a:lstStyle/>
          <a:p>
            <a:fld id="{D2134FD3-A267-44BA-9785-146EF5218B1D}" type="slidenum">
              <a:rPr lang="en-GB" smtClean="0"/>
              <a:t>‹#›</a:t>
            </a:fld>
            <a:endParaRPr lang="en-GB"/>
          </a:p>
        </p:txBody>
      </p:sp>
    </p:spTree>
    <p:extLst>
      <p:ext uri="{BB962C8B-B14F-4D97-AF65-F5344CB8AC3E}">
        <p14:creationId xmlns:p14="http://schemas.microsoft.com/office/powerpoint/2010/main" val="21529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45000"/>
                <a:lumOff val="55000"/>
              </a:schemeClr>
            </a:gs>
            <a:gs pos="19000">
              <a:schemeClr val="accent3">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0D0CBE03-ECBB-4CC6-A084-904F8950C4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GB"/>
          </a:p>
        </p:txBody>
      </p:sp>
      <p:sp>
        <p:nvSpPr>
          <p:cNvPr id="3" name="Teksta vietturis 2">
            <a:extLst>
              <a:ext uri="{FF2B5EF4-FFF2-40B4-BE49-F238E27FC236}">
                <a16:creationId xmlns:a16="http://schemas.microsoft.com/office/drawing/2014/main" id="{94EB6868-035E-48F2-8012-C24E1DD52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9272D0F7-1148-49A8-8F70-F71C63E36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96D0E-5B42-4F33-BB56-B070188CD861}" type="datetimeFigureOut">
              <a:rPr lang="en-GB" smtClean="0"/>
              <a:t>26/08/2019</a:t>
            </a:fld>
            <a:endParaRPr lang="en-GB"/>
          </a:p>
        </p:txBody>
      </p:sp>
      <p:sp>
        <p:nvSpPr>
          <p:cNvPr id="5" name="Kājenes vietturis 4">
            <a:extLst>
              <a:ext uri="{FF2B5EF4-FFF2-40B4-BE49-F238E27FC236}">
                <a16:creationId xmlns:a16="http://schemas.microsoft.com/office/drawing/2014/main" id="{61F092AD-A25F-421D-B8E9-D790CF4564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ida numura vietturis 5">
            <a:extLst>
              <a:ext uri="{FF2B5EF4-FFF2-40B4-BE49-F238E27FC236}">
                <a16:creationId xmlns:a16="http://schemas.microsoft.com/office/drawing/2014/main" id="{BCE72204-A52C-46CB-89E4-16003F462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34FD3-A267-44BA-9785-146EF5218B1D}" type="slidenum">
              <a:rPr lang="en-GB" smtClean="0"/>
              <a:t>‹#›</a:t>
            </a:fld>
            <a:endParaRPr lang="en-GB"/>
          </a:p>
        </p:txBody>
      </p:sp>
    </p:spTree>
    <p:extLst>
      <p:ext uri="{BB962C8B-B14F-4D97-AF65-F5344CB8AC3E}">
        <p14:creationId xmlns:p14="http://schemas.microsoft.com/office/powerpoint/2010/main" val="3447970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hyperlink" Target="http://varam.gov.lv/in_site/tools/download.php?file=files/text/Darb_jomas/elietas//VISvadlinijas.pdf" TargetMode="External"/><Relationship Id="rId7" Type="http://schemas.openxmlformats.org/officeDocument/2006/relationships/hyperlink" Target="https://www.daugavpils.lv/assets/upload/nolikumi/DPD_Uznemumiem_presentation.pptx"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hyperlink" Target="http://eprasmes.lv/wp-content/uploads/2015/08/Drosiba_interneta_eScouts_final.pdf" TargetMode="External"/><Relationship Id="rId5" Type="http://schemas.openxmlformats.org/officeDocument/2006/relationships/hyperlink" Target="https://www.uninett.no/sites/default/files/webfm/ISF%20Standard%20of%20Good%20Practice%20for%20Information%20Security%202011.pdf" TargetMode="External"/><Relationship Id="rId4" Type="http://schemas.openxmlformats.org/officeDocument/2006/relationships/hyperlink" Target="https://www.cert.lv/lv/valsts-un-pasvaldibu-iestadem/likumi-un-mk-noteikumi" TargetMode="External"/><Relationship Id="rId9"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7.bin"/><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8.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wmf"/><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DB3E109-A001-4923-8113-717E5A518E6F}"/>
              </a:ext>
            </a:extLst>
          </p:cNvPr>
          <p:cNvSpPr>
            <a:spLocks noGrp="1"/>
          </p:cNvSpPr>
          <p:nvPr>
            <p:ph type="ctrTitle"/>
          </p:nvPr>
        </p:nvSpPr>
        <p:spPr>
          <a:xfrm>
            <a:off x="1524000" y="2067243"/>
            <a:ext cx="9144000" cy="2387600"/>
          </a:xfrm>
        </p:spPr>
        <p:txBody>
          <a:bodyPr/>
          <a:lstStyle/>
          <a:p>
            <a:r>
              <a:rPr lang="en-US" b="1" dirty="0" err="1">
                <a:latin typeface="+mn-lt"/>
              </a:rPr>
              <a:t>Informācijas</a:t>
            </a:r>
            <a:r>
              <a:rPr lang="en-US" b="1" dirty="0">
                <a:latin typeface="+mn-lt"/>
              </a:rPr>
              <a:t> </a:t>
            </a:r>
            <a:r>
              <a:rPr lang="en-US" b="1" dirty="0" err="1">
                <a:latin typeface="+mn-lt"/>
              </a:rPr>
              <a:t>drošīb</a:t>
            </a:r>
            <a:r>
              <a:rPr lang="lv-LV" b="1" dirty="0">
                <a:latin typeface="+mn-lt"/>
              </a:rPr>
              <a:t>a</a:t>
            </a:r>
            <a:r>
              <a:rPr lang="en-US" b="1" dirty="0">
                <a:latin typeface="+mn-lt"/>
              </a:rPr>
              <a:t> un </a:t>
            </a:r>
            <a:r>
              <a:rPr lang="en-US" b="1" dirty="0" err="1">
                <a:latin typeface="+mn-lt"/>
              </a:rPr>
              <a:t>pārvald</a:t>
            </a:r>
            <a:r>
              <a:rPr lang="lv-LV" b="1" dirty="0" err="1">
                <a:latin typeface="+mn-lt"/>
              </a:rPr>
              <a:t>ība</a:t>
            </a:r>
            <a:r>
              <a:rPr lang="en-US" b="1" dirty="0">
                <a:latin typeface="+mn-lt"/>
              </a:rPr>
              <a:t> </a:t>
            </a:r>
            <a:r>
              <a:rPr lang="lv-LV" b="1" dirty="0">
                <a:latin typeface="+mn-lt"/>
              </a:rPr>
              <a:t>i</a:t>
            </a:r>
            <a:r>
              <a:rPr lang="en-US" b="1" dirty="0" err="1">
                <a:latin typeface="+mn-lt"/>
              </a:rPr>
              <a:t>nterneta</a:t>
            </a:r>
            <a:r>
              <a:rPr lang="en-US" b="1" dirty="0">
                <a:latin typeface="+mn-lt"/>
              </a:rPr>
              <a:t> </a:t>
            </a:r>
            <a:r>
              <a:rPr lang="en-US" b="1" dirty="0" err="1">
                <a:latin typeface="+mn-lt"/>
              </a:rPr>
              <a:t>vidē</a:t>
            </a:r>
            <a:endParaRPr lang="en-GB" b="1" dirty="0">
              <a:latin typeface="+mn-lt"/>
            </a:endParaRPr>
          </a:p>
        </p:txBody>
      </p:sp>
      <p:graphicFrame>
        <p:nvGraphicFramePr>
          <p:cNvPr id="4" name="Objekts 3">
            <a:extLst>
              <a:ext uri="{FF2B5EF4-FFF2-40B4-BE49-F238E27FC236}">
                <a16:creationId xmlns:a16="http://schemas.microsoft.com/office/drawing/2014/main" id="{697C09BB-D98C-42FD-97FF-4D1AA26136D1}"/>
              </a:ext>
            </a:extLst>
          </p:cNvPr>
          <p:cNvGraphicFramePr>
            <a:graphicFrameLocks noChangeAspect="1"/>
          </p:cNvGraphicFramePr>
          <p:nvPr>
            <p:extLst>
              <p:ext uri="{D42A27DB-BD31-4B8C-83A1-F6EECF244321}">
                <p14:modId xmlns:p14="http://schemas.microsoft.com/office/powerpoint/2010/main" val="3106422400"/>
              </p:ext>
            </p:extLst>
          </p:nvPr>
        </p:nvGraphicFramePr>
        <p:xfrm>
          <a:off x="5350827" y="375888"/>
          <a:ext cx="1490345" cy="1492950"/>
        </p:xfrm>
        <a:graphic>
          <a:graphicData uri="http://schemas.openxmlformats.org/presentationml/2006/ole">
            <mc:AlternateContent xmlns:mc="http://schemas.openxmlformats.org/markup-compatibility/2006">
              <mc:Choice xmlns:v="urn:schemas-microsoft-com:vml" Requires="v">
                <p:oleObj spid="_x0000_s1033" r:id="rId3" imgW="907920" imgH="909720" progId="">
                  <p:embed/>
                </p:oleObj>
              </mc:Choice>
              <mc:Fallback>
                <p:oleObj r:id="rId3" imgW="907920" imgH="909720" progId="">
                  <p:embed/>
                  <p:pic>
                    <p:nvPicPr>
                      <p:cNvPr id="0" name=""/>
                      <p:cNvPicPr/>
                      <p:nvPr/>
                    </p:nvPicPr>
                    <p:blipFill>
                      <a:blip r:embed="rId4"/>
                      <a:stretch>
                        <a:fillRect/>
                      </a:stretch>
                    </p:blipFill>
                    <p:spPr>
                      <a:xfrm>
                        <a:off x="5350827" y="375888"/>
                        <a:ext cx="1490345" cy="149295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6DA9517-FCD5-4E4E-991C-1808BE7404B3}"/>
              </a:ext>
            </a:extLst>
          </p:cNvPr>
          <p:cNvSpPr txBox="1"/>
          <p:nvPr/>
        </p:nvSpPr>
        <p:spPr>
          <a:xfrm>
            <a:off x="10556240" y="6075680"/>
            <a:ext cx="1242648" cy="369332"/>
          </a:xfrm>
          <a:prstGeom prst="rect">
            <a:avLst/>
          </a:prstGeom>
          <a:noFill/>
        </p:spPr>
        <p:txBody>
          <a:bodyPr wrap="none" rtlCol="0">
            <a:spAutoFit/>
          </a:bodyPr>
          <a:lstStyle/>
          <a:p>
            <a:r>
              <a:rPr lang="lv-LV" b="1" dirty="0"/>
              <a:t>27.08.2019</a:t>
            </a:r>
            <a:endParaRPr lang="en-US" dirty="0"/>
          </a:p>
        </p:txBody>
      </p:sp>
      <p:sp>
        <p:nvSpPr>
          <p:cNvPr id="3" name="TextBox 2">
            <a:extLst>
              <a:ext uri="{FF2B5EF4-FFF2-40B4-BE49-F238E27FC236}">
                <a16:creationId xmlns:a16="http://schemas.microsoft.com/office/drawing/2014/main" id="{652FE6B3-9DC4-4C76-A438-FDB20EA1CD3B}"/>
              </a:ext>
            </a:extLst>
          </p:cNvPr>
          <p:cNvSpPr txBox="1"/>
          <p:nvPr/>
        </p:nvSpPr>
        <p:spPr>
          <a:xfrm>
            <a:off x="5506720" y="5262880"/>
            <a:ext cx="1208344" cy="369332"/>
          </a:xfrm>
          <a:prstGeom prst="rect">
            <a:avLst/>
          </a:prstGeom>
          <a:noFill/>
        </p:spPr>
        <p:txBody>
          <a:bodyPr wrap="none" rtlCol="0">
            <a:spAutoFit/>
          </a:bodyPr>
          <a:lstStyle/>
          <a:p>
            <a:r>
              <a:rPr lang="lv-LV" dirty="0">
                <a:effectLst>
                  <a:outerShdw blurRad="38100" dist="38100" dir="2700000" algn="tl">
                    <a:srgbClr val="000000">
                      <a:alpha val="43137"/>
                    </a:srgbClr>
                  </a:outerShdw>
                </a:effectLst>
              </a:rPr>
              <a:t>Kārlis Rasis</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2482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D20E17A-1EC9-481C-845E-16E13252EE56}"/>
              </a:ext>
            </a:extLst>
          </p:cNvPr>
          <p:cNvSpPr>
            <a:spLocks noGrp="1"/>
          </p:cNvSpPr>
          <p:nvPr>
            <p:ph type="title"/>
          </p:nvPr>
        </p:nvSpPr>
        <p:spPr/>
        <p:txBody>
          <a:bodyPr/>
          <a:lstStyle/>
          <a:p>
            <a:r>
              <a:rPr lang="lv-LV" dirty="0"/>
              <a:t>Vadlīnijas</a:t>
            </a:r>
            <a:endParaRPr lang="en-GB" dirty="0"/>
          </a:p>
        </p:txBody>
      </p:sp>
      <p:sp>
        <p:nvSpPr>
          <p:cNvPr id="3" name="Satura vietturis 2">
            <a:extLst>
              <a:ext uri="{FF2B5EF4-FFF2-40B4-BE49-F238E27FC236}">
                <a16:creationId xmlns:a16="http://schemas.microsoft.com/office/drawing/2014/main" id="{3469931D-E04F-4DAC-A25E-BED107CB35FB}"/>
              </a:ext>
            </a:extLst>
          </p:cNvPr>
          <p:cNvSpPr>
            <a:spLocks noGrp="1"/>
          </p:cNvSpPr>
          <p:nvPr>
            <p:ph idx="1"/>
          </p:nvPr>
        </p:nvSpPr>
        <p:spPr/>
        <p:txBody>
          <a:bodyPr/>
          <a:lstStyle/>
          <a:p>
            <a:r>
              <a:rPr lang="lv-LV" b="1" dirty="0"/>
              <a:t>Informācijas drošībai īsteno pasākumus;</a:t>
            </a:r>
          </a:p>
          <a:p>
            <a:pPr marL="0" indent="0">
              <a:buNone/>
            </a:pPr>
            <a:r>
              <a:rPr lang="lv-LV" b="1" dirty="0"/>
              <a:t>MK 442 </a:t>
            </a:r>
            <a:r>
              <a:rPr lang="lv-LV" dirty="0"/>
              <a:t>5.1. nodrošināt informācijas pieejamību (piekļuvi informācijai noteiktā laikposmā pēc informācijas pieprasīšanas);</a:t>
            </a:r>
          </a:p>
          <a:p>
            <a:pPr marL="0" indent="0">
              <a:buNone/>
            </a:pPr>
            <a:r>
              <a:rPr lang="lv-LV" b="1" dirty="0"/>
              <a:t>MK442</a:t>
            </a:r>
            <a:r>
              <a:rPr lang="lv-LV" dirty="0"/>
              <a:t> 5.2. nodrošināt informācijas integritāti (pilnīgas un nemainītas informācijas saglabāšanu);</a:t>
            </a:r>
          </a:p>
          <a:p>
            <a:pPr marL="0" indent="0">
              <a:buNone/>
            </a:pPr>
            <a:r>
              <a:rPr lang="lv-LV" b="1" dirty="0"/>
              <a:t>MK442</a:t>
            </a:r>
            <a:r>
              <a:rPr lang="lv-LV" dirty="0"/>
              <a:t> 5.3. nodrošināt informācijas konfidencialitāti (informācijas nodošanu tikai tām personām, kuras ir pilnvarotas to saņemt un lietot);</a:t>
            </a:r>
          </a:p>
          <a:p>
            <a:pPr marL="0" indent="0">
              <a:buNone/>
            </a:pPr>
            <a:endParaRPr lang="en-GB" dirty="0"/>
          </a:p>
        </p:txBody>
      </p:sp>
    </p:spTree>
    <p:extLst>
      <p:ext uri="{BB962C8B-B14F-4D97-AF65-F5344CB8AC3E}">
        <p14:creationId xmlns:p14="http://schemas.microsoft.com/office/powerpoint/2010/main" val="240983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1907F04-CCF6-4E75-B38A-A59AE6A79178}"/>
              </a:ext>
            </a:extLst>
          </p:cNvPr>
          <p:cNvSpPr>
            <a:spLocks noGrp="1"/>
          </p:cNvSpPr>
          <p:nvPr>
            <p:ph type="title"/>
          </p:nvPr>
        </p:nvSpPr>
        <p:spPr/>
        <p:txBody>
          <a:bodyPr/>
          <a:lstStyle/>
          <a:p>
            <a:r>
              <a:rPr lang="lv-LV" dirty="0"/>
              <a:t>Vadlīnijas</a:t>
            </a:r>
            <a:endParaRPr lang="en-GB" dirty="0"/>
          </a:p>
        </p:txBody>
      </p:sp>
      <p:sp>
        <p:nvSpPr>
          <p:cNvPr id="3" name="Satura vietturis 2">
            <a:extLst>
              <a:ext uri="{FF2B5EF4-FFF2-40B4-BE49-F238E27FC236}">
                <a16:creationId xmlns:a16="http://schemas.microsoft.com/office/drawing/2014/main" id="{F0CA55EF-D61F-4C7B-8560-A798495963F9}"/>
              </a:ext>
            </a:extLst>
          </p:cNvPr>
          <p:cNvSpPr>
            <a:spLocks noGrp="1"/>
          </p:cNvSpPr>
          <p:nvPr>
            <p:ph idx="1"/>
          </p:nvPr>
        </p:nvSpPr>
        <p:spPr/>
        <p:txBody>
          <a:bodyPr>
            <a:normAutofit fontScale="77500" lnSpcReduction="20000"/>
          </a:bodyPr>
          <a:lstStyle/>
          <a:p>
            <a:pPr algn="just"/>
            <a:r>
              <a:rPr lang="lv-LV" b="1" dirty="0"/>
              <a:t>Norīkots atbildīgais par IT drošību;</a:t>
            </a:r>
          </a:p>
          <a:p>
            <a:pPr marL="0" indent="0" algn="just">
              <a:buNone/>
            </a:pPr>
            <a:r>
              <a:rPr lang="lv-LV" dirty="0"/>
              <a:t>ITDL 8.panta 2.punkts nosaka, ka „Valsts vai pašvaldības institūcijas vadītājs nosaka atbildīgo personu, kura īsteno informācijas tehnoloģiju drošības pārvaldību attiecīgajā institūcijā (turpmāk šajā pantā — atbildīgā persona). Par atbildīgās personas noteikšanu ne vēlāk kā piecu darbdienu laikā informējama Drošības incidentu novēršanas institūcija.”,</a:t>
            </a:r>
          </a:p>
          <a:p>
            <a:pPr marL="0" indent="0" algn="just">
              <a:buNone/>
            </a:pPr>
            <a:endParaRPr lang="lv-LV" dirty="0"/>
          </a:p>
          <a:p>
            <a:pPr algn="just"/>
            <a:r>
              <a:rPr lang="lv-LV" b="1" dirty="0"/>
              <a:t>IT drošības noteikumi (politika) rakstiskā formā ar darbinieku parakstiem;</a:t>
            </a:r>
          </a:p>
          <a:p>
            <a:pPr marL="0" indent="0" algn="just">
              <a:buNone/>
            </a:pPr>
            <a:r>
              <a:rPr lang="lv-LV" dirty="0"/>
              <a:t>ITDL 8.panta 4.punkts nosaka, ka „Katra valsts vai pašvaldības institūcija, ņemot vērā šajā likumā un citos normatīvajos aktos noteikto, nodrošina, ka šajā institūcijā ir reglamentēti informācijas tehnoloģiju drošības noteikumi, kuros ietverti vismaz informācijas tehnoloģiju apraksti un shēmas, informācijas tehnoloģiju risku analīze, informācijas tehnoloģiju risku un drošības incidentu vadības plāns, noteikti informācijas tehnoloģiju uzturēšanā iesaistīto personu pienākumi, kā arī gādā par to, ka pastāvīgi tiek uzraudzīta un kontrolēta šo noteikumu izpilde.”,</a:t>
            </a:r>
          </a:p>
          <a:p>
            <a:pPr algn="just"/>
            <a:endParaRPr lang="lv-LV" dirty="0"/>
          </a:p>
          <a:p>
            <a:pPr algn="just"/>
            <a:endParaRPr lang="lv-LV" dirty="0"/>
          </a:p>
          <a:p>
            <a:pPr algn="just"/>
            <a:endParaRPr lang="lv-LV" dirty="0"/>
          </a:p>
          <a:p>
            <a:pPr algn="just"/>
            <a:endParaRPr lang="en-GB" dirty="0"/>
          </a:p>
        </p:txBody>
      </p:sp>
      <p:graphicFrame>
        <p:nvGraphicFramePr>
          <p:cNvPr id="4" name="Objekts 3">
            <a:extLst>
              <a:ext uri="{FF2B5EF4-FFF2-40B4-BE49-F238E27FC236}">
                <a16:creationId xmlns:a16="http://schemas.microsoft.com/office/drawing/2014/main" id="{0CE2E636-C171-4218-BC40-8916D984DD3A}"/>
              </a:ext>
            </a:extLst>
          </p:cNvPr>
          <p:cNvGraphicFramePr>
            <a:graphicFrameLocks noChangeAspect="1"/>
          </p:cNvGraphicFramePr>
          <p:nvPr>
            <p:extLst>
              <p:ext uri="{D42A27DB-BD31-4B8C-83A1-F6EECF244321}">
                <p14:modId xmlns:p14="http://schemas.microsoft.com/office/powerpoint/2010/main" val="701582238"/>
              </p:ext>
            </p:extLst>
          </p:nvPr>
        </p:nvGraphicFramePr>
        <p:xfrm>
          <a:off x="10895013" y="279400"/>
          <a:ext cx="908050" cy="909638"/>
        </p:xfrm>
        <a:graphic>
          <a:graphicData uri="http://schemas.openxmlformats.org/presentationml/2006/ole">
            <mc:AlternateContent xmlns:mc="http://schemas.openxmlformats.org/markup-compatibility/2006">
              <mc:Choice xmlns:v="urn:schemas-microsoft-com:vml" Requires="v">
                <p:oleObj spid="_x0000_s6159" r:id="rId3" imgW="907920" imgH="909720" progId="">
                  <p:embed/>
                </p:oleObj>
              </mc:Choice>
              <mc:Fallback>
                <p:oleObj r:id="rId3" imgW="907920" imgH="909720" progId="">
                  <p:embed/>
                  <p:pic>
                    <p:nvPicPr>
                      <p:cNvPr id="4" name="Objekts 3">
                        <a:extLst>
                          <a:ext uri="{FF2B5EF4-FFF2-40B4-BE49-F238E27FC236}">
                            <a16:creationId xmlns:a16="http://schemas.microsoft.com/office/drawing/2014/main" id="{697C09BB-D98C-42FD-97FF-4D1AA26136D1}"/>
                          </a:ext>
                        </a:extLst>
                      </p:cNvPr>
                      <p:cNvPicPr/>
                      <p:nvPr/>
                    </p:nvPicPr>
                    <p:blipFill>
                      <a:blip r:embed="rId4"/>
                      <a:stretch>
                        <a:fillRect/>
                      </a:stretch>
                    </p:blipFill>
                    <p:spPr>
                      <a:xfrm>
                        <a:off x="10895013" y="279400"/>
                        <a:ext cx="908050" cy="909638"/>
                      </a:xfrm>
                      <a:prstGeom prst="rect">
                        <a:avLst/>
                      </a:prstGeom>
                    </p:spPr>
                  </p:pic>
                </p:oleObj>
              </mc:Fallback>
            </mc:AlternateContent>
          </a:graphicData>
        </a:graphic>
      </p:graphicFrame>
    </p:spTree>
    <p:extLst>
      <p:ext uri="{BB962C8B-B14F-4D97-AF65-F5344CB8AC3E}">
        <p14:creationId xmlns:p14="http://schemas.microsoft.com/office/powerpoint/2010/main" val="114339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FBA095-EC41-4EBB-9B5E-CF01E4872710}"/>
              </a:ext>
            </a:extLst>
          </p:cNvPr>
          <p:cNvSpPr>
            <a:spLocks noGrp="1"/>
          </p:cNvSpPr>
          <p:nvPr>
            <p:ph type="title"/>
          </p:nvPr>
        </p:nvSpPr>
        <p:spPr/>
        <p:txBody>
          <a:bodyPr/>
          <a:lstStyle/>
          <a:p>
            <a:r>
              <a:rPr lang="lv-LV" dirty="0"/>
              <a:t>Vadlīnijas</a:t>
            </a:r>
            <a:endParaRPr lang="en-GB" dirty="0"/>
          </a:p>
        </p:txBody>
      </p:sp>
      <p:sp>
        <p:nvSpPr>
          <p:cNvPr id="3" name="Satura vietturis 2">
            <a:extLst>
              <a:ext uri="{FF2B5EF4-FFF2-40B4-BE49-F238E27FC236}">
                <a16:creationId xmlns:a16="http://schemas.microsoft.com/office/drawing/2014/main" id="{A66B9CA4-8F46-465E-A462-453F8E9F7AAE}"/>
              </a:ext>
            </a:extLst>
          </p:cNvPr>
          <p:cNvSpPr>
            <a:spLocks noGrp="1"/>
          </p:cNvSpPr>
          <p:nvPr>
            <p:ph idx="1"/>
          </p:nvPr>
        </p:nvSpPr>
        <p:spPr/>
        <p:txBody>
          <a:bodyPr>
            <a:normAutofit/>
          </a:bodyPr>
          <a:lstStyle/>
          <a:p>
            <a:r>
              <a:rPr lang="lv-LV" b="1" dirty="0"/>
              <a:t>Regulāra darbinieku apmācība;</a:t>
            </a:r>
          </a:p>
          <a:p>
            <a:pPr marL="0" indent="0">
              <a:buNone/>
            </a:pPr>
            <a:r>
              <a:rPr lang="lv-LV" dirty="0"/>
              <a:t>ITDL 8.panta 3.punkts nosaka, ka „Atbildīgajai personai papildus citos tiesību aktos noteiktajam ir pienākums vismaz reizi gadā apmeklēt CERT.LV organizētu apmācību informācijas tehnoloģiju drošības jautājumos”.</a:t>
            </a:r>
            <a:endParaRPr lang="lv-LV" b="1" dirty="0"/>
          </a:p>
          <a:p>
            <a:r>
              <a:rPr lang="lv-LV" b="1" dirty="0"/>
              <a:t>Svarīgi lai noteikumi būtu ne tikai uz papīra;</a:t>
            </a:r>
          </a:p>
          <a:p>
            <a:pPr marL="0" indent="0">
              <a:buNone/>
            </a:pPr>
            <a:r>
              <a:rPr lang="lv-LV" dirty="0"/>
              <a:t>ITDL 8.panta 1.punkts nosaka, ka „Valsts un pašvaldību institūciju informācijas tehnoloģiju drošības pārvaldību nodrošina katras attiecīgās institūcijas vadītājs.”,</a:t>
            </a:r>
          </a:p>
        </p:txBody>
      </p:sp>
    </p:spTree>
    <p:extLst>
      <p:ext uri="{BB962C8B-B14F-4D97-AF65-F5344CB8AC3E}">
        <p14:creationId xmlns:p14="http://schemas.microsoft.com/office/powerpoint/2010/main" val="29766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E53443E-5EBC-497B-9979-CC8C53EEC987}"/>
              </a:ext>
            </a:extLst>
          </p:cNvPr>
          <p:cNvSpPr>
            <a:spLocks noGrp="1"/>
          </p:cNvSpPr>
          <p:nvPr>
            <p:ph type="title"/>
          </p:nvPr>
        </p:nvSpPr>
        <p:spPr/>
        <p:txBody>
          <a:bodyPr/>
          <a:lstStyle/>
          <a:p>
            <a:r>
              <a:rPr lang="lv-LV" b="1" dirty="0"/>
              <a:t>Materiāli:</a:t>
            </a:r>
            <a:endParaRPr lang="en-GB" b="1" dirty="0"/>
          </a:p>
        </p:txBody>
      </p:sp>
      <p:sp>
        <p:nvSpPr>
          <p:cNvPr id="3" name="Satura vietturis 2">
            <a:extLst>
              <a:ext uri="{FF2B5EF4-FFF2-40B4-BE49-F238E27FC236}">
                <a16:creationId xmlns:a16="http://schemas.microsoft.com/office/drawing/2014/main" id="{4E027A3A-013D-4911-8D9D-BE560F05F2F4}"/>
              </a:ext>
            </a:extLst>
          </p:cNvPr>
          <p:cNvSpPr>
            <a:spLocks noGrp="1"/>
          </p:cNvSpPr>
          <p:nvPr>
            <p:ph idx="1"/>
          </p:nvPr>
        </p:nvSpPr>
        <p:spPr/>
        <p:txBody>
          <a:bodyPr>
            <a:normAutofit fontScale="92500"/>
          </a:bodyPr>
          <a:lstStyle/>
          <a:p>
            <a:r>
              <a:rPr lang="en-GB" dirty="0">
                <a:hlinkClick r:id="rId3"/>
              </a:rPr>
              <a:t>http://varam.gov.lv/in_site/tools/download.php?file=files/text/Darb_jomas/elietas//VISvadlinijas.pdf</a:t>
            </a:r>
            <a:endParaRPr lang="lv-LV" dirty="0"/>
          </a:p>
          <a:p>
            <a:r>
              <a:rPr lang="en-GB" dirty="0">
                <a:hlinkClick r:id="rId4"/>
              </a:rPr>
              <a:t>https://www.cert.lv/lv/valsts-un-pasvaldibu-iestadem/likumi-un-mk-noteikumi</a:t>
            </a:r>
            <a:endParaRPr lang="lv-LV" dirty="0"/>
          </a:p>
          <a:p>
            <a:r>
              <a:rPr lang="en-GB" dirty="0">
                <a:hlinkClick r:id="rId5"/>
              </a:rPr>
              <a:t>https://www.uninett.no/sites/default/files/webfm/ISF%20Standard%20of%20Good%20Practice%20for%20Information%20Security%202011.pdf</a:t>
            </a:r>
            <a:endParaRPr lang="lv-LV" dirty="0"/>
          </a:p>
          <a:p>
            <a:r>
              <a:rPr lang="en-GB" dirty="0">
                <a:hlinkClick r:id="rId6"/>
              </a:rPr>
              <a:t>http://eprasmes.lv/wp-content/uploads/2015/08/Drosiba_interneta_eScouts_final.pdf</a:t>
            </a:r>
            <a:endParaRPr lang="lv-LV" dirty="0"/>
          </a:p>
          <a:p>
            <a:r>
              <a:rPr lang="en-GB" dirty="0">
                <a:hlinkClick r:id="rId7"/>
              </a:rPr>
              <a:t>https://www.daugavpils.lv/assets/upload/nolikumi/DPD_Uznemumiem_presentation.pptx</a:t>
            </a:r>
            <a:endParaRPr lang="lv-LV" dirty="0"/>
          </a:p>
          <a:p>
            <a:endParaRPr lang="lv-LV" dirty="0"/>
          </a:p>
          <a:p>
            <a:endParaRPr lang="en-GB" dirty="0"/>
          </a:p>
        </p:txBody>
      </p:sp>
      <p:graphicFrame>
        <p:nvGraphicFramePr>
          <p:cNvPr id="4" name="Objekts 3">
            <a:extLst>
              <a:ext uri="{FF2B5EF4-FFF2-40B4-BE49-F238E27FC236}">
                <a16:creationId xmlns:a16="http://schemas.microsoft.com/office/drawing/2014/main" id="{4FDEB29E-AF44-4193-B930-A036BB082E9C}"/>
              </a:ext>
            </a:extLst>
          </p:cNvPr>
          <p:cNvGraphicFramePr>
            <a:graphicFrameLocks noChangeAspect="1"/>
          </p:cNvGraphicFramePr>
          <p:nvPr>
            <p:extLst>
              <p:ext uri="{D42A27DB-BD31-4B8C-83A1-F6EECF244321}">
                <p14:modId xmlns:p14="http://schemas.microsoft.com/office/powerpoint/2010/main" val="701582238"/>
              </p:ext>
            </p:extLst>
          </p:nvPr>
        </p:nvGraphicFramePr>
        <p:xfrm>
          <a:off x="10894695" y="278766"/>
          <a:ext cx="908050" cy="909637"/>
        </p:xfrm>
        <a:graphic>
          <a:graphicData uri="http://schemas.openxmlformats.org/presentationml/2006/ole">
            <mc:AlternateContent xmlns:mc="http://schemas.openxmlformats.org/markup-compatibility/2006">
              <mc:Choice xmlns:v="urn:schemas-microsoft-com:vml" Requires="v">
                <p:oleObj spid="_x0000_s7179" r:id="rId8" imgW="907920" imgH="909720" progId="">
                  <p:embed/>
                </p:oleObj>
              </mc:Choice>
              <mc:Fallback>
                <p:oleObj r:id="rId8" imgW="907920" imgH="909720" progId="">
                  <p:embed/>
                  <p:pic>
                    <p:nvPicPr>
                      <p:cNvPr id="4" name="Objekts 3">
                        <a:extLst>
                          <a:ext uri="{FF2B5EF4-FFF2-40B4-BE49-F238E27FC236}">
                            <a16:creationId xmlns:a16="http://schemas.microsoft.com/office/drawing/2014/main" id="{697C09BB-D98C-42FD-97FF-4D1AA26136D1}"/>
                          </a:ext>
                        </a:extLst>
                      </p:cNvPr>
                      <p:cNvPicPr/>
                      <p:nvPr/>
                    </p:nvPicPr>
                    <p:blipFill>
                      <a:blip r:embed="rId9"/>
                      <a:stretch>
                        <a:fillRect/>
                      </a:stretch>
                    </p:blipFill>
                    <p:spPr>
                      <a:xfrm>
                        <a:off x="10894695" y="278766"/>
                        <a:ext cx="908050" cy="909637"/>
                      </a:xfrm>
                      <a:prstGeom prst="rect">
                        <a:avLst/>
                      </a:prstGeom>
                    </p:spPr>
                  </p:pic>
                </p:oleObj>
              </mc:Fallback>
            </mc:AlternateContent>
          </a:graphicData>
        </a:graphic>
      </p:graphicFrame>
    </p:spTree>
    <p:extLst>
      <p:ext uri="{BB962C8B-B14F-4D97-AF65-F5344CB8AC3E}">
        <p14:creationId xmlns:p14="http://schemas.microsoft.com/office/powerpoint/2010/main" val="67139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8CA2483-E2C4-4F02-AAFE-2159EE2EE768}"/>
              </a:ext>
            </a:extLst>
          </p:cNvPr>
          <p:cNvSpPr>
            <a:spLocks noGrp="1"/>
          </p:cNvSpPr>
          <p:nvPr>
            <p:ph type="title"/>
          </p:nvPr>
        </p:nvSpPr>
        <p:spPr>
          <a:xfrm>
            <a:off x="838200" y="2766218"/>
            <a:ext cx="10515600" cy="1325563"/>
          </a:xfrm>
        </p:spPr>
        <p:txBody>
          <a:bodyPr>
            <a:normAutofit fontScale="90000"/>
          </a:bodyPr>
          <a:lstStyle/>
          <a:p>
            <a:pPr algn="ctr"/>
            <a:r>
              <a:rPr lang="lv-LV" b="1" dirty="0"/>
              <a:t>Paldies par uzmanību!</a:t>
            </a:r>
            <a:br>
              <a:rPr lang="lv-LV" b="1" dirty="0"/>
            </a:br>
            <a:br>
              <a:rPr lang="lv-LV" b="1" dirty="0"/>
            </a:br>
            <a:r>
              <a:rPr lang="lv-LV" b="1" dirty="0"/>
              <a:t>Jautājumi…</a:t>
            </a:r>
            <a:endParaRPr lang="en-GB" b="1" dirty="0"/>
          </a:p>
        </p:txBody>
      </p:sp>
    </p:spTree>
    <p:extLst>
      <p:ext uri="{BB962C8B-B14F-4D97-AF65-F5344CB8AC3E}">
        <p14:creationId xmlns:p14="http://schemas.microsoft.com/office/powerpoint/2010/main" val="19175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D3C60BC-7C2C-49D9-8B81-36D8310BBD5F}"/>
              </a:ext>
            </a:extLst>
          </p:cNvPr>
          <p:cNvSpPr>
            <a:spLocks noGrp="1"/>
          </p:cNvSpPr>
          <p:nvPr>
            <p:ph type="title"/>
          </p:nvPr>
        </p:nvSpPr>
        <p:spPr/>
        <p:txBody>
          <a:bodyPr>
            <a:normAutofit/>
          </a:bodyPr>
          <a:lstStyle/>
          <a:p>
            <a:r>
              <a:rPr lang="lv-LV" sz="5400" b="1" dirty="0"/>
              <a:t>Saturs:</a:t>
            </a:r>
            <a:endParaRPr lang="en-GB" sz="5400" b="1" dirty="0"/>
          </a:p>
        </p:txBody>
      </p:sp>
      <p:sp>
        <p:nvSpPr>
          <p:cNvPr id="3" name="Satura vietturis 2">
            <a:extLst>
              <a:ext uri="{FF2B5EF4-FFF2-40B4-BE49-F238E27FC236}">
                <a16:creationId xmlns:a16="http://schemas.microsoft.com/office/drawing/2014/main" id="{1533698B-EF7E-47FE-A881-8CC1382A49E4}"/>
              </a:ext>
            </a:extLst>
          </p:cNvPr>
          <p:cNvSpPr>
            <a:spLocks noGrp="1"/>
          </p:cNvSpPr>
          <p:nvPr>
            <p:ph idx="1"/>
          </p:nvPr>
        </p:nvSpPr>
        <p:spPr/>
        <p:txBody>
          <a:bodyPr>
            <a:normAutofit fontScale="92500" lnSpcReduction="20000"/>
          </a:bodyPr>
          <a:lstStyle/>
          <a:p>
            <a:endParaRPr lang="lv-LV" dirty="0"/>
          </a:p>
          <a:p>
            <a:r>
              <a:rPr lang="lv-LV" sz="4000" dirty="0"/>
              <a:t>Informācijas drošības normatīvie regulējumi;</a:t>
            </a:r>
          </a:p>
          <a:p>
            <a:endParaRPr lang="lv-LV" sz="4000" dirty="0"/>
          </a:p>
          <a:p>
            <a:r>
              <a:rPr lang="lv-LV" sz="4000" dirty="0"/>
              <a:t>Tīmekļa lapas un sociālo tīklu konti;</a:t>
            </a:r>
          </a:p>
          <a:p>
            <a:endParaRPr lang="lv-LV" sz="4000" dirty="0"/>
          </a:p>
          <a:p>
            <a:r>
              <a:rPr lang="lv-LV" sz="4000" dirty="0"/>
              <a:t>Visbiežāk sastopamās praktiskās nepilnības; </a:t>
            </a:r>
          </a:p>
          <a:p>
            <a:endParaRPr lang="lv-LV" sz="4000" dirty="0"/>
          </a:p>
          <a:p>
            <a:r>
              <a:rPr lang="lv-LV" sz="4000" dirty="0"/>
              <a:t>Labas pārvaldības vadlīnijas.</a:t>
            </a:r>
          </a:p>
          <a:p>
            <a:endParaRPr lang="lv-LV" sz="4000" dirty="0"/>
          </a:p>
          <a:p>
            <a:endParaRPr lang="lv-LV" sz="4000" dirty="0"/>
          </a:p>
          <a:p>
            <a:endParaRPr lang="lv-LV" dirty="0"/>
          </a:p>
          <a:p>
            <a:endParaRPr lang="lv-LV" dirty="0"/>
          </a:p>
        </p:txBody>
      </p:sp>
      <p:graphicFrame>
        <p:nvGraphicFramePr>
          <p:cNvPr id="4" name="Objekts 3">
            <a:extLst>
              <a:ext uri="{FF2B5EF4-FFF2-40B4-BE49-F238E27FC236}">
                <a16:creationId xmlns:a16="http://schemas.microsoft.com/office/drawing/2014/main" id="{96D1DCE6-E6D0-479B-BB71-7685A062F144}"/>
              </a:ext>
            </a:extLst>
          </p:cNvPr>
          <p:cNvGraphicFramePr>
            <a:graphicFrameLocks noChangeAspect="1"/>
          </p:cNvGraphicFramePr>
          <p:nvPr>
            <p:extLst>
              <p:ext uri="{D42A27DB-BD31-4B8C-83A1-F6EECF244321}">
                <p14:modId xmlns:p14="http://schemas.microsoft.com/office/powerpoint/2010/main" val="701582238"/>
              </p:ext>
            </p:extLst>
          </p:nvPr>
        </p:nvGraphicFramePr>
        <p:xfrm>
          <a:off x="10895013" y="279400"/>
          <a:ext cx="908050" cy="909638"/>
        </p:xfrm>
        <a:graphic>
          <a:graphicData uri="http://schemas.openxmlformats.org/presentationml/2006/ole">
            <mc:AlternateContent xmlns:mc="http://schemas.openxmlformats.org/markup-compatibility/2006">
              <mc:Choice xmlns:v="urn:schemas-microsoft-com:vml" Requires="v">
                <p:oleObj spid="_x0000_s2062" r:id="rId3" imgW="907920" imgH="909720" progId="">
                  <p:embed/>
                </p:oleObj>
              </mc:Choice>
              <mc:Fallback>
                <p:oleObj r:id="rId3" imgW="907920" imgH="909720" progId="">
                  <p:embed/>
                  <p:pic>
                    <p:nvPicPr>
                      <p:cNvPr id="4" name="Objekts 3">
                        <a:extLst>
                          <a:ext uri="{FF2B5EF4-FFF2-40B4-BE49-F238E27FC236}">
                            <a16:creationId xmlns:a16="http://schemas.microsoft.com/office/drawing/2014/main" id="{697C09BB-D98C-42FD-97FF-4D1AA26136D1}"/>
                          </a:ext>
                        </a:extLst>
                      </p:cNvPr>
                      <p:cNvPicPr/>
                      <p:nvPr/>
                    </p:nvPicPr>
                    <p:blipFill>
                      <a:blip r:embed="rId4"/>
                      <a:stretch>
                        <a:fillRect/>
                      </a:stretch>
                    </p:blipFill>
                    <p:spPr>
                      <a:xfrm>
                        <a:off x="10895013" y="279400"/>
                        <a:ext cx="908050" cy="909638"/>
                      </a:xfrm>
                      <a:prstGeom prst="rect">
                        <a:avLst/>
                      </a:prstGeom>
                    </p:spPr>
                  </p:pic>
                </p:oleObj>
              </mc:Fallback>
            </mc:AlternateContent>
          </a:graphicData>
        </a:graphic>
      </p:graphicFrame>
    </p:spTree>
    <p:extLst>
      <p:ext uri="{BB962C8B-B14F-4D97-AF65-F5344CB8AC3E}">
        <p14:creationId xmlns:p14="http://schemas.microsoft.com/office/powerpoint/2010/main" val="73838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EE8F3A3-C6A0-4DE7-8461-553805C0E906}"/>
              </a:ext>
            </a:extLst>
          </p:cNvPr>
          <p:cNvSpPr>
            <a:spLocks noGrp="1"/>
          </p:cNvSpPr>
          <p:nvPr>
            <p:ph type="title"/>
          </p:nvPr>
        </p:nvSpPr>
        <p:spPr/>
        <p:txBody>
          <a:bodyPr/>
          <a:lstStyle/>
          <a:p>
            <a:r>
              <a:rPr lang="lv-LV" b="1" dirty="0"/>
              <a:t>Informācijas tehnoloģiju drošības likums</a:t>
            </a:r>
            <a:endParaRPr lang="en-GB" dirty="0"/>
          </a:p>
        </p:txBody>
      </p:sp>
      <p:sp>
        <p:nvSpPr>
          <p:cNvPr id="3" name="Satura vietturis 2">
            <a:extLst>
              <a:ext uri="{FF2B5EF4-FFF2-40B4-BE49-F238E27FC236}">
                <a16:creationId xmlns:a16="http://schemas.microsoft.com/office/drawing/2014/main" id="{BB65E329-85BC-43A0-A9B4-8AAA738BC075}"/>
              </a:ext>
            </a:extLst>
          </p:cNvPr>
          <p:cNvSpPr>
            <a:spLocks noGrp="1"/>
          </p:cNvSpPr>
          <p:nvPr>
            <p:ph idx="1"/>
          </p:nvPr>
        </p:nvSpPr>
        <p:spPr/>
        <p:txBody>
          <a:bodyPr>
            <a:normAutofit fontScale="92500" lnSpcReduction="10000"/>
          </a:bodyPr>
          <a:lstStyle/>
          <a:p>
            <a:pPr algn="just"/>
            <a:r>
              <a:rPr lang="lv-LV" dirty="0"/>
              <a:t>Spēkā no 2011. gada 1. februāra;</a:t>
            </a:r>
          </a:p>
          <a:p>
            <a:pPr algn="just"/>
            <a:r>
              <a:rPr lang="lv-LV" dirty="0"/>
              <a:t>Galvenais </a:t>
            </a:r>
            <a:r>
              <a:rPr lang="en-GB" dirty="0" err="1"/>
              <a:t>jomu</a:t>
            </a:r>
            <a:r>
              <a:rPr lang="en-GB" dirty="0"/>
              <a:t> </a:t>
            </a:r>
            <a:r>
              <a:rPr lang="en-GB" dirty="0" err="1"/>
              <a:t>regulējošais</a:t>
            </a:r>
            <a:r>
              <a:rPr lang="en-GB" dirty="0"/>
              <a:t> </a:t>
            </a:r>
            <a:r>
              <a:rPr lang="en-GB" dirty="0" err="1"/>
              <a:t>likums</a:t>
            </a:r>
            <a:r>
              <a:rPr lang="en-GB" dirty="0"/>
              <a:t> </a:t>
            </a:r>
            <a:r>
              <a:rPr lang="en-GB" dirty="0" err="1"/>
              <a:t>Latvijā</a:t>
            </a:r>
            <a:r>
              <a:rPr lang="lv-LV" dirty="0"/>
              <a:t>;</a:t>
            </a:r>
          </a:p>
          <a:p>
            <a:pPr algn="just"/>
            <a:r>
              <a:rPr lang="lv-LV" dirty="0"/>
              <a:t>Likuma mērķis ir uzlabot informācijas tehnoloģiju drošību;</a:t>
            </a:r>
          </a:p>
          <a:p>
            <a:pPr algn="just"/>
            <a:r>
              <a:rPr lang="en-GB" dirty="0" err="1"/>
              <a:t>Likums</a:t>
            </a:r>
            <a:r>
              <a:rPr lang="en-GB" dirty="0"/>
              <a:t> </a:t>
            </a:r>
            <a:r>
              <a:rPr lang="en-GB" dirty="0" err="1"/>
              <a:t>attiecas</a:t>
            </a:r>
            <a:r>
              <a:rPr lang="en-GB" dirty="0"/>
              <a:t> </a:t>
            </a:r>
            <a:r>
              <a:rPr lang="en-GB" dirty="0" err="1"/>
              <a:t>uz</a:t>
            </a:r>
            <a:r>
              <a:rPr lang="en-GB" dirty="0"/>
              <a:t> </a:t>
            </a:r>
            <a:r>
              <a:rPr lang="en-GB" dirty="0" err="1"/>
              <a:t>valsts</a:t>
            </a:r>
            <a:r>
              <a:rPr lang="en-GB" dirty="0"/>
              <a:t> un </a:t>
            </a:r>
            <a:r>
              <a:rPr lang="en-GB" dirty="0" err="1"/>
              <a:t>pašvaldību</a:t>
            </a:r>
            <a:r>
              <a:rPr lang="en-GB" dirty="0"/>
              <a:t> </a:t>
            </a:r>
            <a:r>
              <a:rPr lang="en-GB" dirty="0" err="1"/>
              <a:t>institūcijām</a:t>
            </a:r>
            <a:r>
              <a:rPr lang="en-GB" dirty="0"/>
              <a:t>, </a:t>
            </a:r>
            <a:r>
              <a:rPr lang="en-GB" dirty="0" err="1"/>
              <a:t>kā</a:t>
            </a:r>
            <a:r>
              <a:rPr lang="en-GB" dirty="0"/>
              <a:t> </a:t>
            </a:r>
            <a:r>
              <a:rPr lang="en-GB" dirty="0" err="1"/>
              <a:t>arī</a:t>
            </a:r>
            <a:r>
              <a:rPr lang="en-GB" dirty="0"/>
              <a:t> </a:t>
            </a:r>
            <a:r>
              <a:rPr lang="en-GB" dirty="0" err="1"/>
              <a:t>uz</a:t>
            </a:r>
            <a:r>
              <a:rPr lang="en-GB" dirty="0"/>
              <a:t> </a:t>
            </a:r>
            <a:r>
              <a:rPr lang="en-GB" dirty="0" err="1"/>
              <a:t>komersantiem</a:t>
            </a:r>
            <a:r>
              <a:rPr lang="en-GB" dirty="0"/>
              <a:t> un </a:t>
            </a:r>
            <a:r>
              <a:rPr lang="en-GB" dirty="0" err="1"/>
              <a:t>citām</a:t>
            </a:r>
            <a:r>
              <a:rPr lang="en-GB" dirty="0"/>
              <a:t> </a:t>
            </a:r>
            <a:r>
              <a:rPr lang="en-GB" dirty="0" err="1"/>
              <a:t>privāto</a:t>
            </a:r>
            <a:r>
              <a:rPr lang="en-GB" dirty="0"/>
              <a:t> </a:t>
            </a:r>
            <a:r>
              <a:rPr lang="en-GB" dirty="0" err="1"/>
              <a:t>tiesību</a:t>
            </a:r>
            <a:r>
              <a:rPr lang="en-GB" dirty="0"/>
              <a:t> </a:t>
            </a:r>
            <a:r>
              <a:rPr lang="en-GB" dirty="0" err="1"/>
              <a:t>juridiskajām</a:t>
            </a:r>
            <a:r>
              <a:rPr lang="en-GB" dirty="0"/>
              <a:t> </a:t>
            </a:r>
            <a:r>
              <a:rPr lang="en-GB" dirty="0" err="1"/>
              <a:t>personām</a:t>
            </a:r>
            <a:r>
              <a:rPr lang="lv-LV" dirty="0"/>
              <a:t>;</a:t>
            </a:r>
          </a:p>
          <a:p>
            <a:pPr algn="just"/>
            <a:r>
              <a:rPr lang="en-GB" dirty="0" err="1"/>
              <a:t>Likums</a:t>
            </a:r>
            <a:r>
              <a:rPr lang="en-GB" dirty="0"/>
              <a:t> </a:t>
            </a:r>
            <a:r>
              <a:rPr lang="en-GB" dirty="0" err="1"/>
              <a:t>neattiecas</a:t>
            </a:r>
            <a:r>
              <a:rPr lang="en-GB" dirty="0"/>
              <a:t> </a:t>
            </a:r>
            <a:r>
              <a:rPr lang="en-GB" dirty="0" err="1"/>
              <a:t>uz</a:t>
            </a:r>
            <a:r>
              <a:rPr lang="en-GB" dirty="0"/>
              <a:t> </a:t>
            </a:r>
            <a:r>
              <a:rPr lang="en-GB" dirty="0" err="1"/>
              <a:t>elektronisko</a:t>
            </a:r>
            <a:r>
              <a:rPr lang="en-GB" dirty="0"/>
              <a:t> </a:t>
            </a:r>
            <a:r>
              <a:rPr lang="en-GB" dirty="0" err="1"/>
              <a:t>sakaru</a:t>
            </a:r>
            <a:r>
              <a:rPr lang="en-GB" dirty="0"/>
              <a:t> </a:t>
            </a:r>
            <a:r>
              <a:rPr lang="en-GB" dirty="0" err="1"/>
              <a:t>tīklos</a:t>
            </a:r>
            <a:r>
              <a:rPr lang="en-GB" dirty="0"/>
              <a:t> </a:t>
            </a:r>
            <a:r>
              <a:rPr lang="en-GB" dirty="0" err="1"/>
              <a:t>pārraidāmās</a:t>
            </a:r>
            <a:r>
              <a:rPr lang="en-GB" dirty="0"/>
              <a:t> </a:t>
            </a:r>
            <a:r>
              <a:rPr lang="en-GB" dirty="0" err="1"/>
              <a:t>informācijas</a:t>
            </a:r>
            <a:r>
              <a:rPr lang="en-GB" dirty="0"/>
              <a:t> </a:t>
            </a:r>
            <a:r>
              <a:rPr lang="en-GB" dirty="0" err="1"/>
              <a:t>saturu</a:t>
            </a:r>
            <a:r>
              <a:rPr lang="lv-LV" dirty="0"/>
              <a:t>;</a:t>
            </a:r>
          </a:p>
          <a:p>
            <a:pPr marL="0" indent="0" algn="just">
              <a:buNone/>
            </a:pPr>
            <a:endParaRPr lang="lv-LV" dirty="0"/>
          </a:p>
          <a:p>
            <a:pPr marL="0" indent="0" algn="just">
              <a:buNone/>
            </a:pPr>
            <a:r>
              <a:rPr lang="lv-LV" dirty="0"/>
              <a:t>Likums definē: Kas ir digitālā pakalpojuma sniedzējs, rīcība informācijas tehnoloģiju drošības incidenta gadījumā un apraksta informācijas tehnoloģiju drošības pārvaldības pamatprincipus.</a:t>
            </a:r>
            <a:endParaRPr lang="en-GB" dirty="0"/>
          </a:p>
        </p:txBody>
      </p:sp>
      <p:graphicFrame>
        <p:nvGraphicFramePr>
          <p:cNvPr id="4" name="Objekts 3">
            <a:extLst>
              <a:ext uri="{FF2B5EF4-FFF2-40B4-BE49-F238E27FC236}">
                <a16:creationId xmlns:a16="http://schemas.microsoft.com/office/drawing/2014/main" id="{4D617E10-C7CC-46E4-BA87-6878E55807E9}"/>
              </a:ext>
            </a:extLst>
          </p:cNvPr>
          <p:cNvGraphicFramePr>
            <a:graphicFrameLocks noChangeAspect="1"/>
          </p:cNvGraphicFramePr>
          <p:nvPr>
            <p:extLst>
              <p:ext uri="{D42A27DB-BD31-4B8C-83A1-F6EECF244321}">
                <p14:modId xmlns:p14="http://schemas.microsoft.com/office/powerpoint/2010/main" val="701582238"/>
              </p:ext>
            </p:extLst>
          </p:nvPr>
        </p:nvGraphicFramePr>
        <p:xfrm>
          <a:off x="10894695" y="278766"/>
          <a:ext cx="908050" cy="909637"/>
        </p:xfrm>
        <a:graphic>
          <a:graphicData uri="http://schemas.openxmlformats.org/presentationml/2006/ole">
            <mc:AlternateContent xmlns:mc="http://schemas.openxmlformats.org/markup-compatibility/2006">
              <mc:Choice xmlns:v="urn:schemas-microsoft-com:vml" Requires="v">
                <p:oleObj spid="_x0000_s3087" r:id="rId3" imgW="907920" imgH="909720" progId="">
                  <p:embed/>
                </p:oleObj>
              </mc:Choice>
              <mc:Fallback>
                <p:oleObj r:id="rId3" imgW="907920" imgH="909720" progId="">
                  <p:embed/>
                  <p:pic>
                    <p:nvPicPr>
                      <p:cNvPr id="4" name="Objekts 3">
                        <a:extLst>
                          <a:ext uri="{FF2B5EF4-FFF2-40B4-BE49-F238E27FC236}">
                            <a16:creationId xmlns:a16="http://schemas.microsoft.com/office/drawing/2014/main" id="{697C09BB-D98C-42FD-97FF-4D1AA26136D1}"/>
                          </a:ext>
                        </a:extLst>
                      </p:cNvPr>
                      <p:cNvPicPr/>
                      <p:nvPr/>
                    </p:nvPicPr>
                    <p:blipFill>
                      <a:blip r:embed="rId4"/>
                      <a:stretch>
                        <a:fillRect/>
                      </a:stretch>
                    </p:blipFill>
                    <p:spPr>
                      <a:xfrm>
                        <a:off x="10894695" y="278766"/>
                        <a:ext cx="908050" cy="909637"/>
                      </a:xfrm>
                      <a:prstGeom prst="rect">
                        <a:avLst/>
                      </a:prstGeom>
                    </p:spPr>
                  </p:pic>
                </p:oleObj>
              </mc:Fallback>
            </mc:AlternateContent>
          </a:graphicData>
        </a:graphic>
      </p:graphicFrame>
    </p:spTree>
    <p:extLst>
      <p:ext uri="{BB962C8B-B14F-4D97-AF65-F5344CB8AC3E}">
        <p14:creationId xmlns:p14="http://schemas.microsoft.com/office/powerpoint/2010/main" val="4860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D23183B-C060-41B2-A268-62B7716DBEBC}"/>
              </a:ext>
            </a:extLst>
          </p:cNvPr>
          <p:cNvSpPr>
            <a:spLocks noGrp="1"/>
          </p:cNvSpPr>
          <p:nvPr>
            <p:ph type="title"/>
          </p:nvPr>
        </p:nvSpPr>
        <p:spPr>
          <a:xfrm>
            <a:off x="838200" y="771525"/>
            <a:ext cx="10515600" cy="1325563"/>
          </a:xfrm>
        </p:spPr>
        <p:txBody>
          <a:bodyPr>
            <a:normAutofit fontScale="90000"/>
          </a:bodyPr>
          <a:lstStyle/>
          <a:p>
            <a:r>
              <a:rPr lang="en-GB" b="1" dirty="0"/>
              <a:t>MK </a:t>
            </a:r>
            <a:r>
              <a:rPr lang="en-GB" b="1" dirty="0" err="1"/>
              <a:t>noteikum</a:t>
            </a:r>
            <a:r>
              <a:rPr lang="lv-LV" b="1" dirty="0"/>
              <a:t>i</a:t>
            </a:r>
            <a:r>
              <a:rPr lang="en-GB" b="1" dirty="0"/>
              <a:t> Nr.442</a:t>
            </a:r>
            <a:br>
              <a:rPr lang="lv-LV" dirty="0"/>
            </a:br>
            <a:r>
              <a:rPr lang="lv-LV" sz="3100" dirty="0"/>
              <a:t>Kārtība, kādā tiek nodrošināta informācijas un komunikācijas</a:t>
            </a:r>
            <a:br>
              <a:rPr lang="lv-LV" sz="3100" dirty="0"/>
            </a:br>
            <a:r>
              <a:rPr lang="lv-LV" sz="3100" dirty="0"/>
              <a:t>tehnoloģiju sistēmu atbilstība minimālajām drošības prasībām</a:t>
            </a:r>
            <a:br>
              <a:rPr lang="lv-LV" dirty="0"/>
            </a:br>
            <a:endParaRPr lang="en-GB" dirty="0"/>
          </a:p>
        </p:txBody>
      </p:sp>
      <p:sp>
        <p:nvSpPr>
          <p:cNvPr id="3" name="Satura vietturis 2">
            <a:extLst>
              <a:ext uri="{FF2B5EF4-FFF2-40B4-BE49-F238E27FC236}">
                <a16:creationId xmlns:a16="http://schemas.microsoft.com/office/drawing/2014/main" id="{12B0D47D-5115-499C-BA1C-EC0A50FA6581}"/>
              </a:ext>
            </a:extLst>
          </p:cNvPr>
          <p:cNvSpPr>
            <a:spLocks noGrp="1"/>
          </p:cNvSpPr>
          <p:nvPr>
            <p:ph idx="1"/>
          </p:nvPr>
        </p:nvSpPr>
        <p:spPr>
          <a:xfrm>
            <a:off x="838200" y="1825624"/>
            <a:ext cx="10515600" cy="4890135"/>
          </a:xfrm>
        </p:spPr>
        <p:txBody>
          <a:bodyPr>
            <a:normAutofit fontScale="92500" lnSpcReduction="20000"/>
          </a:bodyPr>
          <a:lstStyle/>
          <a:p>
            <a:pPr algn="just"/>
            <a:endParaRPr lang="lv-LV" dirty="0"/>
          </a:p>
          <a:p>
            <a:pPr algn="just"/>
            <a:r>
              <a:rPr lang="lv-LV" dirty="0"/>
              <a:t>Spēkā no 2015. gada 28. jūlija;</a:t>
            </a:r>
          </a:p>
          <a:p>
            <a:pPr algn="just"/>
            <a:r>
              <a:rPr lang="lv-LV" dirty="0"/>
              <a:t>Noteikumi attiecas uz valsts un pašvaldību institūciju vai informācijas tehnoloģiju kritiskās infrastruktūras informācijas un komunikācijas tehnoloģiju sistēmām;</a:t>
            </a:r>
          </a:p>
          <a:p>
            <a:pPr algn="just"/>
            <a:r>
              <a:rPr lang="lv-LV" dirty="0"/>
              <a:t>Valsts un pašvaldību institūcijas savā darbībā izmanto informācijas un komunikācijas tehnoloģijas, kas atbilst šajos noteikumos sistēmām noteiktajām prasībām.</a:t>
            </a:r>
          </a:p>
          <a:p>
            <a:pPr algn="just"/>
            <a:endParaRPr lang="lv-LV" dirty="0"/>
          </a:p>
          <a:p>
            <a:pPr marL="0" indent="0" algn="just">
              <a:buNone/>
            </a:pPr>
            <a:r>
              <a:rPr lang="lv-LV" dirty="0"/>
              <a:t>Definē IT drošības prasības: Kontu administrēšanu, paroles, piekļuves izsekojamības, pretvīrusu aizsardzības, sistēmas atbalsta un uzturēšanas ārpakalpojuma līgumiem, iepirkumu organizēšanas kārtību un citi.</a:t>
            </a:r>
          </a:p>
          <a:p>
            <a:pPr marL="0" indent="0" algn="just">
              <a:buNone/>
            </a:pPr>
            <a:r>
              <a:rPr lang="lv-LV" dirty="0"/>
              <a:t>Noteikumi nosaka: Integritātes, Konfidencialitātes un Pieejamības prasības atkarībā no sistēmas līmeņa. </a:t>
            </a:r>
          </a:p>
          <a:p>
            <a:pPr marL="0" indent="0" algn="just">
              <a:buNone/>
            </a:pPr>
            <a:endParaRPr lang="lv-LV" dirty="0"/>
          </a:p>
          <a:p>
            <a:pPr algn="just"/>
            <a:endParaRPr lang="lv-LV" b="1" dirty="0"/>
          </a:p>
        </p:txBody>
      </p:sp>
      <p:graphicFrame>
        <p:nvGraphicFramePr>
          <p:cNvPr id="4" name="Objekts 3">
            <a:extLst>
              <a:ext uri="{FF2B5EF4-FFF2-40B4-BE49-F238E27FC236}">
                <a16:creationId xmlns:a16="http://schemas.microsoft.com/office/drawing/2014/main" id="{A1934E13-78F4-41AC-B54E-E54E0E19777B}"/>
              </a:ext>
            </a:extLst>
          </p:cNvPr>
          <p:cNvGraphicFramePr>
            <a:graphicFrameLocks noChangeAspect="1"/>
          </p:cNvGraphicFramePr>
          <p:nvPr>
            <p:extLst>
              <p:ext uri="{D42A27DB-BD31-4B8C-83A1-F6EECF244321}">
                <p14:modId xmlns:p14="http://schemas.microsoft.com/office/powerpoint/2010/main" val="429415986"/>
              </p:ext>
            </p:extLst>
          </p:nvPr>
        </p:nvGraphicFramePr>
        <p:xfrm>
          <a:off x="10894695" y="278766"/>
          <a:ext cx="908050" cy="909637"/>
        </p:xfrm>
        <a:graphic>
          <a:graphicData uri="http://schemas.openxmlformats.org/presentationml/2006/ole">
            <mc:AlternateContent xmlns:mc="http://schemas.openxmlformats.org/markup-compatibility/2006">
              <mc:Choice xmlns:v="urn:schemas-microsoft-com:vml" Requires="v">
                <p:oleObj spid="_x0000_s8208" r:id="rId3" imgW="907920" imgH="909720" progId="">
                  <p:embed/>
                </p:oleObj>
              </mc:Choice>
              <mc:Fallback>
                <p:oleObj r:id="rId3" imgW="907920" imgH="909720" progId="">
                  <p:embed/>
                  <p:pic>
                    <p:nvPicPr>
                      <p:cNvPr id="4" name="Objekts 3">
                        <a:extLst>
                          <a:ext uri="{FF2B5EF4-FFF2-40B4-BE49-F238E27FC236}">
                            <a16:creationId xmlns:a16="http://schemas.microsoft.com/office/drawing/2014/main" id="{4D617E10-C7CC-46E4-BA87-6878E55807E9}"/>
                          </a:ext>
                        </a:extLst>
                      </p:cNvPr>
                      <p:cNvPicPr/>
                      <p:nvPr/>
                    </p:nvPicPr>
                    <p:blipFill>
                      <a:blip r:embed="rId4"/>
                      <a:stretch>
                        <a:fillRect/>
                      </a:stretch>
                    </p:blipFill>
                    <p:spPr>
                      <a:xfrm>
                        <a:off x="10894695" y="278766"/>
                        <a:ext cx="908050" cy="909637"/>
                      </a:xfrm>
                      <a:prstGeom prst="rect">
                        <a:avLst/>
                      </a:prstGeom>
                    </p:spPr>
                  </p:pic>
                </p:oleObj>
              </mc:Fallback>
            </mc:AlternateContent>
          </a:graphicData>
        </a:graphic>
      </p:graphicFrame>
    </p:spTree>
    <p:extLst>
      <p:ext uri="{BB962C8B-B14F-4D97-AF65-F5344CB8AC3E}">
        <p14:creationId xmlns:p14="http://schemas.microsoft.com/office/powerpoint/2010/main" val="10416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E7B5C2-35CE-43FB-B1DD-DCE435673EED}"/>
              </a:ext>
            </a:extLst>
          </p:cNvPr>
          <p:cNvSpPr>
            <a:spLocks noGrp="1"/>
          </p:cNvSpPr>
          <p:nvPr>
            <p:ph type="title"/>
          </p:nvPr>
        </p:nvSpPr>
        <p:spPr/>
        <p:txBody>
          <a:bodyPr>
            <a:normAutofit/>
          </a:bodyPr>
          <a:lstStyle/>
          <a:p>
            <a:r>
              <a:rPr lang="en-GB" b="1" dirty="0"/>
              <a:t>MK </a:t>
            </a:r>
            <a:r>
              <a:rPr lang="en-GB" b="1" dirty="0" err="1"/>
              <a:t>noteikum</a:t>
            </a:r>
            <a:r>
              <a:rPr lang="lv-LV" b="1" dirty="0"/>
              <a:t>i</a:t>
            </a:r>
            <a:r>
              <a:rPr lang="en-GB" b="1" dirty="0"/>
              <a:t> Nr.</a:t>
            </a:r>
            <a:r>
              <a:rPr lang="lv-LV" b="1" dirty="0"/>
              <a:t>611</a:t>
            </a:r>
            <a:br>
              <a:rPr lang="lv-LV" dirty="0"/>
            </a:br>
            <a:r>
              <a:rPr lang="en-GB" sz="3600" b="1" dirty="0" err="1"/>
              <a:t>Kārtība</a:t>
            </a:r>
            <a:r>
              <a:rPr lang="en-GB" sz="3600" b="1" dirty="0"/>
              <a:t>, </a:t>
            </a:r>
            <a:r>
              <a:rPr lang="en-GB" sz="3600" b="1" dirty="0" err="1"/>
              <a:t>kādā</a:t>
            </a:r>
            <a:r>
              <a:rPr lang="en-GB" sz="3600" b="1" dirty="0"/>
              <a:t> </a:t>
            </a:r>
            <a:r>
              <a:rPr lang="en-GB" sz="3600" b="1" dirty="0" err="1"/>
              <a:t>iestādes</a:t>
            </a:r>
            <a:r>
              <a:rPr lang="en-GB" sz="3600" b="1" dirty="0"/>
              <a:t> </a:t>
            </a:r>
            <a:r>
              <a:rPr lang="en-GB" sz="3600" b="1" dirty="0" err="1"/>
              <a:t>ievieto</a:t>
            </a:r>
            <a:r>
              <a:rPr lang="en-GB" sz="3600" b="1" dirty="0"/>
              <a:t> </a:t>
            </a:r>
            <a:r>
              <a:rPr lang="en-GB" sz="3600" b="1" dirty="0" err="1"/>
              <a:t>informāciju</a:t>
            </a:r>
            <a:r>
              <a:rPr lang="en-GB" sz="3600" b="1" dirty="0"/>
              <a:t> </a:t>
            </a:r>
            <a:r>
              <a:rPr lang="en-GB" sz="3600" b="1" dirty="0" err="1"/>
              <a:t>internetā</a:t>
            </a:r>
            <a:endParaRPr lang="en-GB" sz="3600" dirty="0"/>
          </a:p>
        </p:txBody>
      </p:sp>
      <p:sp>
        <p:nvSpPr>
          <p:cNvPr id="3" name="Satura vietturis 2">
            <a:extLst>
              <a:ext uri="{FF2B5EF4-FFF2-40B4-BE49-F238E27FC236}">
                <a16:creationId xmlns:a16="http://schemas.microsoft.com/office/drawing/2014/main" id="{53379B86-BD9C-41CA-AF4E-4B95EB95A8A1}"/>
              </a:ext>
            </a:extLst>
          </p:cNvPr>
          <p:cNvSpPr>
            <a:spLocks noGrp="1"/>
          </p:cNvSpPr>
          <p:nvPr>
            <p:ph idx="1"/>
          </p:nvPr>
        </p:nvSpPr>
        <p:spPr/>
        <p:txBody>
          <a:bodyPr>
            <a:normAutofit lnSpcReduction="10000"/>
          </a:bodyPr>
          <a:lstStyle/>
          <a:p>
            <a:pPr algn="just"/>
            <a:r>
              <a:rPr lang="lv-LV" dirty="0"/>
              <a:t>Spēkā no 2018. gada 25. septembra;</a:t>
            </a:r>
          </a:p>
          <a:p>
            <a:pPr algn="just"/>
            <a:r>
              <a:rPr lang="lv-LV" dirty="0"/>
              <a:t>Noteikumi attiecas uz tiešās pārvaldes iestādēm un pašvaldībām un tiešās pārvaldes iestāžu un pašvaldību padotībā esošajām institūcijām, biedrībām un nodibinājumiem, kas īsteno valsts pārvaldes funkcijas (Pašvaldības uzņēmumiem, kuru informācijas aprite ir saistīta ar attiecīgo pašvaldības deleģēto funkciju un uzdevumu izpildi);</a:t>
            </a:r>
          </a:p>
          <a:p>
            <a:pPr algn="just"/>
            <a:endParaRPr lang="lv-LV" dirty="0"/>
          </a:p>
          <a:p>
            <a:pPr marL="0" indent="0" algn="just">
              <a:buNone/>
            </a:pPr>
            <a:r>
              <a:rPr lang="lv-LV" dirty="0"/>
              <a:t>Noteikumi nosaka: pieejamības prasības 95%, atbildību par informācijas publicēšanu, tīmekļvietnes struktūru un saturu, atvērto datu izvietošanas prasības, </a:t>
            </a:r>
            <a:r>
              <a:rPr lang="lv-LV" dirty="0" err="1"/>
              <a:t>domēnvārdu</a:t>
            </a:r>
            <a:r>
              <a:rPr lang="lv-LV" dirty="0"/>
              <a:t> un e-pasta adrešu prasības un citas. </a:t>
            </a:r>
          </a:p>
          <a:p>
            <a:pPr algn="just"/>
            <a:endParaRPr lang="en-GB" dirty="0"/>
          </a:p>
        </p:txBody>
      </p:sp>
      <p:graphicFrame>
        <p:nvGraphicFramePr>
          <p:cNvPr id="4" name="Objekts 3">
            <a:extLst>
              <a:ext uri="{FF2B5EF4-FFF2-40B4-BE49-F238E27FC236}">
                <a16:creationId xmlns:a16="http://schemas.microsoft.com/office/drawing/2014/main" id="{A7133502-C67B-4002-8990-B844C168F88A}"/>
              </a:ext>
            </a:extLst>
          </p:cNvPr>
          <p:cNvGraphicFramePr>
            <a:graphicFrameLocks noChangeAspect="1"/>
          </p:cNvGraphicFramePr>
          <p:nvPr>
            <p:extLst>
              <p:ext uri="{D42A27DB-BD31-4B8C-83A1-F6EECF244321}">
                <p14:modId xmlns:p14="http://schemas.microsoft.com/office/powerpoint/2010/main" val="1853683516"/>
              </p:ext>
            </p:extLst>
          </p:nvPr>
        </p:nvGraphicFramePr>
        <p:xfrm>
          <a:off x="10894695" y="278766"/>
          <a:ext cx="908050" cy="909637"/>
        </p:xfrm>
        <a:graphic>
          <a:graphicData uri="http://schemas.openxmlformats.org/presentationml/2006/ole">
            <mc:AlternateContent xmlns:mc="http://schemas.openxmlformats.org/markup-compatibility/2006">
              <mc:Choice xmlns:v="urn:schemas-microsoft-com:vml" Requires="v">
                <p:oleObj spid="_x0000_s9227" r:id="rId3" imgW="907920" imgH="909720" progId="">
                  <p:embed/>
                </p:oleObj>
              </mc:Choice>
              <mc:Fallback>
                <p:oleObj r:id="rId3" imgW="907920" imgH="909720" progId="">
                  <p:embed/>
                  <p:pic>
                    <p:nvPicPr>
                      <p:cNvPr id="4" name="Objekts 3">
                        <a:extLst>
                          <a:ext uri="{FF2B5EF4-FFF2-40B4-BE49-F238E27FC236}">
                            <a16:creationId xmlns:a16="http://schemas.microsoft.com/office/drawing/2014/main" id="{4D617E10-C7CC-46E4-BA87-6878E55807E9}"/>
                          </a:ext>
                        </a:extLst>
                      </p:cNvPr>
                      <p:cNvPicPr/>
                      <p:nvPr/>
                    </p:nvPicPr>
                    <p:blipFill>
                      <a:blip r:embed="rId4"/>
                      <a:stretch>
                        <a:fillRect/>
                      </a:stretch>
                    </p:blipFill>
                    <p:spPr>
                      <a:xfrm>
                        <a:off x="10894695" y="278766"/>
                        <a:ext cx="908050" cy="909637"/>
                      </a:xfrm>
                      <a:prstGeom prst="rect">
                        <a:avLst/>
                      </a:prstGeom>
                    </p:spPr>
                  </p:pic>
                </p:oleObj>
              </mc:Fallback>
            </mc:AlternateContent>
          </a:graphicData>
        </a:graphic>
      </p:graphicFrame>
    </p:spTree>
    <p:extLst>
      <p:ext uri="{BB962C8B-B14F-4D97-AF65-F5344CB8AC3E}">
        <p14:creationId xmlns:p14="http://schemas.microsoft.com/office/powerpoint/2010/main" val="97132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FE18EDA-5F11-4C3E-8B54-C8FFED1654D5}"/>
              </a:ext>
            </a:extLst>
          </p:cNvPr>
          <p:cNvSpPr>
            <a:spLocks noGrp="1"/>
          </p:cNvSpPr>
          <p:nvPr>
            <p:ph type="title"/>
          </p:nvPr>
        </p:nvSpPr>
        <p:spPr/>
        <p:txBody>
          <a:bodyPr/>
          <a:lstStyle/>
          <a:p>
            <a:r>
              <a:rPr lang="lv-LV" b="1" dirty="0"/>
              <a:t>Vispārīgā Datu Aizsardzības Regula</a:t>
            </a:r>
            <a:endParaRPr lang="en-GB" b="1" dirty="0"/>
          </a:p>
        </p:txBody>
      </p:sp>
      <p:sp>
        <p:nvSpPr>
          <p:cNvPr id="3" name="Satura vietturis 2">
            <a:extLst>
              <a:ext uri="{FF2B5EF4-FFF2-40B4-BE49-F238E27FC236}">
                <a16:creationId xmlns:a16="http://schemas.microsoft.com/office/drawing/2014/main" id="{8094D0AA-8308-41E6-A810-79CB115B7199}"/>
              </a:ext>
            </a:extLst>
          </p:cNvPr>
          <p:cNvSpPr>
            <a:spLocks noGrp="1"/>
          </p:cNvSpPr>
          <p:nvPr>
            <p:ph idx="1"/>
          </p:nvPr>
        </p:nvSpPr>
        <p:spPr/>
        <p:txBody>
          <a:bodyPr>
            <a:normAutofit fontScale="92500" lnSpcReduction="10000"/>
          </a:bodyPr>
          <a:lstStyle/>
          <a:p>
            <a:pPr algn="just"/>
            <a:r>
              <a:rPr lang="lv-LV" dirty="0"/>
              <a:t>Spēkā no 2018. gada 25. maija;</a:t>
            </a:r>
          </a:p>
          <a:p>
            <a:pPr algn="just"/>
            <a:r>
              <a:rPr lang="lv-LV" dirty="0"/>
              <a:t>Regulu tieši piemēro visās ES dalībvalstīs, personas datu apstrādei saistībā ar darbībām, ko veic pārziņa vai apstrādātāja uzņēmējdarbības vietā ES, neatkarīgi no tā, vai apstrāde notiek vai nenotiek ES;</a:t>
            </a:r>
          </a:p>
          <a:p>
            <a:pPr marL="0" indent="0" algn="just">
              <a:buNone/>
            </a:pPr>
            <a:endParaRPr lang="lv-LV" dirty="0"/>
          </a:p>
          <a:p>
            <a:pPr marL="0" indent="0" algn="just">
              <a:buNone/>
            </a:pPr>
            <a:r>
              <a:rPr lang="lv-LV" dirty="0"/>
              <a:t>Regula skar drošību no saturiskās puses: darbības ar fizisku personu datiem neatkarīgi no </a:t>
            </a:r>
            <a:r>
              <a:rPr lang="lv-LV" dirty="0" err="1"/>
              <a:t>digitalizācijas</a:t>
            </a:r>
            <a:r>
              <a:rPr lang="lv-LV" dirty="0"/>
              <a:t> pakāpes.</a:t>
            </a:r>
          </a:p>
          <a:p>
            <a:pPr marL="0" indent="0" algn="just">
              <a:buNone/>
            </a:pPr>
            <a:endParaRPr lang="lv-LV" dirty="0"/>
          </a:p>
          <a:p>
            <a:pPr marL="0" indent="0" algn="just">
              <a:buNone/>
            </a:pPr>
            <a:r>
              <a:rPr lang="lv-LV" dirty="0"/>
              <a:t>Regula nosaka: apstrādes leģitimitāti, aizsardzības pasākumus, nodošanu trešajām personām un ārpus ES, darbību reģistrēšanu, datu aizsardzības speciālista funkcijas, rīcības kodeksu, soda apmērus un citus.</a:t>
            </a:r>
            <a:endParaRPr lang="en-GB" dirty="0"/>
          </a:p>
        </p:txBody>
      </p:sp>
      <p:graphicFrame>
        <p:nvGraphicFramePr>
          <p:cNvPr id="4" name="Objekts 3">
            <a:extLst>
              <a:ext uri="{FF2B5EF4-FFF2-40B4-BE49-F238E27FC236}">
                <a16:creationId xmlns:a16="http://schemas.microsoft.com/office/drawing/2014/main" id="{0FBD8F75-A9FD-4B36-9B7E-0FCABD1A913D}"/>
              </a:ext>
            </a:extLst>
          </p:cNvPr>
          <p:cNvGraphicFramePr>
            <a:graphicFrameLocks noChangeAspect="1"/>
          </p:cNvGraphicFramePr>
          <p:nvPr>
            <p:extLst>
              <p:ext uri="{D42A27DB-BD31-4B8C-83A1-F6EECF244321}">
                <p14:modId xmlns:p14="http://schemas.microsoft.com/office/powerpoint/2010/main" val="701582238"/>
              </p:ext>
            </p:extLst>
          </p:nvPr>
        </p:nvGraphicFramePr>
        <p:xfrm>
          <a:off x="10894695" y="278766"/>
          <a:ext cx="908050" cy="909637"/>
        </p:xfrm>
        <a:graphic>
          <a:graphicData uri="http://schemas.openxmlformats.org/presentationml/2006/ole">
            <mc:AlternateContent xmlns:mc="http://schemas.openxmlformats.org/markup-compatibility/2006">
              <mc:Choice xmlns:v="urn:schemas-microsoft-com:vml" Requires="v">
                <p:oleObj spid="_x0000_s4108" r:id="rId3" imgW="907920" imgH="909720" progId="">
                  <p:embed/>
                </p:oleObj>
              </mc:Choice>
              <mc:Fallback>
                <p:oleObj r:id="rId3" imgW="907920" imgH="909720" progId="">
                  <p:embed/>
                  <p:pic>
                    <p:nvPicPr>
                      <p:cNvPr id="4" name="Objekts 3">
                        <a:extLst>
                          <a:ext uri="{FF2B5EF4-FFF2-40B4-BE49-F238E27FC236}">
                            <a16:creationId xmlns:a16="http://schemas.microsoft.com/office/drawing/2014/main" id="{697C09BB-D98C-42FD-97FF-4D1AA26136D1}"/>
                          </a:ext>
                        </a:extLst>
                      </p:cNvPr>
                      <p:cNvPicPr/>
                      <p:nvPr/>
                    </p:nvPicPr>
                    <p:blipFill>
                      <a:blip r:embed="rId4"/>
                      <a:stretch>
                        <a:fillRect/>
                      </a:stretch>
                    </p:blipFill>
                    <p:spPr>
                      <a:xfrm>
                        <a:off x="10894695" y="278766"/>
                        <a:ext cx="908050" cy="909637"/>
                      </a:xfrm>
                      <a:prstGeom prst="rect">
                        <a:avLst/>
                      </a:prstGeom>
                    </p:spPr>
                  </p:pic>
                </p:oleObj>
              </mc:Fallback>
            </mc:AlternateContent>
          </a:graphicData>
        </a:graphic>
      </p:graphicFrame>
    </p:spTree>
    <p:extLst>
      <p:ext uri="{BB962C8B-B14F-4D97-AF65-F5344CB8AC3E}">
        <p14:creationId xmlns:p14="http://schemas.microsoft.com/office/powerpoint/2010/main" val="204254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E69EE5-C060-4D57-938B-36D4053C111A}"/>
              </a:ext>
            </a:extLst>
          </p:cNvPr>
          <p:cNvSpPr>
            <a:spLocks noGrp="1"/>
          </p:cNvSpPr>
          <p:nvPr>
            <p:ph type="title"/>
          </p:nvPr>
        </p:nvSpPr>
        <p:spPr>
          <a:xfrm>
            <a:off x="838200" y="60325"/>
            <a:ext cx="10515600" cy="1325563"/>
          </a:xfrm>
        </p:spPr>
        <p:txBody>
          <a:bodyPr/>
          <a:lstStyle/>
          <a:p>
            <a:r>
              <a:rPr lang="lv-LV" dirty="0"/>
              <a:t>Uzņēmuma tīmekļvietne</a:t>
            </a:r>
            <a:endParaRPr lang="en-GB" dirty="0"/>
          </a:p>
        </p:txBody>
      </p:sp>
      <p:sp>
        <p:nvSpPr>
          <p:cNvPr id="3" name="Satura vietturis 2">
            <a:extLst>
              <a:ext uri="{FF2B5EF4-FFF2-40B4-BE49-F238E27FC236}">
                <a16:creationId xmlns:a16="http://schemas.microsoft.com/office/drawing/2014/main" id="{78011A5C-90A4-41EC-B086-169960B327EF}"/>
              </a:ext>
            </a:extLst>
          </p:cNvPr>
          <p:cNvSpPr>
            <a:spLocks noGrp="1"/>
          </p:cNvSpPr>
          <p:nvPr>
            <p:ph idx="1"/>
          </p:nvPr>
        </p:nvSpPr>
        <p:spPr>
          <a:xfrm>
            <a:off x="838200" y="1073785"/>
            <a:ext cx="10515600" cy="4351338"/>
          </a:xfrm>
        </p:spPr>
        <p:txBody>
          <a:bodyPr/>
          <a:lstStyle/>
          <a:p>
            <a:r>
              <a:rPr lang="lv-LV" dirty="0"/>
              <a:t>Ļauj publicēt vizuālu, tekstuālu un multimediālu informāciju vispasaules tīmeklī;</a:t>
            </a:r>
          </a:p>
          <a:p>
            <a:pPr marL="0" indent="0" algn="just">
              <a:buNone/>
            </a:pPr>
            <a:r>
              <a:rPr lang="lv-LV" dirty="0"/>
              <a:t>Jāņem vērā: var tikt izvietota iekšējos resursos vai ārpakalpojumā un uzturēšanai tiek piesaistīti iekšējie vai ārējie resursi.</a:t>
            </a:r>
          </a:p>
          <a:p>
            <a:pPr algn="just"/>
            <a:endParaRPr lang="lv-LV" dirty="0"/>
          </a:p>
          <a:p>
            <a:pPr algn="just"/>
            <a:endParaRPr lang="en-GB" dirty="0"/>
          </a:p>
        </p:txBody>
      </p:sp>
      <p:graphicFrame>
        <p:nvGraphicFramePr>
          <p:cNvPr id="4" name="Objekts 3">
            <a:extLst>
              <a:ext uri="{FF2B5EF4-FFF2-40B4-BE49-F238E27FC236}">
                <a16:creationId xmlns:a16="http://schemas.microsoft.com/office/drawing/2014/main" id="{80996E2C-955C-472C-9E69-B275EDFCEB24}"/>
              </a:ext>
            </a:extLst>
          </p:cNvPr>
          <p:cNvGraphicFramePr>
            <a:graphicFrameLocks noChangeAspect="1"/>
          </p:cNvGraphicFramePr>
          <p:nvPr>
            <p:extLst>
              <p:ext uri="{D42A27DB-BD31-4B8C-83A1-F6EECF244321}">
                <p14:modId xmlns:p14="http://schemas.microsoft.com/office/powerpoint/2010/main" val="701582238"/>
              </p:ext>
            </p:extLst>
          </p:nvPr>
        </p:nvGraphicFramePr>
        <p:xfrm>
          <a:off x="10894695" y="278766"/>
          <a:ext cx="908050" cy="909637"/>
        </p:xfrm>
        <a:graphic>
          <a:graphicData uri="http://schemas.openxmlformats.org/presentationml/2006/ole">
            <mc:AlternateContent xmlns:mc="http://schemas.openxmlformats.org/markup-compatibility/2006">
              <mc:Choice xmlns:v="urn:schemas-microsoft-com:vml" Requires="v">
                <p:oleObj spid="_x0000_s5136" r:id="rId3" imgW="907920" imgH="909720" progId="">
                  <p:embed/>
                </p:oleObj>
              </mc:Choice>
              <mc:Fallback>
                <p:oleObj r:id="rId3" imgW="907920" imgH="909720" progId="">
                  <p:embed/>
                  <p:pic>
                    <p:nvPicPr>
                      <p:cNvPr id="4" name="Objekts 3">
                        <a:extLst>
                          <a:ext uri="{FF2B5EF4-FFF2-40B4-BE49-F238E27FC236}">
                            <a16:creationId xmlns:a16="http://schemas.microsoft.com/office/drawing/2014/main" id="{697C09BB-D98C-42FD-97FF-4D1AA26136D1}"/>
                          </a:ext>
                        </a:extLst>
                      </p:cNvPr>
                      <p:cNvPicPr/>
                      <p:nvPr/>
                    </p:nvPicPr>
                    <p:blipFill>
                      <a:blip r:embed="rId4"/>
                      <a:stretch>
                        <a:fillRect/>
                      </a:stretch>
                    </p:blipFill>
                    <p:spPr>
                      <a:xfrm>
                        <a:off x="10894695" y="278766"/>
                        <a:ext cx="908050" cy="909637"/>
                      </a:xfrm>
                      <a:prstGeom prst="rect">
                        <a:avLst/>
                      </a:prstGeom>
                    </p:spPr>
                  </p:pic>
                </p:oleObj>
              </mc:Fallback>
            </mc:AlternateContent>
          </a:graphicData>
        </a:graphic>
      </p:graphicFrame>
      <p:pic>
        <p:nvPicPr>
          <p:cNvPr id="5" name="Attēls 4">
            <a:extLst>
              <a:ext uri="{FF2B5EF4-FFF2-40B4-BE49-F238E27FC236}">
                <a16:creationId xmlns:a16="http://schemas.microsoft.com/office/drawing/2014/main" id="{E7E30E39-0E57-4368-8937-DA0749D48DE1}"/>
              </a:ext>
            </a:extLst>
          </p:cNvPr>
          <p:cNvPicPr>
            <a:picLocks noChangeAspect="1"/>
          </p:cNvPicPr>
          <p:nvPr/>
        </p:nvPicPr>
        <p:blipFill>
          <a:blip r:embed="rId5"/>
          <a:stretch>
            <a:fillRect/>
          </a:stretch>
        </p:blipFill>
        <p:spPr>
          <a:xfrm>
            <a:off x="304800" y="5042197"/>
            <a:ext cx="7233920" cy="1628972"/>
          </a:xfrm>
          <a:prstGeom prst="rect">
            <a:avLst/>
          </a:prstGeom>
        </p:spPr>
      </p:pic>
      <p:pic>
        <p:nvPicPr>
          <p:cNvPr id="6" name="Attēls 5">
            <a:extLst>
              <a:ext uri="{FF2B5EF4-FFF2-40B4-BE49-F238E27FC236}">
                <a16:creationId xmlns:a16="http://schemas.microsoft.com/office/drawing/2014/main" id="{1CC7B711-6204-45E5-B67A-A2A7922E9877}"/>
              </a:ext>
            </a:extLst>
          </p:cNvPr>
          <p:cNvPicPr>
            <a:picLocks noChangeAspect="1"/>
          </p:cNvPicPr>
          <p:nvPr/>
        </p:nvPicPr>
        <p:blipFill>
          <a:blip r:embed="rId6"/>
          <a:stretch>
            <a:fillRect/>
          </a:stretch>
        </p:blipFill>
        <p:spPr>
          <a:xfrm>
            <a:off x="6014720" y="3242381"/>
            <a:ext cx="5974080" cy="1821785"/>
          </a:xfrm>
          <a:prstGeom prst="rect">
            <a:avLst/>
          </a:prstGeom>
        </p:spPr>
      </p:pic>
      <p:pic>
        <p:nvPicPr>
          <p:cNvPr id="7" name="Attēls 6">
            <a:extLst>
              <a:ext uri="{FF2B5EF4-FFF2-40B4-BE49-F238E27FC236}">
                <a16:creationId xmlns:a16="http://schemas.microsoft.com/office/drawing/2014/main" id="{4FB3FBC3-CB0E-4EE2-B13D-77743D01062C}"/>
              </a:ext>
            </a:extLst>
          </p:cNvPr>
          <p:cNvPicPr>
            <a:picLocks noChangeAspect="1"/>
          </p:cNvPicPr>
          <p:nvPr/>
        </p:nvPicPr>
        <p:blipFill>
          <a:blip r:embed="rId7"/>
          <a:stretch>
            <a:fillRect/>
          </a:stretch>
        </p:blipFill>
        <p:spPr>
          <a:xfrm>
            <a:off x="6915025" y="2766655"/>
            <a:ext cx="5276975" cy="621878"/>
          </a:xfrm>
          <a:prstGeom prst="rect">
            <a:avLst/>
          </a:prstGeom>
        </p:spPr>
      </p:pic>
      <p:pic>
        <p:nvPicPr>
          <p:cNvPr id="8" name="Attēls 7">
            <a:extLst>
              <a:ext uri="{FF2B5EF4-FFF2-40B4-BE49-F238E27FC236}">
                <a16:creationId xmlns:a16="http://schemas.microsoft.com/office/drawing/2014/main" id="{CB6DB59E-18F9-4CBE-99DB-005B2A7F7BD7}"/>
              </a:ext>
            </a:extLst>
          </p:cNvPr>
          <p:cNvPicPr>
            <a:picLocks noChangeAspect="1"/>
          </p:cNvPicPr>
          <p:nvPr/>
        </p:nvPicPr>
        <p:blipFill>
          <a:blip r:embed="rId8"/>
          <a:stretch>
            <a:fillRect/>
          </a:stretch>
        </p:blipFill>
        <p:spPr>
          <a:xfrm>
            <a:off x="5267960" y="5262847"/>
            <a:ext cx="6924040" cy="1512784"/>
          </a:xfrm>
          <a:prstGeom prst="rect">
            <a:avLst/>
          </a:prstGeom>
        </p:spPr>
      </p:pic>
      <p:pic>
        <p:nvPicPr>
          <p:cNvPr id="9" name="Attēls 8">
            <a:extLst>
              <a:ext uri="{FF2B5EF4-FFF2-40B4-BE49-F238E27FC236}">
                <a16:creationId xmlns:a16="http://schemas.microsoft.com/office/drawing/2014/main" id="{37F6472B-63F9-4BFE-A563-0E3ED6178054}"/>
              </a:ext>
            </a:extLst>
          </p:cNvPr>
          <p:cNvPicPr>
            <a:picLocks noChangeAspect="1"/>
          </p:cNvPicPr>
          <p:nvPr/>
        </p:nvPicPr>
        <p:blipFill>
          <a:blip r:embed="rId9"/>
          <a:stretch>
            <a:fillRect/>
          </a:stretch>
        </p:blipFill>
        <p:spPr>
          <a:xfrm>
            <a:off x="114083" y="5671632"/>
            <a:ext cx="4263217" cy="821243"/>
          </a:xfrm>
          <a:prstGeom prst="rect">
            <a:avLst/>
          </a:prstGeom>
        </p:spPr>
      </p:pic>
      <p:pic>
        <p:nvPicPr>
          <p:cNvPr id="10" name="Attēls 9">
            <a:extLst>
              <a:ext uri="{FF2B5EF4-FFF2-40B4-BE49-F238E27FC236}">
                <a16:creationId xmlns:a16="http://schemas.microsoft.com/office/drawing/2014/main" id="{8DAC0FAF-031D-4EF4-A713-385189C213E6}"/>
              </a:ext>
            </a:extLst>
          </p:cNvPr>
          <p:cNvPicPr>
            <a:picLocks noChangeAspect="1"/>
          </p:cNvPicPr>
          <p:nvPr/>
        </p:nvPicPr>
        <p:blipFill>
          <a:blip r:embed="rId10"/>
          <a:stretch>
            <a:fillRect/>
          </a:stretch>
        </p:blipFill>
        <p:spPr>
          <a:xfrm>
            <a:off x="304800" y="3279095"/>
            <a:ext cx="5311948" cy="1682599"/>
          </a:xfrm>
          <a:prstGeom prst="rect">
            <a:avLst/>
          </a:prstGeom>
        </p:spPr>
      </p:pic>
      <p:pic>
        <p:nvPicPr>
          <p:cNvPr id="11" name="Attēls 10">
            <a:extLst>
              <a:ext uri="{FF2B5EF4-FFF2-40B4-BE49-F238E27FC236}">
                <a16:creationId xmlns:a16="http://schemas.microsoft.com/office/drawing/2014/main" id="{9FDFE786-3ACA-497A-80D9-FBF94F03512D}"/>
              </a:ext>
            </a:extLst>
          </p:cNvPr>
          <p:cNvPicPr>
            <a:picLocks noChangeAspect="1"/>
          </p:cNvPicPr>
          <p:nvPr/>
        </p:nvPicPr>
        <p:blipFill>
          <a:blip r:embed="rId11"/>
          <a:stretch>
            <a:fillRect/>
          </a:stretch>
        </p:blipFill>
        <p:spPr>
          <a:xfrm>
            <a:off x="2686195" y="4156563"/>
            <a:ext cx="6819610" cy="1412768"/>
          </a:xfrm>
          <a:prstGeom prst="rect">
            <a:avLst/>
          </a:prstGeom>
        </p:spPr>
      </p:pic>
      <p:pic>
        <p:nvPicPr>
          <p:cNvPr id="12" name="Attēls 11">
            <a:extLst>
              <a:ext uri="{FF2B5EF4-FFF2-40B4-BE49-F238E27FC236}">
                <a16:creationId xmlns:a16="http://schemas.microsoft.com/office/drawing/2014/main" id="{A7FFC41B-8B54-464C-8874-7A276E53CDA6}"/>
              </a:ext>
            </a:extLst>
          </p:cNvPr>
          <p:cNvPicPr>
            <a:picLocks noChangeAspect="1"/>
          </p:cNvPicPr>
          <p:nvPr/>
        </p:nvPicPr>
        <p:blipFill>
          <a:blip r:embed="rId12"/>
          <a:stretch>
            <a:fillRect/>
          </a:stretch>
        </p:blipFill>
        <p:spPr>
          <a:xfrm>
            <a:off x="203200" y="2920096"/>
            <a:ext cx="4819173" cy="936874"/>
          </a:xfrm>
          <a:prstGeom prst="rect">
            <a:avLst/>
          </a:prstGeom>
        </p:spPr>
      </p:pic>
    </p:spTree>
    <p:extLst>
      <p:ext uri="{BB962C8B-B14F-4D97-AF65-F5344CB8AC3E}">
        <p14:creationId xmlns:p14="http://schemas.microsoft.com/office/powerpoint/2010/main" val="272615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5A79E46-A646-47E2-AEF1-4B70C711692E}"/>
              </a:ext>
            </a:extLst>
          </p:cNvPr>
          <p:cNvSpPr>
            <a:spLocks noGrp="1"/>
          </p:cNvSpPr>
          <p:nvPr>
            <p:ph type="title"/>
          </p:nvPr>
        </p:nvSpPr>
        <p:spPr/>
        <p:txBody>
          <a:bodyPr/>
          <a:lstStyle/>
          <a:p>
            <a:r>
              <a:rPr lang="lv-LV" dirty="0"/>
              <a:t>Uzņēmuma sociālo tīklu pārvaldība</a:t>
            </a:r>
            <a:endParaRPr lang="en-GB" dirty="0"/>
          </a:p>
        </p:txBody>
      </p:sp>
      <p:graphicFrame>
        <p:nvGraphicFramePr>
          <p:cNvPr id="4" name="Objekts 3">
            <a:extLst>
              <a:ext uri="{FF2B5EF4-FFF2-40B4-BE49-F238E27FC236}">
                <a16:creationId xmlns:a16="http://schemas.microsoft.com/office/drawing/2014/main" id="{CADF7AAD-5789-447C-A246-BA5809BD836A}"/>
              </a:ext>
            </a:extLst>
          </p:cNvPr>
          <p:cNvGraphicFramePr>
            <a:graphicFrameLocks noChangeAspect="1"/>
          </p:cNvGraphicFramePr>
          <p:nvPr>
            <p:extLst>
              <p:ext uri="{D42A27DB-BD31-4B8C-83A1-F6EECF244321}">
                <p14:modId xmlns:p14="http://schemas.microsoft.com/office/powerpoint/2010/main" val="2532425431"/>
              </p:ext>
            </p:extLst>
          </p:nvPr>
        </p:nvGraphicFramePr>
        <p:xfrm>
          <a:off x="10894695" y="278766"/>
          <a:ext cx="908050" cy="909637"/>
        </p:xfrm>
        <a:graphic>
          <a:graphicData uri="http://schemas.openxmlformats.org/presentationml/2006/ole">
            <mc:AlternateContent xmlns:mc="http://schemas.openxmlformats.org/markup-compatibility/2006">
              <mc:Choice xmlns:v="urn:schemas-microsoft-com:vml" Requires="v">
                <p:oleObj spid="_x0000_s10253" r:id="rId3" imgW="907920" imgH="909720" progId="">
                  <p:embed/>
                </p:oleObj>
              </mc:Choice>
              <mc:Fallback>
                <p:oleObj r:id="rId3" imgW="907920" imgH="909720" progId="">
                  <p:embed/>
                  <p:pic>
                    <p:nvPicPr>
                      <p:cNvPr id="4" name="Objekts 3">
                        <a:extLst>
                          <a:ext uri="{FF2B5EF4-FFF2-40B4-BE49-F238E27FC236}">
                            <a16:creationId xmlns:a16="http://schemas.microsoft.com/office/drawing/2014/main" id="{80996E2C-955C-472C-9E69-B275EDFCEB24}"/>
                          </a:ext>
                        </a:extLst>
                      </p:cNvPr>
                      <p:cNvPicPr/>
                      <p:nvPr/>
                    </p:nvPicPr>
                    <p:blipFill>
                      <a:blip r:embed="rId4"/>
                      <a:stretch>
                        <a:fillRect/>
                      </a:stretch>
                    </p:blipFill>
                    <p:spPr>
                      <a:xfrm>
                        <a:off x="10894695" y="278766"/>
                        <a:ext cx="908050" cy="909637"/>
                      </a:xfrm>
                      <a:prstGeom prst="rect">
                        <a:avLst/>
                      </a:prstGeom>
                    </p:spPr>
                  </p:pic>
                </p:oleObj>
              </mc:Fallback>
            </mc:AlternateContent>
          </a:graphicData>
        </a:graphic>
      </p:graphicFrame>
      <p:pic>
        <p:nvPicPr>
          <p:cNvPr id="5" name="Attēls 4">
            <a:extLst>
              <a:ext uri="{FF2B5EF4-FFF2-40B4-BE49-F238E27FC236}">
                <a16:creationId xmlns:a16="http://schemas.microsoft.com/office/drawing/2014/main" id="{8088BABD-9F23-497A-AA90-C4502597B31F}"/>
              </a:ext>
            </a:extLst>
          </p:cNvPr>
          <p:cNvPicPr>
            <a:picLocks noChangeAspect="1"/>
          </p:cNvPicPr>
          <p:nvPr/>
        </p:nvPicPr>
        <p:blipFill>
          <a:blip r:embed="rId5"/>
          <a:stretch>
            <a:fillRect/>
          </a:stretch>
        </p:blipFill>
        <p:spPr>
          <a:xfrm>
            <a:off x="2953" y="3846128"/>
            <a:ext cx="3878553" cy="3011872"/>
          </a:xfrm>
          <a:prstGeom prst="rect">
            <a:avLst/>
          </a:prstGeom>
        </p:spPr>
      </p:pic>
      <p:pic>
        <p:nvPicPr>
          <p:cNvPr id="7" name="Attēls 6">
            <a:extLst>
              <a:ext uri="{FF2B5EF4-FFF2-40B4-BE49-F238E27FC236}">
                <a16:creationId xmlns:a16="http://schemas.microsoft.com/office/drawing/2014/main" id="{3CD9CAA2-0152-4589-80C7-0018B08C201C}"/>
              </a:ext>
            </a:extLst>
          </p:cNvPr>
          <p:cNvPicPr>
            <a:picLocks noChangeAspect="1"/>
          </p:cNvPicPr>
          <p:nvPr/>
        </p:nvPicPr>
        <p:blipFill>
          <a:blip r:embed="rId6"/>
          <a:stretch>
            <a:fillRect/>
          </a:stretch>
        </p:blipFill>
        <p:spPr>
          <a:xfrm>
            <a:off x="2289140" y="3860349"/>
            <a:ext cx="3773772" cy="2186921"/>
          </a:xfrm>
          <a:prstGeom prst="rect">
            <a:avLst/>
          </a:prstGeom>
        </p:spPr>
      </p:pic>
      <p:pic>
        <p:nvPicPr>
          <p:cNvPr id="8" name="Attēls 7">
            <a:extLst>
              <a:ext uri="{FF2B5EF4-FFF2-40B4-BE49-F238E27FC236}">
                <a16:creationId xmlns:a16="http://schemas.microsoft.com/office/drawing/2014/main" id="{4413A4FA-FC6C-435D-B41C-3898A0F91E48}"/>
              </a:ext>
            </a:extLst>
          </p:cNvPr>
          <p:cNvPicPr>
            <a:picLocks noChangeAspect="1"/>
          </p:cNvPicPr>
          <p:nvPr/>
        </p:nvPicPr>
        <p:blipFill>
          <a:blip r:embed="rId7"/>
          <a:stretch>
            <a:fillRect/>
          </a:stretch>
        </p:blipFill>
        <p:spPr>
          <a:xfrm>
            <a:off x="3655676" y="4805015"/>
            <a:ext cx="3797575" cy="2120893"/>
          </a:xfrm>
          <a:prstGeom prst="rect">
            <a:avLst/>
          </a:prstGeom>
        </p:spPr>
      </p:pic>
      <p:pic>
        <p:nvPicPr>
          <p:cNvPr id="9" name="Attēls 8">
            <a:extLst>
              <a:ext uri="{FF2B5EF4-FFF2-40B4-BE49-F238E27FC236}">
                <a16:creationId xmlns:a16="http://schemas.microsoft.com/office/drawing/2014/main" id="{4776E966-139E-450B-B117-2B3166D5C1C6}"/>
              </a:ext>
            </a:extLst>
          </p:cNvPr>
          <p:cNvPicPr>
            <a:picLocks noChangeAspect="1"/>
          </p:cNvPicPr>
          <p:nvPr/>
        </p:nvPicPr>
        <p:blipFill>
          <a:blip r:embed="rId8"/>
          <a:stretch>
            <a:fillRect/>
          </a:stretch>
        </p:blipFill>
        <p:spPr>
          <a:xfrm>
            <a:off x="5113640" y="3851684"/>
            <a:ext cx="3847483" cy="2181365"/>
          </a:xfrm>
          <a:prstGeom prst="rect">
            <a:avLst/>
          </a:prstGeom>
        </p:spPr>
      </p:pic>
      <p:pic>
        <p:nvPicPr>
          <p:cNvPr id="6" name="Satura vietturis 5">
            <a:extLst>
              <a:ext uri="{FF2B5EF4-FFF2-40B4-BE49-F238E27FC236}">
                <a16:creationId xmlns:a16="http://schemas.microsoft.com/office/drawing/2014/main" id="{FE87C168-E691-489A-8D0B-F900D24438E6}"/>
              </a:ext>
            </a:extLst>
          </p:cNvPr>
          <p:cNvPicPr>
            <a:picLocks noGrp="1" noChangeAspect="1"/>
          </p:cNvPicPr>
          <p:nvPr>
            <p:ph idx="1"/>
          </p:nvPr>
        </p:nvPicPr>
        <p:blipFill>
          <a:blip r:embed="rId9"/>
          <a:stretch>
            <a:fillRect/>
          </a:stretch>
        </p:blipFill>
        <p:spPr>
          <a:xfrm>
            <a:off x="6678979" y="4406184"/>
            <a:ext cx="4426995" cy="2637247"/>
          </a:xfrm>
          <a:prstGeom prst="rect">
            <a:avLst/>
          </a:prstGeom>
        </p:spPr>
      </p:pic>
      <p:pic>
        <p:nvPicPr>
          <p:cNvPr id="10" name="Attēls 9">
            <a:extLst>
              <a:ext uri="{FF2B5EF4-FFF2-40B4-BE49-F238E27FC236}">
                <a16:creationId xmlns:a16="http://schemas.microsoft.com/office/drawing/2014/main" id="{34E64FC7-A656-4CE9-8376-BE7F944BFAC7}"/>
              </a:ext>
            </a:extLst>
          </p:cNvPr>
          <p:cNvPicPr>
            <a:picLocks noChangeAspect="1"/>
          </p:cNvPicPr>
          <p:nvPr/>
        </p:nvPicPr>
        <p:blipFill>
          <a:blip r:embed="rId10"/>
          <a:stretch>
            <a:fillRect/>
          </a:stretch>
        </p:blipFill>
        <p:spPr>
          <a:xfrm>
            <a:off x="8635087" y="3814130"/>
            <a:ext cx="4272199" cy="3111777"/>
          </a:xfrm>
          <a:prstGeom prst="rect">
            <a:avLst/>
          </a:prstGeom>
        </p:spPr>
      </p:pic>
      <p:sp>
        <p:nvSpPr>
          <p:cNvPr id="11" name="Satura vietturis 2">
            <a:extLst>
              <a:ext uri="{FF2B5EF4-FFF2-40B4-BE49-F238E27FC236}">
                <a16:creationId xmlns:a16="http://schemas.microsoft.com/office/drawing/2014/main" id="{62C9D63A-5FD9-44B8-9F7C-6DD9CBC6BC99}"/>
              </a:ext>
            </a:extLst>
          </p:cNvPr>
          <p:cNvSpPr txBox="1">
            <a:spLocks/>
          </p:cNvSpPr>
          <p:nvPr/>
        </p:nvSpPr>
        <p:spPr>
          <a:xfrm>
            <a:off x="805112" y="148526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Ļauj mērķēti nosūtīt vizuālu, tekstuālu un multimediālu informāciju vispasaules tīmeklī;</a:t>
            </a:r>
          </a:p>
          <a:p>
            <a:pPr marL="0" indent="0" algn="just">
              <a:buFont typeface="Arial" panose="020B0604020202020204" pitchFamily="34" charset="0"/>
              <a:buNone/>
            </a:pPr>
            <a:r>
              <a:rPr lang="lv-LV" dirty="0"/>
              <a:t>Jāņem vērā: ārpakalpojums un uzturēšanai tiek piesaistīti iekšējie vai ārējie resursi.</a:t>
            </a:r>
          </a:p>
          <a:p>
            <a:pPr algn="just"/>
            <a:endParaRPr lang="lv-LV" dirty="0"/>
          </a:p>
          <a:p>
            <a:pPr algn="just"/>
            <a:endParaRPr lang="en-GB" dirty="0"/>
          </a:p>
        </p:txBody>
      </p:sp>
    </p:spTree>
    <p:extLst>
      <p:ext uri="{BB962C8B-B14F-4D97-AF65-F5344CB8AC3E}">
        <p14:creationId xmlns:p14="http://schemas.microsoft.com/office/powerpoint/2010/main" val="194103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5FF9C50-D854-4E45-A0D8-64711E3AA2B0}"/>
              </a:ext>
            </a:extLst>
          </p:cNvPr>
          <p:cNvSpPr>
            <a:spLocks noGrp="1"/>
          </p:cNvSpPr>
          <p:nvPr>
            <p:ph type="title"/>
          </p:nvPr>
        </p:nvSpPr>
        <p:spPr/>
        <p:txBody>
          <a:bodyPr/>
          <a:lstStyle/>
          <a:p>
            <a:r>
              <a:rPr lang="lv-LV" dirty="0"/>
              <a:t>Visbiežāk sastopamās praktiskās nepilnības</a:t>
            </a:r>
            <a:endParaRPr lang="en-GB" dirty="0"/>
          </a:p>
        </p:txBody>
      </p:sp>
      <p:sp>
        <p:nvSpPr>
          <p:cNvPr id="3" name="Satura vietturis 2">
            <a:extLst>
              <a:ext uri="{FF2B5EF4-FFF2-40B4-BE49-F238E27FC236}">
                <a16:creationId xmlns:a16="http://schemas.microsoft.com/office/drawing/2014/main" id="{71D3AE6A-DFC4-4CA7-84D0-096481B50A3B}"/>
              </a:ext>
            </a:extLst>
          </p:cNvPr>
          <p:cNvSpPr>
            <a:spLocks noGrp="1"/>
          </p:cNvSpPr>
          <p:nvPr>
            <p:ph idx="1"/>
          </p:nvPr>
        </p:nvSpPr>
        <p:spPr>
          <a:xfrm>
            <a:off x="838200" y="1825624"/>
            <a:ext cx="10515600" cy="4808855"/>
          </a:xfrm>
        </p:spPr>
        <p:txBody>
          <a:bodyPr>
            <a:normAutofit lnSpcReduction="10000"/>
          </a:bodyPr>
          <a:lstStyle/>
          <a:p>
            <a:pPr algn="just"/>
            <a:r>
              <a:rPr lang="lv-LV" dirty="0"/>
              <a:t>Tīmekļvietnei nav aprakstītas iekšējās procedūras-Ko nedrīkst;</a:t>
            </a:r>
          </a:p>
          <a:p>
            <a:pPr algn="just"/>
            <a:r>
              <a:rPr lang="lv-LV" dirty="0"/>
              <a:t>Noteikumi ir tikai uz papīra-novecojuši;</a:t>
            </a:r>
          </a:p>
          <a:p>
            <a:pPr algn="just"/>
            <a:r>
              <a:rPr lang="en-GB" dirty="0" err="1"/>
              <a:t>Informācij</a:t>
            </a:r>
            <a:r>
              <a:rPr lang="lv-LV" dirty="0"/>
              <a:t>a</a:t>
            </a:r>
            <a:r>
              <a:rPr lang="en-GB" dirty="0"/>
              <a:t> par</a:t>
            </a:r>
            <a:r>
              <a:rPr lang="lv-LV" dirty="0"/>
              <a:t> </a:t>
            </a:r>
            <a:r>
              <a:rPr lang="en-GB" dirty="0" err="1"/>
              <a:t>atbildīgo</a:t>
            </a:r>
            <a:r>
              <a:rPr lang="en-GB" dirty="0"/>
              <a:t> </a:t>
            </a:r>
            <a:r>
              <a:rPr lang="lv-LV" dirty="0"/>
              <a:t>IT </a:t>
            </a:r>
            <a:r>
              <a:rPr lang="en-GB" dirty="0" err="1"/>
              <a:t>personu</a:t>
            </a:r>
            <a:r>
              <a:rPr lang="en-GB" dirty="0"/>
              <a:t> </a:t>
            </a:r>
            <a:r>
              <a:rPr lang="lv-LV" dirty="0"/>
              <a:t>nav iesūtīta </a:t>
            </a:r>
            <a:r>
              <a:rPr lang="lv-LV" i="1" dirty="0"/>
              <a:t>CERT</a:t>
            </a:r>
            <a:r>
              <a:rPr lang="lv-LV" dirty="0"/>
              <a:t>;</a:t>
            </a:r>
          </a:p>
          <a:p>
            <a:pPr algn="just"/>
            <a:r>
              <a:rPr lang="lv-LV" dirty="0"/>
              <a:t>Konts ir reģistrēts tikai uz vienu administratoru;</a:t>
            </a:r>
          </a:p>
          <a:p>
            <a:pPr algn="just"/>
            <a:r>
              <a:rPr lang="lv-LV" dirty="0"/>
              <a:t>Pieejas kontroles zaudēšana kontam;</a:t>
            </a:r>
          </a:p>
          <a:p>
            <a:pPr algn="just"/>
            <a:r>
              <a:rPr lang="lv-LV" dirty="0"/>
              <a:t>Līgumos starp pakalpojuma devēju un ņēmēju nav atrunāti pārejas procesi;</a:t>
            </a:r>
          </a:p>
          <a:p>
            <a:pPr algn="just"/>
            <a:r>
              <a:rPr lang="lv-LV" dirty="0"/>
              <a:t>Man viss ir kārtībā, man ir IT administrators vai jurists, kurš visu kontrolē.</a:t>
            </a:r>
          </a:p>
          <a:p>
            <a:pPr marL="0" indent="0" algn="ctr">
              <a:buNone/>
            </a:pPr>
            <a:r>
              <a:rPr lang="lv-LV" b="1" dirty="0"/>
              <a:t>   4 ACU PRINCIPS</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en-GB" dirty="0"/>
          </a:p>
        </p:txBody>
      </p:sp>
    </p:spTree>
    <p:extLst>
      <p:ext uri="{BB962C8B-B14F-4D97-AF65-F5344CB8AC3E}">
        <p14:creationId xmlns:p14="http://schemas.microsoft.com/office/powerpoint/2010/main" val="252547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843</Words>
  <Application>Microsoft Office PowerPoint</Application>
  <PresentationFormat>Platekrāna</PresentationFormat>
  <Paragraphs>92</Paragraphs>
  <Slides>14</Slides>
  <Notes>0</Notes>
  <HiddenSlides>0</HiddenSlides>
  <MMClips>0</MMClips>
  <ScaleCrop>false</ScaleCrop>
  <HeadingPairs>
    <vt:vector size="8" baseType="variant">
      <vt:variant>
        <vt:lpstr>Lietotie fonti</vt:lpstr>
      </vt:variant>
      <vt:variant>
        <vt:i4>3</vt:i4>
      </vt:variant>
      <vt:variant>
        <vt:lpstr>Dizains</vt:lpstr>
      </vt:variant>
      <vt:variant>
        <vt:i4>1</vt:i4>
      </vt:variant>
      <vt:variant>
        <vt:lpstr>Iegulti OLE serveri</vt:lpstr>
      </vt:variant>
      <vt:variant>
        <vt:i4>0</vt:i4>
      </vt:variant>
      <vt:variant>
        <vt:lpstr>Slaidu virsraksti</vt:lpstr>
      </vt:variant>
      <vt:variant>
        <vt:i4>14</vt:i4>
      </vt:variant>
    </vt:vector>
  </HeadingPairs>
  <TitlesOfParts>
    <vt:vector size="18" baseType="lpstr">
      <vt:lpstr>Arial</vt:lpstr>
      <vt:lpstr>Calibri</vt:lpstr>
      <vt:lpstr>Calibri Light</vt:lpstr>
      <vt:lpstr>Office dizains</vt:lpstr>
      <vt:lpstr>Informācijas drošība un pārvaldība interneta vidē</vt:lpstr>
      <vt:lpstr>Saturs:</vt:lpstr>
      <vt:lpstr>Informācijas tehnoloģiju drošības likums</vt:lpstr>
      <vt:lpstr>MK noteikumi Nr.442 Kārtība, kādā tiek nodrošināta informācijas un komunikācijas tehnoloģiju sistēmu atbilstība minimālajām drošības prasībām </vt:lpstr>
      <vt:lpstr>MK noteikumi Nr.611 Kārtība, kādā iestādes ievieto informāciju internetā</vt:lpstr>
      <vt:lpstr>Vispārīgā Datu Aizsardzības Regula</vt:lpstr>
      <vt:lpstr>Uzņēmuma tīmekļvietne</vt:lpstr>
      <vt:lpstr>Uzņēmuma sociālo tīklu pārvaldība</vt:lpstr>
      <vt:lpstr>Visbiežāk sastopamās praktiskās nepilnības</vt:lpstr>
      <vt:lpstr>Vadlīnijas</vt:lpstr>
      <vt:lpstr>Vadlīnijas</vt:lpstr>
      <vt:lpstr>Vadlīnijas</vt:lpstr>
      <vt:lpstr>Materiāli:</vt:lpstr>
      <vt:lpstr>Paldies par uzmanību!  Jautājumi…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Informācijas drošība un pārvaldība Interneta vidē</dc:title>
  <dc:creator>Kārlis Rasis</dc:creator>
  <cp:lastModifiedBy>Kārlis Rasis</cp:lastModifiedBy>
  <cp:revision>33</cp:revision>
  <dcterms:created xsi:type="dcterms:W3CDTF">2019-08-25T18:52:14Z</dcterms:created>
  <dcterms:modified xsi:type="dcterms:W3CDTF">2019-08-26T20:52:00Z</dcterms:modified>
</cp:coreProperties>
</file>