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7"/>
  </p:notesMasterIdLst>
  <p:sldIdLst>
    <p:sldId id="256" r:id="rId2"/>
    <p:sldId id="415" r:id="rId3"/>
    <p:sldId id="396" r:id="rId4"/>
    <p:sldId id="259" r:id="rId5"/>
    <p:sldId id="413" r:id="rId6"/>
    <p:sldId id="412" r:id="rId7"/>
    <p:sldId id="395" r:id="rId8"/>
    <p:sldId id="298" r:id="rId9"/>
    <p:sldId id="301" r:id="rId10"/>
    <p:sldId id="292" r:id="rId11"/>
    <p:sldId id="399" r:id="rId12"/>
    <p:sldId id="426" r:id="rId13"/>
    <p:sldId id="416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391" r:id="rId22"/>
    <p:sldId id="394" r:id="rId23"/>
    <p:sldId id="372" r:id="rId24"/>
    <p:sldId id="427" r:id="rId25"/>
    <p:sldId id="262" r:id="rId26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AF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TABULAS_DIAGR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TABULAS_DIAGR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TABULAS_DIAGR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945124914941185E-2"/>
          <c:y val="3.1280200761738611E-2"/>
          <c:w val="0.88090672693691063"/>
          <c:h val="0.88685388874232707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9.7222222222222224E-2"/>
                  <c:y val="9.2592592592592587E-3"/>
                </c:manualLayout>
              </c:layout>
              <c:tx>
                <c:rich>
                  <a:bodyPr/>
                  <a:lstStyle/>
                  <a:p>
                    <a:r>
                      <a:rPr lang="lv-LV" dirty="0"/>
                      <a:t>ieņēmumi</a:t>
                    </a:r>
                    <a:r>
                      <a:rPr lang="lv-LV" baseline="0" dirty="0"/>
                      <a:t> </a:t>
                    </a:r>
                  </a:p>
                  <a:p>
                    <a:r>
                      <a:rPr lang="lv-LV" dirty="0" smtClean="0"/>
                      <a:t>100 553 147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88888888888889"/>
                  <c:y val="-5.0925925925925923E-2"/>
                </c:manualLayout>
              </c:layout>
              <c:tx>
                <c:rich>
                  <a:bodyPr/>
                  <a:lstStyle/>
                  <a:p>
                    <a:r>
                      <a:rPr lang="lv-LV" dirty="0"/>
                      <a:t>izdevumi </a:t>
                    </a:r>
                  </a:p>
                  <a:p>
                    <a:r>
                      <a:rPr lang="lv-LV" dirty="0" smtClean="0"/>
                      <a:t>124 578 279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prstDash val="sysDot"/>
              </a:ln>
            </c:spPr>
            <c:txPr>
              <a:bodyPr/>
              <a:lstStyle/>
              <a:p>
                <a:pPr>
                  <a:defRPr sz="10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kopbudzets!$P$22:$P$23</c:f>
              <c:strCache>
                <c:ptCount val="2"/>
                <c:pt idx="0">
                  <c:v>resursi</c:v>
                </c:pt>
                <c:pt idx="1">
                  <c:v>izdevumi</c:v>
                </c:pt>
              </c:strCache>
            </c:strRef>
          </c:cat>
          <c:val>
            <c:numRef>
              <c:f>kopbudzets!$Q$22:$Q$23</c:f>
              <c:numCache>
                <c:formatCode>#,##0</c:formatCode>
                <c:ptCount val="2"/>
                <c:pt idx="0">
                  <c:v>100553147</c:v>
                </c:pt>
                <c:pt idx="1">
                  <c:v>124578279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-0.10277777777777777"/>
                  <c:y val="1.8518518518518517E-2"/>
                </c:manualLayout>
              </c:layout>
              <c:tx>
                <c:rich>
                  <a:bodyPr/>
                  <a:lstStyle/>
                  <a:p>
                    <a:r>
                      <a:rPr lang="lv-LV" dirty="0"/>
                      <a:t>atlikums</a:t>
                    </a:r>
                  </a:p>
                  <a:p>
                    <a:r>
                      <a:rPr lang="lv-LV" dirty="0" smtClean="0"/>
                      <a:t>18</a:t>
                    </a:r>
                    <a:r>
                      <a:rPr lang="lv-LV" baseline="0" dirty="0" smtClean="0"/>
                      <a:t> 864 096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444444444444443"/>
                  <c:y val="3.2407407407407406E-2"/>
                </c:manualLayout>
              </c:layout>
              <c:tx>
                <c:rich>
                  <a:bodyPr/>
                  <a:lstStyle/>
                  <a:p>
                    <a:r>
                      <a:rPr lang="lv-LV" dirty="0"/>
                      <a:t>ieguldījumi </a:t>
                    </a:r>
                  </a:p>
                  <a:p>
                    <a:r>
                      <a:rPr lang="lv-LV" dirty="0" smtClean="0"/>
                      <a:t>2 216 021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kopbudzets!$P$22:$P$23</c:f>
              <c:strCache>
                <c:ptCount val="2"/>
                <c:pt idx="0">
                  <c:v>resursi</c:v>
                </c:pt>
                <c:pt idx="1">
                  <c:v>izdevumi</c:v>
                </c:pt>
              </c:strCache>
            </c:strRef>
          </c:cat>
          <c:val>
            <c:numRef>
              <c:f>kopbudzets!$R$22:$R$23</c:f>
              <c:numCache>
                <c:formatCode>#,##0</c:formatCode>
                <c:ptCount val="2"/>
                <c:pt idx="0">
                  <c:v>18864096</c:v>
                </c:pt>
                <c:pt idx="1">
                  <c:v>2216021</c:v>
                </c:pt>
              </c:numCache>
            </c:numRef>
          </c:val>
        </c:ser>
        <c:ser>
          <c:idx val="2"/>
          <c:order val="2"/>
          <c:invertIfNegative val="0"/>
          <c:dLbls>
            <c:dLbl>
              <c:idx val="0"/>
              <c:layout>
                <c:manualLayout>
                  <c:x val="-0.1"/>
                  <c:y val="-7.407407407407407E-2"/>
                </c:manualLayout>
              </c:layout>
              <c:tx>
                <c:rich>
                  <a:bodyPr/>
                  <a:lstStyle/>
                  <a:p>
                    <a:r>
                      <a:rPr lang="lv-LV" dirty="0"/>
                      <a:t>aizņēmumi </a:t>
                    </a:r>
                  </a:p>
                  <a:p>
                    <a:r>
                      <a:rPr lang="lv-LV" dirty="0" smtClean="0"/>
                      <a:t>11 500 714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444444444444443"/>
                  <c:y val="-0.13425925925925927"/>
                </c:manualLayout>
              </c:layout>
              <c:tx>
                <c:rich>
                  <a:bodyPr/>
                  <a:lstStyle/>
                  <a:p>
                    <a:r>
                      <a:rPr lang="lv-LV" dirty="0"/>
                      <a:t>aizņēmumu atmaksa </a:t>
                    </a:r>
                  </a:p>
                  <a:p>
                    <a:r>
                      <a:rPr lang="lv-LV" dirty="0" smtClean="0"/>
                      <a:t>4 123 657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kopbudzets!$P$22:$P$23</c:f>
              <c:strCache>
                <c:ptCount val="2"/>
                <c:pt idx="0">
                  <c:v>resursi</c:v>
                </c:pt>
                <c:pt idx="1">
                  <c:v>izdevumi</c:v>
                </c:pt>
              </c:strCache>
            </c:strRef>
          </c:cat>
          <c:val>
            <c:numRef>
              <c:f>kopbudzets!$S$22:$S$23</c:f>
              <c:numCache>
                <c:formatCode>#,##0</c:formatCode>
                <c:ptCount val="2"/>
                <c:pt idx="0">
                  <c:v>11500714</c:v>
                </c:pt>
                <c:pt idx="1">
                  <c:v>4123657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3284992"/>
        <c:axId val="94015872"/>
        <c:axId val="0"/>
      </c:bar3DChart>
      <c:catAx>
        <c:axId val="932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015872"/>
        <c:crosses val="autoZero"/>
        <c:auto val="1"/>
        <c:lblAlgn val="ctr"/>
        <c:lblOffset val="100"/>
        <c:noMultiLvlLbl val="0"/>
      </c:catAx>
      <c:valAx>
        <c:axId val="9401587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lv-LV"/>
          </a:p>
        </c:txPr>
        <c:crossAx val="93284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29021415978417E-2"/>
          <c:y val="4.6543463381245723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29021415978417E-2"/>
          <c:y val="4.6543463381245723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0733764488589251E-2"/>
          <c:w val="0.95395081109366819"/>
          <c:h val="0.93976728268309373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 prst="relaxedInset"/>
              <a:bevelB w="165100" prst="coolSlant"/>
              <a:contourClr>
                <a:srgbClr val="000000"/>
              </a:contourClr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0.11824736692546726"/>
                  <c:y val="2.30126059704549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976234344397289E-2"/>
                  <c:y val="3.35966628401429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6448901396056575E-2"/>
                  <c:y val="5.55410758460120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1802227231772422E-2"/>
                  <c:y val="-0.169126767650775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3930989291196131E-2"/>
                  <c:y val="-0.151430875062185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590401606854774E-2"/>
                  <c:y val="-9.96631956953093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3251690453710748E-2"/>
                  <c:y val="-0.114194678437269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1722789061136693"/>
                  <c:y val="-0.491701347789042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5651219827030155E-3"/>
                  <c:y val="6.36913377383590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izdevumi!$A$15:$A$23</c:f>
              <c:strCache>
                <c:ptCount val="9"/>
                <c:pt idx="0">
                  <c:v>Vispārējie valdības dienesti</c:v>
                </c:pt>
                <c:pt idx="1">
                  <c:v>Sabiedriskā kārtība un drošība</c:v>
                </c:pt>
                <c:pt idx="2">
                  <c:v>Ekonomiskā darbība</c:v>
                </c:pt>
                <c:pt idx="3">
                  <c:v>Vides aizsardzība</c:v>
                </c:pt>
                <c:pt idx="4">
                  <c:v>Pašvaldības teritorijas un mājokļu apsaimniekošana</c:v>
                </c:pt>
                <c:pt idx="5">
                  <c:v>Veselība</c:v>
                </c:pt>
                <c:pt idx="6">
                  <c:v>Atpūta, kultūra un reliģija</c:v>
                </c:pt>
                <c:pt idx="7">
                  <c:v>Izglītība</c:v>
                </c:pt>
                <c:pt idx="8">
                  <c:v>Sociālā aizsardzība</c:v>
                </c:pt>
              </c:strCache>
            </c:strRef>
          </c:cat>
          <c:val>
            <c:numRef>
              <c:f>izdevumi!$B$15:$B$23</c:f>
              <c:numCache>
                <c:formatCode>#,##0</c:formatCode>
                <c:ptCount val="9"/>
                <c:pt idx="0">
                  <c:v>7701958</c:v>
                </c:pt>
                <c:pt idx="1">
                  <c:v>2642077</c:v>
                </c:pt>
                <c:pt idx="2">
                  <c:v>19830408</c:v>
                </c:pt>
                <c:pt idx="3">
                  <c:v>3185197</c:v>
                </c:pt>
                <c:pt idx="4">
                  <c:v>11210766</c:v>
                </c:pt>
                <c:pt idx="5">
                  <c:v>447829</c:v>
                </c:pt>
                <c:pt idx="6">
                  <c:v>15168863</c:v>
                </c:pt>
                <c:pt idx="7">
                  <c:v>51120493</c:v>
                </c:pt>
                <c:pt idx="8">
                  <c:v>13228792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 prstMaterial="matte">
          <a:bevelT w="165100" prst="coolSlant"/>
          <a:bevelB w="165100" prst="coolSlant"/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653267025832301E-2"/>
          <c:y val="2.9723672570374553E-2"/>
          <c:w val="0.71920679651885622"/>
          <c:h val="0.863826089535418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izdevumi!$A$36</c:f>
              <c:strCache>
                <c:ptCount val="1"/>
                <c:pt idx="0">
                  <c:v>Izglītība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izdevumi!$E$35:$J$35</c:f>
              <c:strCache>
                <c:ptCount val="6"/>
                <c:pt idx="0">
                  <c:v>2015,gads 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 </c:v>
                </c:pt>
                <c:pt idx="5">
                  <c:v>2020.gads </c:v>
                </c:pt>
              </c:strCache>
            </c:strRef>
          </c:cat>
          <c:val>
            <c:numRef>
              <c:f>izdevumi!$E$36:$J$36</c:f>
              <c:numCache>
                <c:formatCode>0.00</c:formatCode>
                <c:ptCount val="6"/>
                <c:pt idx="0">
                  <c:v>35.113418000000003</c:v>
                </c:pt>
                <c:pt idx="1">
                  <c:v>35.965843</c:v>
                </c:pt>
                <c:pt idx="2">
                  <c:v>42.622238000000003</c:v>
                </c:pt>
                <c:pt idx="3">
                  <c:v>51.240628000000001</c:v>
                </c:pt>
                <c:pt idx="4">
                  <c:v>52.823663000000003</c:v>
                </c:pt>
                <c:pt idx="5">
                  <c:v>51.120493000000003</c:v>
                </c:pt>
              </c:numCache>
            </c:numRef>
          </c:val>
        </c:ser>
        <c:ser>
          <c:idx val="1"/>
          <c:order val="1"/>
          <c:tx>
            <c:strRef>
              <c:f>izdevumi!$A$37</c:f>
              <c:strCache>
                <c:ptCount val="1"/>
                <c:pt idx="0">
                  <c:v>Sociālā aizsardzība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izdevumi!$E$35:$J$35</c:f>
              <c:strCache>
                <c:ptCount val="6"/>
                <c:pt idx="0">
                  <c:v>2015,gads 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 </c:v>
                </c:pt>
                <c:pt idx="5">
                  <c:v>2020.gads </c:v>
                </c:pt>
              </c:strCache>
            </c:strRef>
          </c:cat>
          <c:val>
            <c:numRef>
              <c:f>izdevumi!$E$37:$J$37</c:f>
              <c:numCache>
                <c:formatCode>0.00</c:formatCode>
                <c:ptCount val="6"/>
                <c:pt idx="0">
                  <c:v>7.8853439999999999</c:v>
                </c:pt>
                <c:pt idx="1">
                  <c:v>8.3074709999999996</c:v>
                </c:pt>
                <c:pt idx="2">
                  <c:v>9.1785580000000007</c:v>
                </c:pt>
                <c:pt idx="3">
                  <c:v>9.7367089999999994</c:v>
                </c:pt>
                <c:pt idx="4">
                  <c:v>11.450002</c:v>
                </c:pt>
                <c:pt idx="5">
                  <c:v>13.228792</c:v>
                </c:pt>
              </c:numCache>
            </c:numRef>
          </c:val>
        </c:ser>
        <c:ser>
          <c:idx val="2"/>
          <c:order val="2"/>
          <c:tx>
            <c:strRef>
              <c:f>izdevumi!$A$38</c:f>
              <c:strCache>
                <c:ptCount val="1"/>
                <c:pt idx="0">
                  <c:v>Atpūta, kultūra un reliģija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izdevumi!$E$35:$J$35</c:f>
              <c:strCache>
                <c:ptCount val="6"/>
                <c:pt idx="0">
                  <c:v>2015,gads 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 </c:v>
                </c:pt>
                <c:pt idx="5">
                  <c:v>2020.gads </c:v>
                </c:pt>
              </c:strCache>
            </c:strRef>
          </c:cat>
          <c:val>
            <c:numRef>
              <c:f>izdevumi!$E$38:$J$38</c:f>
              <c:numCache>
                <c:formatCode>0.00</c:formatCode>
                <c:ptCount val="6"/>
                <c:pt idx="0">
                  <c:v>6.575348</c:v>
                </c:pt>
                <c:pt idx="1">
                  <c:v>6.4685160000000002</c:v>
                </c:pt>
                <c:pt idx="2">
                  <c:v>8.8856710000000003</c:v>
                </c:pt>
                <c:pt idx="3">
                  <c:v>9.4699989999999996</c:v>
                </c:pt>
                <c:pt idx="4">
                  <c:v>9.672758</c:v>
                </c:pt>
                <c:pt idx="5">
                  <c:v>15.168863</c:v>
                </c:pt>
              </c:numCache>
            </c:numRef>
          </c:val>
        </c:ser>
        <c:ser>
          <c:idx val="3"/>
          <c:order val="3"/>
          <c:tx>
            <c:strRef>
              <c:f>izdevumi!$A$39</c:f>
              <c:strCache>
                <c:ptCount val="1"/>
                <c:pt idx="0">
                  <c:v>Teritorijas apsaimniekošana un attīstība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izdevumi!$E$35:$J$35</c:f>
              <c:strCache>
                <c:ptCount val="6"/>
                <c:pt idx="0">
                  <c:v>2015,gads 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 </c:v>
                </c:pt>
                <c:pt idx="5">
                  <c:v>2020.gads </c:v>
                </c:pt>
              </c:strCache>
            </c:strRef>
          </c:cat>
          <c:val>
            <c:numRef>
              <c:f>izdevumi!$E$39:$J$39</c:f>
              <c:numCache>
                <c:formatCode>0.00</c:formatCode>
                <c:ptCount val="6"/>
                <c:pt idx="0">
                  <c:v>19.071601999999999</c:v>
                </c:pt>
                <c:pt idx="1">
                  <c:v>17.446788999999999</c:v>
                </c:pt>
                <c:pt idx="2">
                  <c:v>23.214269000000002</c:v>
                </c:pt>
                <c:pt idx="3">
                  <c:v>31.101835000000001</c:v>
                </c:pt>
                <c:pt idx="4">
                  <c:v>36.986876000000002</c:v>
                </c:pt>
                <c:pt idx="5">
                  <c:v>33.841371000000002</c:v>
                </c:pt>
              </c:numCache>
            </c:numRef>
          </c:val>
        </c:ser>
        <c:ser>
          <c:idx val="4"/>
          <c:order val="4"/>
          <c:tx>
            <c:strRef>
              <c:f>izdevumi!$A$40</c:f>
              <c:strCache>
                <c:ptCount val="1"/>
                <c:pt idx="0">
                  <c:v>Pārējie izdevumi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izdevumi!$E$35:$J$35</c:f>
              <c:strCache>
                <c:ptCount val="6"/>
                <c:pt idx="0">
                  <c:v>2015,gads 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 </c:v>
                </c:pt>
                <c:pt idx="5">
                  <c:v>2020.gads </c:v>
                </c:pt>
              </c:strCache>
            </c:strRef>
          </c:cat>
          <c:val>
            <c:numRef>
              <c:f>izdevumi!$E$40:$J$40</c:f>
              <c:numCache>
                <c:formatCode>0.00</c:formatCode>
                <c:ptCount val="6"/>
                <c:pt idx="0">
                  <c:v>5.3746049999999999</c:v>
                </c:pt>
                <c:pt idx="1">
                  <c:v>5.5051009999999998</c:v>
                </c:pt>
                <c:pt idx="2">
                  <c:v>6.4181299999999997</c:v>
                </c:pt>
                <c:pt idx="3">
                  <c:v>8.0444429999999993</c:v>
                </c:pt>
                <c:pt idx="4">
                  <c:v>10.323751</c:v>
                </c:pt>
                <c:pt idx="5">
                  <c:v>11.176864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124"/>
        <c:shape val="box"/>
        <c:axId val="35257344"/>
        <c:axId val="36762752"/>
        <c:axId val="0"/>
      </c:bar3DChart>
      <c:catAx>
        <c:axId val="352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36762752"/>
        <c:crosses val="autoZero"/>
        <c:auto val="1"/>
        <c:lblAlgn val="ctr"/>
        <c:lblOffset val="100"/>
        <c:noMultiLvlLbl val="0"/>
      </c:catAx>
      <c:valAx>
        <c:axId val="36762752"/>
        <c:scaling>
          <c:orientation val="minMax"/>
          <c:max val="12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35257344"/>
        <c:crosses val="autoZero"/>
        <c:crossBetween val="between"/>
        <c:majorUnit val="20"/>
        <c:min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099973597974807"/>
          <c:y val="9.9191886728444659E-2"/>
          <c:w val="0.16418555964528103"/>
          <c:h val="0.79031692467013037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4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18819243526557"/>
          <c:y val="9.3639377880312749E-2"/>
          <c:w val="0.82749677090943463"/>
          <c:h val="0.81272124423937453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6.3570337289928308E-2"/>
                  <c:y val="1.818071973739855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7659732831903477E-3"/>
                  <c:y val="-0.145453007632357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0266227915540409E-2"/>
                  <c:y val="-5.8270670130428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2413750912714855E-2"/>
                  <c:y val="-0.133028039014304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3233439103694129E-2"/>
                  <c:y val="3.73640507212813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5781721314686411E-2"/>
                  <c:y val="6.00490028260534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21934795238168914"/>
                  <c:y val="0.115941399044864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delete val="1"/>
            </c:dLbl>
            <c:spPr>
              <a:solidFill>
                <a:srgbClr val="E2E2E2"/>
              </a:solidFill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izdevumi!$A$60:$A$65</c:f>
              <c:strCache>
                <c:ptCount val="6"/>
                <c:pt idx="0">
                  <c:v>Atlīdzība</c:v>
                </c:pt>
                <c:pt idx="1">
                  <c:v>Preces un pakalpojumi</c:v>
                </c:pt>
                <c:pt idx="2">
                  <c:v>Subsīdijas un dotācijas</c:v>
                </c:pt>
                <c:pt idx="3">
                  <c:v>Sociālie pabalsti</c:v>
                </c:pt>
                <c:pt idx="4">
                  <c:v>Pamatkapitāla veidošana</c:v>
                </c:pt>
                <c:pt idx="5">
                  <c:v>Pārējie izdevumi</c:v>
                </c:pt>
              </c:strCache>
            </c:strRef>
          </c:cat>
          <c:val>
            <c:numRef>
              <c:f>izdevumi!$B$60:$B$65</c:f>
              <c:numCache>
                <c:formatCode>#,##0</c:formatCode>
                <c:ptCount val="6"/>
                <c:pt idx="0">
                  <c:v>46561985</c:v>
                </c:pt>
                <c:pt idx="1">
                  <c:v>29712071</c:v>
                </c:pt>
                <c:pt idx="2">
                  <c:v>8624652</c:v>
                </c:pt>
                <c:pt idx="3">
                  <c:v>5428286</c:v>
                </c:pt>
                <c:pt idx="4">
                  <c:v>33357206</c:v>
                </c:pt>
                <c:pt idx="5">
                  <c:v>852183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0701862797046258"/>
                  <c:y val="1.87732663291160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651621547350857"/>
                  <c:y val="-0.12984956724100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3123752422964449E-2"/>
                  <c:y val="-0.232850106872288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00645230840754"/>
                  <c:y val="6.45341569736803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830451282994066"/>
                  <c:y val="8.286001416532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ienemumi!$A$111:$A$115</c:f>
              <c:strCache>
                <c:ptCount val="5"/>
                <c:pt idx="0">
                  <c:v>Iedzīvotāju ienākuma nodoklis</c:v>
                </c:pt>
                <c:pt idx="1">
                  <c:v>Nekustamā īpašuma nodoklis</c:v>
                </c:pt>
                <c:pt idx="2">
                  <c:v>Valsts budžeta transferti</c:v>
                </c:pt>
                <c:pt idx="3">
                  <c:v>Maksājumi finanšu izlīdzināšanas rezultātā</c:v>
                </c:pt>
                <c:pt idx="4">
                  <c:v>Pārējie ieņēmumi </c:v>
                </c:pt>
              </c:strCache>
            </c:strRef>
          </c:cat>
          <c:val>
            <c:numRef>
              <c:f>ienemumi!$B$111:$B$115</c:f>
              <c:numCache>
                <c:formatCode>0</c:formatCode>
                <c:ptCount val="5"/>
                <c:pt idx="0">
                  <c:v>37.358181999999999</c:v>
                </c:pt>
                <c:pt idx="1">
                  <c:v>2.846292</c:v>
                </c:pt>
                <c:pt idx="2">
                  <c:v>26.739991</c:v>
                </c:pt>
                <c:pt idx="3">
                  <c:v>28.036442999999998</c:v>
                </c:pt>
                <c:pt idx="4">
                  <c:v>5.5722389999999997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ienemumi!$A$50</c:f>
              <c:strCache>
                <c:ptCount val="1"/>
                <c:pt idx="0">
                  <c:v>Nodokļu un nenodokļu ieņēmumi kopā 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ienemumi!$E$49:$J$49</c:f>
              <c:strCache>
                <c:ptCount val="6"/>
                <c:pt idx="0">
                  <c:v>2015.gads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 </c:v>
                </c:pt>
                <c:pt idx="5">
                  <c:v>2020.gads</c:v>
                </c:pt>
              </c:strCache>
            </c:strRef>
          </c:cat>
          <c:val>
            <c:numRef>
              <c:f>ienemumi!$E$50:$J$50</c:f>
              <c:numCache>
                <c:formatCode>0.00</c:formatCode>
                <c:ptCount val="6"/>
                <c:pt idx="0">
                  <c:v>42.065981999999998</c:v>
                </c:pt>
                <c:pt idx="1">
                  <c:v>42.871023000000001</c:v>
                </c:pt>
                <c:pt idx="2">
                  <c:v>45.686959999999999</c:v>
                </c:pt>
                <c:pt idx="3">
                  <c:v>45.269036</c:v>
                </c:pt>
                <c:pt idx="4">
                  <c:v>43.363886999999998</c:v>
                </c:pt>
                <c:pt idx="5">
                  <c:v>40.713473999999998</c:v>
                </c:pt>
              </c:numCache>
            </c:numRef>
          </c:val>
        </c:ser>
        <c:ser>
          <c:idx val="1"/>
          <c:order val="1"/>
          <c:tx>
            <c:strRef>
              <c:f>ienemumi!$A$51</c:f>
              <c:strCache>
                <c:ptCount val="1"/>
                <c:pt idx="0">
                  <c:v>Transferti kopā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ienemumi!$E$49:$J$49</c:f>
              <c:strCache>
                <c:ptCount val="6"/>
                <c:pt idx="0">
                  <c:v>2015.gads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 </c:v>
                </c:pt>
                <c:pt idx="5">
                  <c:v>2020.gads</c:v>
                </c:pt>
              </c:strCache>
            </c:strRef>
          </c:cat>
          <c:val>
            <c:numRef>
              <c:f>ienemumi!$E$51:$J$51</c:f>
              <c:numCache>
                <c:formatCode>0.00</c:formatCode>
                <c:ptCount val="6"/>
                <c:pt idx="0">
                  <c:v>31.910339</c:v>
                </c:pt>
                <c:pt idx="1">
                  <c:v>32.930821999999999</c:v>
                </c:pt>
                <c:pt idx="2">
                  <c:v>41.234138999999999</c:v>
                </c:pt>
                <c:pt idx="3">
                  <c:v>55.545940000000002</c:v>
                </c:pt>
                <c:pt idx="4">
                  <c:v>46.809548999999997</c:v>
                </c:pt>
                <c:pt idx="5">
                  <c:v>55.864426999999999</c:v>
                </c:pt>
              </c:numCache>
            </c:numRef>
          </c:val>
        </c:ser>
        <c:ser>
          <c:idx val="2"/>
          <c:order val="2"/>
          <c:tx>
            <c:strRef>
              <c:f>ienemumi!$A$52</c:f>
              <c:strCache>
                <c:ptCount val="1"/>
                <c:pt idx="0">
                  <c:v>Pārējie ieņēmumi kopā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ienemumi!$E$49:$J$49</c:f>
              <c:strCache>
                <c:ptCount val="6"/>
                <c:pt idx="0">
                  <c:v>2015.gads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 </c:v>
                </c:pt>
                <c:pt idx="5">
                  <c:v>2020.gads</c:v>
                </c:pt>
              </c:strCache>
            </c:strRef>
          </c:cat>
          <c:val>
            <c:numRef>
              <c:f>ienemumi!$E$52:$J$52</c:f>
              <c:numCache>
                <c:formatCode>0.00</c:formatCode>
                <c:ptCount val="6"/>
                <c:pt idx="0">
                  <c:v>3.8606880000000001</c:v>
                </c:pt>
                <c:pt idx="1">
                  <c:v>3.3910100000000001</c:v>
                </c:pt>
                <c:pt idx="2">
                  <c:v>3.1505619999999999</c:v>
                </c:pt>
                <c:pt idx="3">
                  <c:v>3.515863</c:v>
                </c:pt>
                <c:pt idx="4">
                  <c:v>3.9370449999999999</c:v>
                </c:pt>
                <c:pt idx="5">
                  <c:v>3.9752459999999998</c:v>
                </c:pt>
              </c:numCache>
            </c:numRef>
          </c:val>
        </c:ser>
        <c:ser>
          <c:idx val="3"/>
          <c:order val="3"/>
          <c:tx>
            <c:strRef>
              <c:f>ienemumi!$A$53</c:f>
              <c:strCache>
                <c:ptCount val="1"/>
                <c:pt idx="0">
                  <c:v>Speciālā budžeta ieņēmumi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676057040925864E-2"/>
                  <c:y val="-5.8588209271814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507046939506156E-3"/>
                  <c:y val="-6.7620852385193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63380867438221E-2"/>
                  <c:y val="-6.661529479026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351947729397122E-2"/>
                  <c:y val="-5.7599751120358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464790255339374E-2"/>
                  <c:y val="-5.7096696525420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464790255339374E-2"/>
                  <c:y val="-6.6096243941763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ienemumi!$E$49:$J$49</c:f>
              <c:strCache>
                <c:ptCount val="6"/>
                <c:pt idx="0">
                  <c:v>2015.gads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 </c:v>
                </c:pt>
                <c:pt idx="5">
                  <c:v>2020.gads</c:v>
                </c:pt>
              </c:strCache>
            </c:strRef>
          </c:cat>
          <c:val>
            <c:numRef>
              <c:f>ienemumi!$E$53:$J$53</c:f>
              <c:numCache>
                <c:formatCode>0.00</c:formatCode>
                <c:ptCount val="6"/>
                <c:pt idx="0">
                  <c:v>2.220793</c:v>
                </c:pt>
                <c:pt idx="1">
                  <c:v>2.3572000000000002</c:v>
                </c:pt>
                <c:pt idx="2">
                  <c:v>2.4083199999999998</c:v>
                </c:pt>
                <c:pt idx="3">
                  <c:v>2.6444190000000001</c:v>
                </c:pt>
                <c:pt idx="4">
                  <c:v>2.6914750000000001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26934400"/>
        <c:axId val="102016128"/>
        <c:axId val="0"/>
      </c:bar3DChart>
      <c:catAx>
        <c:axId val="126934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016128"/>
        <c:crosses val="autoZero"/>
        <c:auto val="1"/>
        <c:lblAlgn val="ctr"/>
        <c:lblOffset val="100"/>
        <c:noMultiLvlLbl val="0"/>
      </c:catAx>
      <c:valAx>
        <c:axId val="10201612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crossAx val="126934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ienemumi!$A$88</c:f>
              <c:strCache>
                <c:ptCount val="1"/>
                <c:pt idx="0">
                  <c:v>Iedzīvotāju ienākuma nodoklis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spPr>
              <a:solidFill>
                <a:schemeClr val="lt1"/>
              </a:solidFill>
              <a:ln w="55000" cap="flat" cmpd="thickThin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ienemumi!$E$87:$J$87</c:f>
              <c:strCache>
                <c:ptCount val="6"/>
                <c:pt idx="0">
                  <c:v>2015.gads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</c:v>
                </c:pt>
                <c:pt idx="5">
                  <c:v>2020.gads</c:v>
                </c:pt>
              </c:strCache>
            </c:strRef>
          </c:cat>
          <c:val>
            <c:numRef>
              <c:f>ienemumi!$E$88:$J$88</c:f>
              <c:numCache>
                <c:formatCode>0.00</c:formatCode>
                <c:ptCount val="6"/>
                <c:pt idx="0">
                  <c:v>37.796152999999997</c:v>
                </c:pt>
                <c:pt idx="1">
                  <c:v>38.491466000000003</c:v>
                </c:pt>
                <c:pt idx="2">
                  <c:v>40.968218999999998</c:v>
                </c:pt>
                <c:pt idx="3">
                  <c:v>40.628292999999999</c:v>
                </c:pt>
                <c:pt idx="4">
                  <c:v>39.734746000000001</c:v>
                </c:pt>
                <c:pt idx="5">
                  <c:v>37.358181999999999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ienemumi!$A$89</c:f>
              <c:strCache>
                <c:ptCount val="1"/>
                <c:pt idx="0">
                  <c:v>Nekustamā īpašuma nodoklis</c:v>
                </c:pt>
              </c:strCache>
            </c:strRef>
          </c:tx>
          <c:spPr>
            <a:ln w="38100">
              <a:solidFill>
                <a:schemeClr val="accent2">
                  <a:shade val="95000"/>
                  <a:satMod val="105000"/>
                </a:schemeClr>
              </a:solidFill>
            </a:ln>
          </c:spPr>
          <c:marker>
            <c:spPr>
              <a:ln w="38100"/>
            </c:spPr>
          </c:marker>
          <c:dPt>
            <c:idx val="1"/>
            <c:marker>
              <c:symbol val="square"/>
              <c:size val="7"/>
            </c:marker>
            <c:bubble3D val="0"/>
          </c:dPt>
          <c:cat>
            <c:strRef>
              <c:f>ienemumi!$E$87:$J$87</c:f>
              <c:strCache>
                <c:ptCount val="6"/>
                <c:pt idx="0">
                  <c:v>2015.gads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</c:v>
                </c:pt>
                <c:pt idx="5">
                  <c:v>2020.gads</c:v>
                </c:pt>
              </c:strCache>
            </c:strRef>
          </c:cat>
          <c:val>
            <c:numRef>
              <c:f>ienemumi!$E$89:$J$89</c:f>
              <c:numCache>
                <c:formatCode>0.00</c:formatCode>
                <c:ptCount val="6"/>
                <c:pt idx="0">
                  <c:v>3.392261</c:v>
                </c:pt>
                <c:pt idx="1">
                  <c:v>3.3704589999999999</c:v>
                </c:pt>
                <c:pt idx="2">
                  <c:v>3.552549</c:v>
                </c:pt>
                <c:pt idx="3">
                  <c:v>3.2726980000000001</c:v>
                </c:pt>
                <c:pt idx="4">
                  <c:v>2.868541</c:v>
                </c:pt>
                <c:pt idx="5">
                  <c:v>2.846292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ienemumi!$A$90</c:f>
              <c:strCache>
                <c:ptCount val="1"/>
                <c:pt idx="0">
                  <c:v>Valsts budžeta transferti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ienemumi!$E$87:$J$87</c:f>
              <c:strCache>
                <c:ptCount val="6"/>
                <c:pt idx="0">
                  <c:v>2015.gads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</c:v>
                </c:pt>
                <c:pt idx="5">
                  <c:v>2020.gads</c:v>
                </c:pt>
              </c:strCache>
            </c:strRef>
          </c:cat>
          <c:val>
            <c:numRef>
              <c:f>ienemumi!$E$90:$J$90</c:f>
              <c:numCache>
                <c:formatCode>0.00</c:formatCode>
                <c:ptCount val="6"/>
                <c:pt idx="0">
                  <c:v>21.750633000000001</c:v>
                </c:pt>
                <c:pt idx="1">
                  <c:v>18.691101</c:v>
                </c:pt>
                <c:pt idx="2">
                  <c:v>25.046593000000001</c:v>
                </c:pt>
                <c:pt idx="3">
                  <c:v>37.388620000000003</c:v>
                </c:pt>
                <c:pt idx="4">
                  <c:v>24.062052999999999</c:v>
                </c:pt>
                <c:pt idx="5">
                  <c:v>26.739991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ienemumi!$A$91</c:f>
              <c:strCache>
                <c:ptCount val="1"/>
                <c:pt idx="0">
                  <c:v>Maksājumi finanšu izlīdzināšanas rezultātā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spPr>
              <a:solidFill>
                <a:schemeClr val="lt1"/>
              </a:solidFill>
              <a:ln w="55000" cap="flat" cmpd="thickThin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ienemumi!$E$87:$J$87</c:f>
              <c:strCache>
                <c:ptCount val="6"/>
                <c:pt idx="0">
                  <c:v>2015.gads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</c:v>
                </c:pt>
                <c:pt idx="5">
                  <c:v>2020.gads</c:v>
                </c:pt>
              </c:strCache>
            </c:strRef>
          </c:cat>
          <c:val>
            <c:numRef>
              <c:f>ienemumi!$E$91:$J$91</c:f>
              <c:numCache>
                <c:formatCode>0.00</c:formatCode>
                <c:ptCount val="6"/>
                <c:pt idx="0">
                  <c:v>9.3673369999999991</c:v>
                </c:pt>
                <c:pt idx="1">
                  <c:v>13.489086</c:v>
                </c:pt>
                <c:pt idx="2">
                  <c:v>15.363753000000001</c:v>
                </c:pt>
                <c:pt idx="3">
                  <c:v>17.210560000000001</c:v>
                </c:pt>
                <c:pt idx="4">
                  <c:v>21.847496</c:v>
                </c:pt>
                <c:pt idx="5">
                  <c:v>28.036442999999998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ienemumi!$A$92</c:f>
              <c:strCache>
                <c:ptCount val="1"/>
                <c:pt idx="0">
                  <c:v>Pārējie ieņēmumi 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ienemumi!$E$87:$J$87</c:f>
              <c:strCache>
                <c:ptCount val="6"/>
                <c:pt idx="0">
                  <c:v>2015.gads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</c:v>
                </c:pt>
                <c:pt idx="5">
                  <c:v>2020.gads</c:v>
                </c:pt>
              </c:strCache>
            </c:strRef>
          </c:cat>
          <c:val>
            <c:numRef>
              <c:f>ienemumi!$E$92:$J$92</c:f>
              <c:numCache>
                <c:formatCode>0.00</c:formatCode>
                <c:ptCount val="6"/>
                <c:pt idx="0">
                  <c:v>5.5306249999999997</c:v>
                </c:pt>
                <c:pt idx="1">
                  <c:v>5.1507430000000003</c:v>
                </c:pt>
                <c:pt idx="2">
                  <c:v>4.3197539999999996</c:v>
                </c:pt>
                <c:pt idx="3">
                  <c:v>5.8306680000000002</c:v>
                </c:pt>
                <c:pt idx="4">
                  <c:v>5.597645</c:v>
                </c:pt>
                <c:pt idx="5">
                  <c:v>5.5722389999999997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ienemumi!$A$93</c:f>
              <c:strCache>
                <c:ptCount val="1"/>
                <c:pt idx="0">
                  <c:v>Speciālā budžeta ieņēmumi 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ienemumi!$E$87:$J$87</c:f>
              <c:strCache>
                <c:ptCount val="6"/>
                <c:pt idx="0">
                  <c:v>2015.gads</c:v>
                </c:pt>
                <c:pt idx="1">
                  <c:v>2016.gads</c:v>
                </c:pt>
                <c:pt idx="2">
                  <c:v>2017.gads</c:v>
                </c:pt>
                <c:pt idx="3">
                  <c:v>2018.gads</c:v>
                </c:pt>
                <c:pt idx="4">
                  <c:v>2019.gads</c:v>
                </c:pt>
                <c:pt idx="5">
                  <c:v>2020.gads</c:v>
                </c:pt>
              </c:strCache>
            </c:strRef>
          </c:cat>
          <c:val>
            <c:numRef>
              <c:f>ienemumi!$E$93:$J$93</c:f>
              <c:numCache>
                <c:formatCode>0.00</c:formatCode>
                <c:ptCount val="6"/>
                <c:pt idx="0">
                  <c:v>2.220793</c:v>
                </c:pt>
                <c:pt idx="1">
                  <c:v>2.3572000000000002</c:v>
                </c:pt>
                <c:pt idx="2">
                  <c:v>2.4083199999999998</c:v>
                </c:pt>
                <c:pt idx="3">
                  <c:v>2.6444190000000001</c:v>
                </c:pt>
                <c:pt idx="4">
                  <c:v>2.6914750000000001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98112"/>
        <c:axId val="129520768"/>
      </c:lineChart>
      <c:catAx>
        <c:axId val="12949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520768"/>
        <c:crosses val="autoZero"/>
        <c:auto val="1"/>
        <c:lblAlgn val="ctr"/>
        <c:lblOffset val="100"/>
        <c:noMultiLvlLbl val="0"/>
      </c:catAx>
      <c:valAx>
        <c:axId val="1295207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9498112"/>
        <c:crosses val="autoZero"/>
        <c:crossBetween val="between"/>
      </c:valAx>
      <c:spPr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25328083989501"/>
          <c:y val="2.2604257801108196E-2"/>
          <c:w val="0.83385783027121607"/>
          <c:h val="0.8981481481481481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9628032"/>
        <c:axId val="129629568"/>
      </c:barChart>
      <c:catAx>
        <c:axId val="1296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lv-LV"/>
          </a:p>
        </c:txPr>
        <c:crossAx val="129629568"/>
        <c:crosses val="autoZero"/>
        <c:auto val="1"/>
        <c:lblAlgn val="ctr"/>
        <c:lblOffset val="100"/>
        <c:noMultiLvlLbl val="0"/>
      </c:catAx>
      <c:valAx>
        <c:axId val="12962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296280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5532549051865"/>
          <c:y val="6.1800581461449747E-2"/>
          <c:w val="0.85292497655966215"/>
          <c:h val="0.872689690898786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ienemumi!$A$130:$A$134</c:f>
              <c:strCache>
                <c:ptCount val="5"/>
                <c:pt idx="0">
                  <c:v>Nodokļu un nenodokļu ieņēmumi</c:v>
                </c:pt>
                <c:pt idx="1">
                  <c:v>PFI rezultātā saņemtās dotācijas</c:v>
                </c:pt>
                <c:pt idx="2">
                  <c:v>Maksas pakalpojumi </c:v>
                </c:pt>
                <c:pt idx="3">
                  <c:v>Pārējie transferti</c:v>
                </c:pt>
                <c:pt idx="4">
                  <c:v>Ieņēmumi kopā</c:v>
                </c:pt>
              </c:strCache>
            </c:strRef>
          </c:cat>
          <c:val>
            <c:numRef>
              <c:f>ienemumi!$B$130:$B$134</c:f>
              <c:numCache>
                <c:formatCode>General</c:formatCode>
                <c:ptCount val="5"/>
                <c:pt idx="0">
                  <c:v>-3018810</c:v>
                </c:pt>
                <c:pt idx="1">
                  <c:v>6188947</c:v>
                </c:pt>
                <c:pt idx="2">
                  <c:v>38201</c:v>
                </c:pt>
                <c:pt idx="3">
                  <c:v>542853</c:v>
                </c:pt>
                <c:pt idx="4">
                  <c:v>3751191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351872"/>
        <c:axId val="132363008"/>
      </c:barChart>
      <c:catAx>
        <c:axId val="132351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132363008"/>
        <c:crosses val="autoZero"/>
        <c:auto val="1"/>
        <c:lblAlgn val="ctr"/>
        <c:lblOffset val="100"/>
        <c:noMultiLvlLbl val="0"/>
      </c:catAx>
      <c:valAx>
        <c:axId val="132363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noFill/>
        </c:spPr>
        <c:txPr>
          <a:bodyPr/>
          <a:lstStyle/>
          <a:p>
            <a:pPr>
              <a:defRPr baseline="0"/>
            </a:pPr>
            <a:endParaRPr lang="lv-LV"/>
          </a:p>
        </c:txPr>
        <c:crossAx val="1323518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AA5B-DB54-4E50-92F8-01E8544A3DDB}" type="datetimeFigureOut">
              <a:rPr lang="lv-LV" smtClean="0"/>
              <a:t>23.01.2020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F4D80-83FD-4B46-BE91-E17CE29BD0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75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241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9382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219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059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1951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119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0115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9382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0773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785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031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81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011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032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994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801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110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294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Daugavpils pilsētas budžets 2020.gadam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5103"/>
            <a:ext cx="7772400" cy="446207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2020.gada 23.janvārī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6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312460"/>
              </p:ext>
            </p:extLst>
          </p:nvPr>
        </p:nvGraphicFramePr>
        <p:xfrm>
          <a:off x="467544" y="836713"/>
          <a:ext cx="8229600" cy="495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368152"/>
                <a:gridCol w="1296144"/>
                <a:gridCol w="1152128"/>
                <a:gridCol w="1028800"/>
              </a:tblGrid>
              <a:tr h="2792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Izdevumu kategorija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2019.gads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(plāns)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2020.gads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(plāns)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2020.gads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salīdzinājumā ar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2019.gadu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5584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izmaiņas (</a:t>
                      </a:r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euro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)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izmaiņas (procentos)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2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Vispārējie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valdības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dienesti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7 112 774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7 701 958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589 184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8.28</a:t>
                      </a: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Sabiedriskā kārtība un drošība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2 515 152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2 642 077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126 925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5.05</a:t>
                      </a: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Ekonomiskā darbība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25 187 151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19 830 408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-5 356 743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-21.27</a:t>
                      </a: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Vides aizsardzība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3 269 609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3 185 197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-84 412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-2.58</a:t>
                      </a:r>
                    </a:p>
                  </a:txBody>
                  <a:tcPr marL="0" marR="0" marT="0" marB="0" anchor="ctr"/>
                </a:tc>
              </a:tr>
              <a:tr h="4131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Pašvaldības teritorijas un mājokļu apsaimniekošana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8 530 116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11 210 766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2 680 650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31.43</a:t>
                      </a:r>
                    </a:p>
                  </a:txBody>
                  <a:tcPr marL="0" marR="0" marT="0" marB="0" anchor="ctr"/>
                </a:tc>
              </a:tr>
              <a:tr h="355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Veselība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695 825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447 829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-247 996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-35.64</a:t>
                      </a: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Atpūta, kultūra un reliģija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9 672 758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15 168 863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5 496 105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56.82</a:t>
                      </a: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Izglītība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52 823 663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51 120 493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-1 703 170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-3.22</a:t>
                      </a: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Sociālā aizsardzība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11 450 002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13 228 792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1 778 790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15.54</a:t>
                      </a: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Izdevumi kopā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121 257 050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124 536 383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3 279 333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ctr"/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Pamatbudžeta izdevumi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atlīdzībai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iestāžu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uzturēšanai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- 12000807 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buNone/>
            </a:pPr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māksliniecisko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kolektīvu vadītāju atlīdzībai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-11910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skolēnu ēdināšanai pašvaldības skolās (1.-4.kl.)  - 375936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līdzekļu iegādei izglītības iestādēs un programmai "Latvijas skolas soma  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320274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sociālā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atbalsta programmām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1935927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autoceļu fondam – 1880150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pasažieru pārvadāšanai sabiedriskajā transportā - 578966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pārējiem izdevumiem - 62725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 mērķdotācijas  – 17 166 695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lv-LV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Lielākie projekti</a:t>
            </a:r>
            <a:r>
              <a:rPr lang="lv-LV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endParaRPr lang="lv-LV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200" dirty="0"/>
              <a:t>Degradēto rūpniecisko teritoriju reģenerācija Daugavpils pilsētas un Ilūkstes novada teritorijās II kārta</a:t>
            </a:r>
            <a:r>
              <a:rPr lang="lv-LV" sz="1200" dirty="0" smtClean="0"/>
              <a:t>;</a:t>
            </a:r>
          </a:p>
          <a:p>
            <a:pPr lvl="0"/>
            <a:endParaRPr lang="lv-LV" sz="1200" dirty="0"/>
          </a:p>
          <a:p>
            <a:pPr lvl="0"/>
            <a:r>
              <a:rPr lang="lv-LV" sz="1200" dirty="0"/>
              <a:t>Kultūras un vēsturiskā mantojuma saglabāšana un veicināšana Latvijā un Krievijā</a:t>
            </a:r>
            <a:r>
              <a:rPr lang="lv-LV" sz="1200" dirty="0" smtClean="0"/>
              <a:t>;</a:t>
            </a:r>
          </a:p>
          <a:p>
            <a:pPr lvl="0"/>
            <a:endParaRPr lang="lv-LV" sz="1200" dirty="0"/>
          </a:p>
          <a:p>
            <a:pPr lvl="0"/>
            <a:r>
              <a:rPr lang="lv-LV" sz="1200" dirty="0" err="1"/>
              <a:t>Rīteiropas</a:t>
            </a:r>
            <a:r>
              <a:rPr lang="lv-LV" sz="1200" dirty="0"/>
              <a:t> vērtības (</a:t>
            </a:r>
            <a:r>
              <a:rPr lang="lv-LV" sz="1200" dirty="0" err="1"/>
              <a:t>Inženierarsenāla</a:t>
            </a:r>
            <a:r>
              <a:rPr lang="lv-LV" sz="1200" dirty="0"/>
              <a:t>  ēkas restaurācija</a:t>
            </a:r>
            <a:r>
              <a:rPr lang="lv-LV" sz="1200" dirty="0" smtClean="0"/>
              <a:t>);</a:t>
            </a:r>
          </a:p>
          <a:p>
            <a:pPr lvl="0"/>
            <a:endParaRPr lang="lv-LV" sz="1200" dirty="0"/>
          </a:p>
          <a:p>
            <a:pPr lvl="0"/>
            <a:r>
              <a:rPr lang="lv-LV" sz="1200" dirty="0"/>
              <a:t>Daugavpils vispārējo izglītības iestāžu materiāli tehniskās bāzes un infrastruktūras sakārtošana  atbilstoši mūsdienīgām prasībām</a:t>
            </a:r>
            <a:r>
              <a:rPr lang="lv-LV" sz="1200" dirty="0" smtClean="0"/>
              <a:t>;</a:t>
            </a:r>
          </a:p>
          <a:p>
            <a:pPr lvl="0"/>
            <a:endParaRPr lang="lv-LV" sz="1200" dirty="0"/>
          </a:p>
          <a:p>
            <a:pPr lvl="0"/>
            <a:r>
              <a:rPr lang="lv-LV" sz="1200" dirty="0"/>
              <a:t>Daugavpils Dizaina un mākslas vidusskolas „Saules skola” izveidošana par Profesionālās izglītības kompetenču centru un infrastruktūras modernizācija</a:t>
            </a:r>
            <a:r>
              <a:rPr lang="lv-LV" sz="1200" dirty="0" smtClean="0"/>
              <a:t>;</a:t>
            </a:r>
          </a:p>
          <a:p>
            <a:pPr lvl="0"/>
            <a:endParaRPr lang="lv-LV" sz="1200" dirty="0"/>
          </a:p>
          <a:p>
            <a:pPr lvl="0"/>
            <a:r>
              <a:rPr lang="lv-LV" sz="1200" dirty="0"/>
              <a:t>Daugavpils pilsētas Ziemeļu rūpnieciskās zonas publiskās infrastruktūras attīstība, II kārta.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 anchor="t"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projektiem,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48622"/>
              </p:ext>
            </p:extLst>
          </p:nvPr>
        </p:nvGraphicFramePr>
        <p:xfrm>
          <a:off x="467544" y="908720"/>
          <a:ext cx="828092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lv-LV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valsts finansējums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finansējums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Līdzekļu</a:t>
                      </a:r>
                      <a:r>
                        <a:rPr lang="lv-LV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atlikums gada sākumā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Aizņēmumi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9 636 238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1 267 824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6 812 206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9 894 832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27 611 100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Kultūras pils infrastruktūras uzlabošana - sporta zāles 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remontdarbi - 257936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Ēkas „Glābšanas stacija” Stropu ielā 40 infrastruktūras 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sakārtošana – 385000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Muzeja infrastruktūras modernizācijas būvprojekta 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izstrāde - 150000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(daļēja summa, atlikusī daļa tiks plānota nākošgad)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Būvprojekta izstrāde atklātā baseina izveidošanai Tērvetes ielā 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– 148089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Pandusa</a:t>
            </a:r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ierīkošana invalīdiem Stropu pludmalē un </a:t>
            </a:r>
            <a:r>
              <a:rPr lang="lv-LV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Stropaka</a:t>
            </a:r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ezera 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labiekārtošana – 101000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Oskara </a:t>
            </a:r>
            <a:r>
              <a:rPr lang="lv-LV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Stroka</a:t>
            </a:r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vasaras koncertzāles 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projektēšana – 280000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 simfoniskā orķestra 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izveidošana – 303050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09728" lvl="0" indent="0">
              <a:buNone/>
            </a:pP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jaunām aktivitātēm 2020.gadā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lv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Bērnu rotaļu laukumu ierīkošana pirmsskolas izglītības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iestādēs -250000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09728" lv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Ieguldījums SIA „Daugavpils ūdens” pamatkapitāla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palielināšanai – 400000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Bērnu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piedzimšanas pabalsta palielināšana,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naudas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balvas palielināšana senioriem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jubilejās – 206000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Parka iekārtošana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Zeļinska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ielā – 256220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Bērnu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laukuma izveidošana Piekrastes ielā, sporta laukuma ierīkošana Strādnieku un Tukuma ielā, āra trenažieru uzstādīšana pilsētas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mikrorajonos – 444215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Ledus saldējamās iekārtas iegāde Ledus hallei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163000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jaunām aktivitātēm 2020.gadā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467952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Pieaug izdevumi investīciju projektiem;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Palielināta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atlīdzība vasaras nometņu vadītājiem;</a:t>
            </a:r>
          </a:p>
          <a:p>
            <a:pPr marL="109728" indent="0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Notiks remontdarbi Jauniešu neformālās izglītības centrā;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Pieaug izdevumi pašvaldības līdzfinansējumam -  energoefektivitātes, teritoriju labiekārtošanas, ūdensvada pieslēguma programmām;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Paredzēts līdzfinansējums kultūras pieminekļu saglabāšanai</a:t>
            </a:r>
          </a:p>
          <a:p>
            <a:endParaRPr lang="lv-LV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 un Domes atbalsta pasākumi 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Pieaug izdevumi investīciju projektiem -  Daugavpils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16.vidusskolas sporta stadiona skrejceļa sintētiskā seguma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nomaiņai,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 15.vidusskolas sporta nodarbību bloka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atjaunošanai,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bērnu rotaļu laukumu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ierīkošanai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pirmsskolas izglītības iestāžu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teritorijās;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Pieaug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līdzdalīb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skolēnu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ēdināšanas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izmaksu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segšanā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Pieaug Izglītības pārvaldes realizējamo projektu apjoms;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Paredzēti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līdzekļi mēbeļu un aprīkojuma iegādei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Profesionālās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kompetences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centram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 Dizaina un mākslas vidusskola “Saules skola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Izglītīb</a:t>
            </a:r>
            <a:r>
              <a:rPr lang="lv-LV" sz="3000" dirty="0" smtClean="0"/>
              <a:t>a</a:t>
            </a:r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9378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Pieaug izdevumi sporta un treniņu bāzu uzturēšanai – tiks veikta Ledus saldēšanas iekārtas iegāde un jauna ledus mašīna;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Lielāks finansējums sporta klubiem;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Lielāks finansējums sporta skolām – treneru atlīdzībai, inventāra un formas tērpu iegādei;</a:t>
            </a:r>
          </a:p>
          <a:p>
            <a:pPr marL="109728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Palielināta alga sporta nometņu vadītājiem 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Ceļu investīciju projektiem un periodiskajai uzturēšanai paredzēti 4.8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Atkritumu un notekūdeņu apsaimniekošanai – 2.9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Pilsētas apgaismošanai – 1.2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Apstādījumu uzturēšanai, vides objektiem,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u.c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2.0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>
              <a:buNone/>
            </a:pPr>
            <a:endParaRPr lang="lv-LV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Aktīvās atpūtas  objektu uzturēšanai – 0.7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>
              <a:buNone/>
            </a:pPr>
            <a:endParaRPr lang="lv-LV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Kapsētu uzturēšanai – 0.5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Komunālā saimniecība 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Paplašināts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orķestra „Daugavpils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Sinfonietta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dalībnieku  skaits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palielināta atlīdzība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mūziķiem;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Paredzēti līdzekļi remontdarbiem sanitāro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mezglu atjaunošanai Kultūras pils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apmeklētājiem;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Paredzēts veikt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trešā stāva kreisā spārna telpu vienkāršotu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atjaunošanu LCB;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Paredzēti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līdzekļi tehniskās dokumentācijas izstrādei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muzejam;</a:t>
            </a:r>
          </a:p>
          <a:p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Paredzēts finansējums jaunu kultūras pasākumu rīkošanai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Kultūra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420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resursi izdevumu segšanai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404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94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Paredzēts finansējums b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ērnu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piedzimšanas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pabalsta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palielināšana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naudas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balvas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palielināšana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senioriem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jubilejās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Palielināts finansējums dzīvokļu remontiem bāreņiem;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Paredzēta 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andusa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ierīkošana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invalīdiem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pludmalē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aredzēti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līdzekļi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patstāvīgai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apģērba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iegādei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Sociālo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pakalpojumu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bērniem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jauniešiem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Palielināts Daugavpils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pensionāru sociālās apkalpošanas teritoriālais centra nodarbināto skaits par astoņām amata vienībām, lai nodrošinātu smagi slimu (gulošu) klientu aprūpi</a:t>
            </a: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Sociālā aizsardzība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>
                <a:latin typeface="Times New Roman" pitchFamily="18" charset="0"/>
                <a:cs typeface="Times New Roman" pitchFamily="18" charset="0"/>
              </a:rPr>
              <a:t>Pamatbudžeta izdevumu struktūra </a:t>
            </a:r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endParaRPr lang="lv-LV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478508"/>
              </p:ext>
            </p:extLst>
          </p:nvPr>
        </p:nvGraphicFramePr>
        <p:xfrm>
          <a:off x="457200" y="1481138"/>
          <a:ext cx="7787208" cy="439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169371"/>
              </p:ext>
            </p:extLst>
          </p:nvPr>
        </p:nvGraphicFramePr>
        <p:xfrm>
          <a:off x="467544" y="980727"/>
          <a:ext cx="8229600" cy="45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368152"/>
                <a:gridCol w="1296144"/>
                <a:gridCol w="1152128"/>
                <a:gridCol w="1028800"/>
              </a:tblGrid>
              <a:tr h="3642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Izdevumu kategorija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2019.gads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(plāns)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2020.gads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(plāns)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2020.gads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salīdzinājumā ar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2019.gadu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5584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izmaiņas (</a:t>
                      </a:r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euro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)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izmaiņas (procentos)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264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Atlīdzība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43 132 091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46 561 985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3429894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7.95</a:t>
                      </a: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Preces un pakalpojumi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30 067 804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29 712 071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-355733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-1.18</a:t>
                      </a: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Subsīdijas un dotācijas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7 789 615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8 624 652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10.72</a:t>
                      </a: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Procentu izdevumi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-33.13</a:t>
                      </a:r>
                    </a:p>
                  </a:txBody>
                  <a:tcPr marL="0" marR="0" marT="0" marB="0" anchor="ctr"/>
                </a:tc>
              </a:tr>
              <a:tr h="41315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Sociālie pabalsti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5 003 419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5 428 286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8.49</a:t>
                      </a:r>
                    </a:p>
                  </a:txBody>
                  <a:tcPr marL="0" marR="0" marT="0" marB="0" anchor="ctr"/>
                </a:tc>
              </a:tr>
              <a:tr h="35584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Uzturēšanas izdevumu transferti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646 610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846 183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30.86</a:t>
                      </a: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Pamatkapitāla veidošana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34 559 534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33 357 206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-1202328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-3.48</a:t>
                      </a: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Kapitālo izdevumu transferti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-49005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-100.00</a:t>
                      </a: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Izdevumi kopā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121 257 050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124 536 383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3279333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ctr"/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Pamatbudžeta izdevumi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Pašvaldības saistības</a:t>
            </a:r>
            <a:br>
              <a:rPr lang="lv-LV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plānots saņemt aizņēmumus 2020.gadā – 11 500 714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lv-LV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atmaksāt aizņēmumus – 4 123 657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52900" y="3663156"/>
          <a:ext cx="838200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60848"/>
            <a:ext cx="62484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Līdzdalība komersantu pašu kapitālā 2020.gadā sastādīs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2 216 021 </a:t>
            </a:r>
            <a:r>
              <a:rPr lang="lv-LV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 skaitā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„Daugavpils ūdens”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400 000 </a:t>
            </a:r>
            <a:r>
              <a:rPr lang="lv-LV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„Daugavpils lidosta”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210 139 </a:t>
            </a:r>
            <a:r>
              <a:rPr lang="lv-LV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„Daugavpils satiksme”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1 605 882 </a:t>
            </a:r>
            <a:r>
              <a:rPr lang="lv-LV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Līdzdalība komersantu pašu kapitālā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lv-LV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v-LV" sz="40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lv-LV" sz="4000" b="1" dirty="0" smtClean="0">
                <a:latin typeface="Times New Roman" pitchFamily="18" charset="0"/>
                <a:cs typeface="Times New Roman" pitchFamily="18" charset="0"/>
              </a:rPr>
              <a:t>PALDIES PAR UZMANĪBU!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88843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7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642768"/>
              </p:ext>
            </p:extLst>
          </p:nvPr>
        </p:nvGraphicFramePr>
        <p:xfrm>
          <a:off x="611560" y="980727"/>
          <a:ext cx="8147248" cy="449993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394720"/>
                <a:gridCol w="1501824"/>
                <a:gridCol w="1728192"/>
                <a:gridCol w="1522512"/>
              </a:tblGrid>
              <a:tr h="360041"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2019.gads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2020.gads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43678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Resursi izdevumu segšanai (kopā)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124 850 536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130 917 957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6 067 421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470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Naudas līdzekļu atlikums gada sākumā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14 142 183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18 864 096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4 721 913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9976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Pamatbudžeta ieņēmumi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96 801 956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100 553 147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3 751 191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37470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 no ziedojumiem un dāvinājumiem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44963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Saņemtie aizņēmumi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13 906 397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11 500 714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-2 405 683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64417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4409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Kopbudžeta izdevumi, saistības, ieguldījumi (kopā)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124 850 536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130 917 957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6 067 421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230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Pamatbudžeta izdevumi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121 257 050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124 536 383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3 279 333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44409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no saņemtajiem ziedojumiem un dāvinājumiem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19 712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41 896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22 184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37470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Aizņēmumu </a:t>
                      </a:r>
                      <a:r>
                        <a:rPr lang="lv-L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atmaksa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3 191 922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4 123 657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931 735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3747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Līdzdalība komersantu pašu kapitālā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381 852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2 216 021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1 834 169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78097"/>
          </a:xfrm>
        </p:spPr>
        <p:txBody>
          <a:bodyPr/>
          <a:lstStyle/>
          <a:p>
            <a:pPr algn="ctr"/>
            <a:r>
              <a:rPr lang="lv-LV" sz="30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BUDŽETS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417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Pamatbudžeta ieņēmumi – 100 553 147 </a:t>
            </a:r>
            <a:r>
              <a:rPr lang="lv-LV" sz="3000" i="1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847524"/>
              </p:ext>
            </p:extLst>
          </p:nvPr>
        </p:nvGraphicFramePr>
        <p:xfrm>
          <a:off x="467544" y="1484784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739191"/>
              </p:ext>
            </p:extLst>
          </p:nvPr>
        </p:nvGraphicFramePr>
        <p:xfrm>
          <a:off x="971600" y="1285874"/>
          <a:ext cx="7056784" cy="495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280148"/>
              </p:ext>
            </p:extLst>
          </p:nvPr>
        </p:nvGraphicFramePr>
        <p:xfrm>
          <a:off x="1331640" y="1556792"/>
          <a:ext cx="6414684" cy="435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409478"/>
              </p:ext>
            </p:extLst>
          </p:nvPr>
        </p:nvGraphicFramePr>
        <p:xfrm>
          <a:off x="1455208" y="1531408"/>
          <a:ext cx="6233583" cy="379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751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Budžeta ieņēmumi 2020.gadā </a:t>
            </a:r>
            <a:r>
              <a:rPr lang="lv-LV" sz="3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100 553 147 </a:t>
            </a:r>
            <a:r>
              <a:rPr lang="lv-LV" sz="3000" i="1" dirty="0" err="1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lv-LV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3000" dirty="0">
                <a:latin typeface="Times New Roman" pitchFamily="18" charset="0"/>
                <a:cs typeface="Times New Roman" pitchFamily="18" charset="0"/>
              </a:rPr>
            </a:br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(+3.8 </a:t>
            </a:r>
            <a:r>
              <a:rPr lang="lv-LV" sz="3000" dirty="0" err="1">
                <a:latin typeface="Times New Roman" pitchFamily="18" charset="0"/>
                <a:cs typeface="Times New Roman" pitchFamily="18" charset="0"/>
              </a:rPr>
              <a:t>milj.</a:t>
            </a:r>
            <a:r>
              <a:rPr lang="lv-LV" sz="3000" i="1" dirty="0" err="1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lv-LV" sz="3000" dirty="0">
                <a:latin typeface="Times New Roman" pitchFamily="18" charset="0"/>
                <a:cs typeface="Times New Roman" pitchFamily="18" charset="0"/>
              </a:rPr>
              <a:t> pret </a:t>
            </a:r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2019.gadu</a:t>
            </a:r>
            <a:r>
              <a:rPr lang="lv-LV" sz="3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lv-LV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38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ieņēmumi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60053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>
                <a:latin typeface="Times New Roman" pitchFamily="18" charset="0"/>
                <a:cs typeface="Times New Roman" pitchFamily="18" charset="0"/>
              </a:rPr>
              <a:t>Pamatbudžeta </a:t>
            </a:r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ieņēmumu izmaiņas pret iepriekšējā gada plānu</a:t>
            </a:r>
            <a:endParaRPr lang="lv-LV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58192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283521"/>
              </p:ext>
            </p:extLst>
          </p:nvPr>
        </p:nvGraphicFramePr>
        <p:xfrm>
          <a:off x="1331640" y="1700808"/>
          <a:ext cx="6348851" cy="434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51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Pamatbudžeta izdevumu struktūra 2020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46661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93297"/>
              </p:ext>
            </p:extLst>
          </p:nvPr>
        </p:nvGraphicFramePr>
        <p:xfrm>
          <a:off x="899592" y="1628800"/>
          <a:ext cx="7019925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243676"/>
              </p:ext>
            </p:extLst>
          </p:nvPr>
        </p:nvGraphicFramePr>
        <p:xfrm>
          <a:off x="1062037" y="1243012"/>
          <a:ext cx="7019925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5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izdevumi 2020.gadā – 124 536 383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(+3.3 </a:t>
            </a:r>
            <a:r>
              <a:rPr lang="lv-LV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milj.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pret 2019.gadu)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55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3003</TotalTime>
  <Words>1298</Words>
  <Application>Microsoft Office PowerPoint</Application>
  <PresentationFormat>On-screen Show (4:3)</PresentationFormat>
  <Paragraphs>355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Daugavpils pilsētas budžets 2020.gadam</vt:lpstr>
      <vt:lpstr>Budžeta resursi izdevumu segšanai</vt:lpstr>
      <vt:lpstr>BUDŽETS</vt:lpstr>
      <vt:lpstr>Pamatbudžeta ieņēmumi – 100 553 147 euro</vt:lpstr>
      <vt:lpstr>Budžeta ieņēmumi 2020.gadā – 100 553 147 euro (+3.8 milj.euro pret 2019.gadu)</vt:lpstr>
      <vt:lpstr>Budžeta ieņēmumi</vt:lpstr>
      <vt:lpstr>Pamatbudžeta ieņēmumu izmaiņas pret iepriekšējā gada plānu</vt:lpstr>
      <vt:lpstr>Pamatbudžeta izdevumu struktūra 2020 </vt:lpstr>
      <vt:lpstr>Budžeta izdevumi 2020.gadā – 124 536 383 euro (+3.3 milj.euro pret 2019.gadu)</vt:lpstr>
      <vt:lpstr>Pamatbudžeta izdevumi </vt:lpstr>
      <vt:lpstr>Valsts mērķdotācijas  – 17 166 695 euro</vt:lpstr>
      <vt:lpstr>Finansējums projektiem, euro </vt:lpstr>
      <vt:lpstr>Finansējums jaunām aktivitātēm 2020.gadā</vt:lpstr>
      <vt:lpstr>Finansējums jaunām aktivitātēm 2020.gadā</vt:lpstr>
      <vt:lpstr>Dome un Domes atbalsta pasākumi </vt:lpstr>
      <vt:lpstr>Izglītība</vt:lpstr>
      <vt:lpstr>Sports</vt:lpstr>
      <vt:lpstr>Komunālā saimniecība </vt:lpstr>
      <vt:lpstr>Kultūra </vt:lpstr>
      <vt:lpstr>Sociālā aizsardzība</vt:lpstr>
      <vt:lpstr>Pamatbudžeta izdevumu struktūra 2020 </vt:lpstr>
      <vt:lpstr>Pamatbudžeta izdevumi</vt:lpstr>
      <vt:lpstr>Pašvaldības saistības plānots saņemt aizņēmumus 2020.gadā – 11 500 714 euro, atmaksāt aizņēmumus – 4 123 657 euro</vt:lpstr>
      <vt:lpstr>Līdzdalība komersantu pašu kapitālā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Daugavpils pilsētas budžets 2015.gadam</dc:title>
  <dc:creator>Edite</dc:creator>
  <cp:lastModifiedBy>Edite Upeniece</cp:lastModifiedBy>
  <cp:revision>253</cp:revision>
  <cp:lastPrinted>2020-01-23T08:14:01Z</cp:lastPrinted>
  <dcterms:created xsi:type="dcterms:W3CDTF">2015-01-22T14:36:03Z</dcterms:created>
  <dcterms:modified xsi:type="dcterms:W3CDTF">2020-01-23T08:35:17Z</dcterms:modified>
</cp:coreProperties>
</file>