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sldIdLst>
    <p:sldId id="256" r:id="rId2"/>
    <p:sldId id="257" r:id="rId3"/>
    <p:sldId id="269" r:id="rId4"/>
    <p:sldId id="271" r:id="rId5"/>
    <p:sldId id="272" r:id="rId6"/>
    <p:sldId id="273" r:id="rId7"/>
    <p:sldId id="274" r:id="rId8"/>
    <p:sldId id="259" r:id="rId9"/>
    <p:sldId id="261" r:id="rId10"/>
    <p:sldId id="275" r:id="rId11"/>
    <p:sldId id="262" r:id="rId12"/>
    <p:sldId id="265" r:id="rId13"/>
    <p:sldId id="266" r:id="rId14"/>
    <p:sldId id="278" r:id="rId15"/>
    <p:sldId id="276" r:id="rId16"/>
    <p:sldId id="267" r:id="rId17"/>
    <p:sldId id="277" r:id="rId18"/>
    <p:sldId id="263" r:id="rId19"/>
    <p:sldId id="260"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8" d="100"/>
          <a:sy n="78" d="100"/>
        </p:scale>
        <p:origin x="64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96DFF08F-DC6B-4601-B491-B0F83F6DD2DA}" type="datetimeFigureOut">
              <a:rPr lang="en-US" dirty="0"/>
              <a:pPr/>
              <a:t>3/13/2017</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FAB73BC-B049-4115-A692-8D63A059BFB8}" type="slidenum">
              <a:rPr lang="en-US" dirty="0"/>
              <a:pPr/>
              <a:t>‹#›</a:t>
            </a:fld>
            <a:endParaRPr lang="en-US" dirty="0"/>
          </a:p>
        </p:txBody>
      </p:sp>
      <p:cxnSp>
        <p:nvCxnSpPr>
          <p:cNvPr id="8" name="Straight Connector 7"/>
          <p:cNvCxnSpPr/>
          <p:nvPr/>
        </p:nvCxnSpPr>
        <p:spPr>
          <a:xfrm>
            <a:off x="1978660" y="3733800"/>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a:off x="1981200" y="4020408"/>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3/13/2017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3/13/2017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3/13/2017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tx1"/>
                </a:solidFill>
              </a:defRPr>
            </a:lvl1pPr>
          </a:lstStyle>
          <a:p>
            <a:fld id="{96DFF08F-DC6B-4601-B491-B0F83F6DD2DA}" type="datetimeFigureOut">
              <a:rPr lang="en-US" dirty="0"/>
              <a:pPr/>
              <a:t>3/13/2017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tx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lad.gov.lv/lv/atbalsta-veidi/projekti-un-investicijas/atbalsta-pasakumi/atbalsts-leader-vietejai-attistibai-un-sabiedribas-virzitas-vietejas-attistibas-startegiju-istenosana-(strategijas)-192"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nva.gov.lv/"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jaunatne.gov.lv/lv/erasmus/par-erasmus-jaunatnes-jomu"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s://www.km.gov.lv/lv/fondi-un-es-politika/es-programma-eiropa-pilsoniem-2014-2020"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erasmus-entrepreneurs.eu/"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hyperlink" Target="http://www.kkf.lv/#43" TargetMode="External"/><Relationship Id="rId2" Type="http://schemas.openxmlformats.org/officeDocument/2006/relationships/hyperlink" Target="http://www.km.gov.lv/lv/radosaeiropa/es-programma-radosa-eiropa/projektu-iesniegsanas-kalendars/" TargetMode="Externa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3.gif"/><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hyperlink" Target="https://www.daugavpils.lv/lv/523" TargetMode="External"/><Relationship Id="rId2" Type="http://schemas.openxmlformats.org/officeDocument/2006/relationships/hyperlink" Target="https://www.daugavpils.lv/lv/176/463/"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8" Type="http://schemas.openxmlformats.org/officeDocument/2006/relationships/hyperlink" Target="https://developers.google.com/startups/" TargetMode="External"/><Relationship Id="rId3" Type="http://schemas.openxmlformats.org/officeDocument/2006/relationships/hyperlink" Target="http://www.life-global.org/en" TargetMode="External"/><Relationship Id="rId7" Type="http://schemas.openxmlformats.org/officeDocument/2006/relationships/hyperlink" Target="http://www.labsoflatvia.com/" TargetMode="External"/><Relationship Id="rId2" Type="http://schemas.openxmlformats.org/officeDocument/2006/relationships/hyperlink" Target="http://www.latban.lv/" TargetMode="External"/><Relationship Id="rId1" Type="http://schemas.openxmlformats.org/officeDocument/2006/relationships/slideLayout" Target="../slideLayouts/slideLayout2.xml"/><Relationship Id="rId6" Type="http://schemas.openxmlformats.org/officeDocument/2006/relationships/hyperlink" Target="http://www.commercializationreactor.com/" TargetMode="External"/><Relationship Id="rId5" Type="http://schemas.openxmlformats.org/officeDocument/2006/relationships/hyperlink" Target="http://eegloo.co/" TargetMode="External"/><Relationship Id="rId10" Type="http://schemas.openxmlformats.org/officeDocument/2006/relationships/image" Target="../media/image1.png"/><Relationship Id="rId4" Type="http://schemas.openxmlformats.org/officeDocument/2006/relationships/hyperlink" Target="https://riga.techhub.com/" TargetMode="External"/><Relationship Id="rId9" Type="http://schemas.openxmlformats.org/officeDocument/2006/relationships/hyperlink" Target="http://www.microsoft.com/bizspark/"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hanseaticcapital.net/" TargetMode="External"/><Relationship Id="rId7" Type="http://schemas.openxmlformats.org/officeDocument/2006/relationships/image" Target="../media/image1.png"/><Relationship Id="rId2" Type="http://schemas.openxmlformats.org/officeDocument/2006/relationships/hyperlink" Target="http://www.nchcapital.com/" TargetMode="External"/><Relationship Id="rId1" Type="http://schemas.openxmlformats.org/officeDocument/2006/relationships/slideLayout" Target="../slideLayouts/slideLayout2.xml"/><Relationship Id="rId6" Type="http://schemas.openxmlformats.org/officeDocument/2006/relationships/hyperlink" Target="http://www.bpmcapital.eu/" TargetMode="External"/><Relationship Id="rId5" Type="http://schemas.openxmlformats.org/officeDocument/2006/relationships/hyperlink" Target="http://www.asi.ee/en" TargetMode="External"/><Relationship Id="rId4" Type="http://schemas.openxmlformats.org/officeDocument/2006/relationships/hyperlink" Target="http://www.ei.com.pl/en/about-ei/who-we-are"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liaa.gov.lv/lv/fondi/2014-2020/starptautiskas-konkuretspejas-veicinasana/t" TargetMode="External"/><Relationship Id="rId2" Type="http://schemas.openxmlformats.org/officeDocument/2006/relationships/hyperlink" Target="http://www.liaa.gov.lv/lv/fondi/2014-2020/starptautiskas-konkuretspejas-veicinasana/u"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liaa.gov.lv/lv/fondi/2014-2020/biznesa-inkubatori"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altum.lv/lv/"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altum.lv/lv/pakalpojumi/biznesa-uzsacejiem/starta-programma/par-starta-programmu/"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ltum.lv/lv/pakalpojumi/biznesa-uzsacejiem/atbalsts-start-up-uznemumu-apmacibai/par-programmu/"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altum.lv/lv/pakalpojumi/biznesa-uzsacejiem/socialas-uznemejdarbibas-programma/par-programmu/"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http://www.excap.lv/lv/" TargetMode="External"/><Relationship Id="rId2" Type="http://schemas.openxmlformats.org/officeDocument/2006/relationships/hyperlink" Target="http://www.icfm.lv/" TargetMode="Externa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lad.gov.lv/lv/atbalsta-veidi/projekti-un-investicijas/leader/leader-pieejas-istenosana-2014-2020/"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lv-LV" b="0" dirty="0"/>
              <a:t>struktūrfondu </a:t>
            </a:r>
            <a:r>
              <a:rPr lang="lv-LV" b="0" dirty="0" smtClean="0"/>
              <a:t>iespējas</a:t>
            </a:r>
            <a:endParaRPr lang="lv-LV" dirty="0"/>
          </a:p>
        </p:txBody>
      </p:sp>
      <p:sp>
        <p:nvSpPr>
          <p:cNvPr id="3" name="Subtitle 2"/>
          <p:cNvSpPr>
            <a:spLocks noGrp="1"/>
          </p:cNvSpPr>
          <p:nvPr>
            <p:ph type="subTitle" idx="1"/>
          </p:nvPr>
        </p:nvSpPr>
        <p:spPr/>
        <p:txBody>
          <a:bodyPr/>
          <a:lstStyle/>
          <a:p>
            <a:r>
              <a:rPr lang="lv-LV" dirty="0" smtClean="0"/>
              <a:t>Daugavpils</a:t>
            </a:r>
          </a:p>
          <a:p>
            <a:r>
              <a:rPr lang="lv-LV" dirty="0" smtClean="0"/>
              <a:t>2017.gads</a:t>
            </a:r>
            <a:endParaRPr lang="lv-LV" dirty="0"/>
          </a:p>
        </p:txBody>
      </p:sp>
      <p:pic>
        <p:nvPicPr>
          <p:cNvPr id="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24291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Lauku atbalsta </a:t>
            </a:r>
            <a:r>
              <a:rPr lang="lv-LV" dirty="0" smtClean="0"/>
              <a:t>programma</a:t>
            </a:r>
            <a:endParaRPr lang="lv-LV" dirty="0"/>
          </a:p>
        </p:txBody>
      </p:sp>
      <p:sp>
        <p:nvSpPr>
          <p:cNvPr id="3" name="Content Placeholder 2"/>
          <p:cNvSpPr>
            <a:spLocks noGrp="1"/>
          </p:cNvSpPr>
          <p:nvPr>
            <p:ph idx="1"/>
          </p:nvPr>
        </p:nvSpPr>
        <p:spPr/>
        <p:txBody>
          <a:bodyPr>
            <a:normAutofit lnSpcReduction="10000"/>
          </a:bodyPr>
          <a:lstStyle/>
          <a:p>
            <a:pPr algn="just"/>
            <a:r>
              <a:rPr lang="lv-LV" dirty="0"/>
              <a:t>Vietējās ekonomikas stiprināšanas iniciatīvas - jaunu produktu un pakalpojumu radīšana, esošo produktu un pakalpojumu attīstīšana, to realizēšana tirgū un kvalitatīvu darba apstākļu radīšana, mājražošana, tirdzniecības vietas izveide/labiekārtošana, darbinieku produktivitātes kāpināšana </a:t>
            </a:r>
            <a:endParaRPr lang="en-US" dirty="0" smtClean="0"/>
          </a:p>
          <a:p>
            <a:pPr algn="just"/>
            <a:r>
              <a:rPr lang="lv-LV" dirty="0" smtClean="0"/>
              <a:t>Vietas </a:t>
            </a:r>
            <a:r>
              <a:rPr lang="lv-LV" dirty="0"/>
              <a:t>potenciāla attīstības iniciatīvas - dabas un kultūras objektu sakārtošana pakalpojumu pieejamībai, kvalitātei un sasniedzamībai, sabiedrisko aktivitāšu dažādošana (apmācības un interešu klubu, sociālās aprūpes vietu, kultūras, vides aizsardzības, sporta un cita brīvā laika pavadīšanas aktivitātes</a:t>
            </a:r>
            <a:r>
              <a:rPr lang="lv-LV" dirty="0" smtClean="0"/>
              <a:t>)</a:t>
            </a:r>
            <a:r>
              <a:rPr lang="en-US" dirty="0"/>
              <a:t/>
            </a:r>
            <a:br>
              <a:rPr lang="en-US" dirty="0"/>
            </a:br>
            <a:endParaRPr lang="en-US" dirty="0" smtClean="0"/>
          </a:p>
          <a:p>
            <a:pPr marL="45720" indent="0" algn="just">
              <a:buNone/>
            </a:pPr>
            <a:r>
              <a:rPr lang="en-US" dirty="0" smtClean="0">
                <a:hlinkClick r:id="rId2"/>
              </a:rPr>
              <a:t>http</a:t>
            </a:r>
            <a:r>
              <a:rPr lang="en-US" dirty="0">
                <a:hlinkClick r:id="rId2"/>
              </a:rPr>
              <a:t>://www.lad.gov.lv/lv/atbalsta-veidi/projekti-un-investicijas/atbalsta-pasakumi/atbalsts-leader-vietejai-attistibai-un-sabiedribas-virzitas-vietejas-attistibas-startegiju-istenosana-(strategijas)-</a:t>
            </a:r>
            <a:r>
              <a:rPr lang="en-US" dirty="0" smtClean="0">
                <a:hlinkClick r:id="rId2"/>
              </a:rPr>
              <a:t>192</a:t>
            </a:r>
            <a:endParaRPr lang="en-US" dirty="0" smtClean="0"/>
          </a:p>
          <a:p>
            <a:pPr marL="45720" indent="0" algn="just">
              <a:buNone/>
            </a:pPr>
            <a:endParaRPr lang="en-US" dirty="0" smtClean="0"/>
          </a:p>
        </p:txBody>
      </p:sp>
      <p:pic>
        <p:nvPicPr>
          <p:cNvPr id="4" name="Picture 4" descr="Lauku atbalsta dienes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8723" y="5456461"/>
            <a:ext cx="1413419" cy="9668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31351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t>Eiropas Teritoriālās sadarbības programmas 2014-2020</a:t>
            </a:r>
            <a:endParaRPr lang="lv-LV"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50814825"/>
              </p:ext>
            </p:extLst>
          </p:nvPr>
        </p:nvGraphicFramePr>
        <p:xfrm>
          <a:off x="652315" y="1965960"/>
          <a:ext cx="10856890" cy="3888475"/>
        </p:xfrm>
        <a:graphic>
          <a:graphicData uri="http://schemas.openxmlformats.org/drawingml/2006/table">
            <a:tbl>
              <a:tblPr firstRow="1" bandRow="1">
                <a:tableStyleId>{5C22544A-7EE6-4342-B048-85BDC9FD1C3A}</a:tableStyleId>
              </a:tblPr>
              <a:tblGrid>
                <a:gridCol w="7160654"/>
                <a:gridCol w="3696236"/>
              </a:tblGrid>
              <a:tr h="287569">
                <a:tc>
                  <a:txBody>
                    <a:bodyPr/>
                    <a:lstStyle/>
                    <a:p>
                      <a:pPr algn="ctr"/>
                      <a:r>
                        <a:rPr lang="lv-LV" dirty="0" smtClean="0"/>
                        <a:t>Nosaukums</a:t>
                      </a:r>
                      <a:endParaRPr lang="lv-LV" dirty="0"/>
                    </a:p>
                  </a:txBody>
                  <a:tcPr/>
                </a:tc>
                <a:tc>
                  <a:txBody>
                    <a:bodyPr/>
                    <a:lstStyle/>
                    <a:p>
                      <a:pPr algn="ctr"/>
                      <a:r>
                        <a:rPr lang="lv-LV" dirty="0" smtClean="0"/>
                        <a:t>Periods</a:t>
                      </a:r>
                      <a:endParaRPr lang="lv-LV" dirty="0"/>
                    </a:p>
                  </a:txBody>
                  <a:tcPr/>
                </a:tc>
              </a:tr>
              <a:tr h="5032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v-LV" dirty="0" smtClean="0"/>
                        <a:t>Latvijas – Lietuvas pārrobežu sadarbības programma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lv-LV" dirty="0" smtClean="0"/>
                        <a:t>2017.gadā </a:t>
                      </a:r>
                    </a:p>
                  </a:txBody>
                  <a:tcPr/>
                </a:tc>
              </a:tr>
              <a:tr h="503245">
                <a:tc>
                  <a:txBody>
                    <a:bodyPr/>
                    <a:lstStyle/>
                    <a:p>
                      <a:r>
                        <a:rPr lang="lv-LV" dirty="0" smtClean="0"/>
                        <a:t>Igaunijas – Latvijas pārrobežu sadarbības programma</a:t>
                      </a:r>
                      <a:endParaRPr lang="lv-LV" dirty="0"/>
                    </a:p>
                  </a:txBody>
                  <a:tcPr/>
                </a:tc>
                <a:tc>
                  <a:txBody>
                    <a:bodyPr/>
                    <a:lstStyle/>
                    <a:p>
                      <a:r>
                        <a:rPr lang="lv-LV" dirty="0" smtClean="0"/>
                        <a:t>2017.gadā </a:t>
                      </a:r>
                      <a:endParaRPr lang="lv-LV" dirty="0"/>
                    </a:p>
                  </a:txBody>
                  <a:tcPr/>
                </a:tc>
              </a:tr>
              <a:tr h="503245">
                <a:tc>
                  <a:txBody>
                    <a:bodyPr/>
                    <a:lstStyle/>
                    <a:p>
                      <a:r>
                        <a:rPr lang="lv-LV" dirty="0" smtClean="0"/>
                        <a:t>Centrālā Baltijas jūras reģiona pārrobežu sadarbības programma </a:t>
                      </a:r>
                      <a:endParaRPr lang="lv-LV" dirty="0"/>
                    </a:p>
                  </a:txBody>
                  <a:tcPr/>
                </a:tc>
                <a:tc>
                  <a:txBody>
                    <a:bodyPr/>
                    <a:lstStyle/>
                    <a:p>
                      <a:r>
                        <a:rPr lang="lv-LV" dirty="0" smtClean="0"/>
                        <a:t>02.01.2017- 27.02.2017</a:t>
                      </a:r>
                      <a:endParaRPr lang="lv-LV" dirty="0"/>
                    </a:p>
                  </a:txBody>
                  <a:tcPr/>
                </a:tc>
              </a:tr>
              <a:tr h="503245">
                <a:tc>
                  <a:txBody>
                    <a:bodyPr/>
                    <a:lstStyle/>
                    <a:p>
                      <a:r>
                        <a:rPr lang="lv-LV" dirty="0" smtClean="0"/>
                        <a:t>INTERREG Baltijas jūras reģiona transnacionālās sadarbības programma</a:t>
                      </a:r>
                      <a:endParaRPr lang="lv-LV" dirty="0"/>
                    </a:p>
                  </a:txBody>
                  <a:tcPr/>
                </a:tc>
                <a:tc>
                  <a:txBody>
                    <a:bodyPr/>
                    <a:lstStyle/>
                    <a:p>
                      <a:r>
                        <a:rPr lang="lv-LV" dirty="0" smtClean="0"/>
                        <a:t>2017.gada rudenī</a:t>
                      </a:r>
                      <a:endParaRPr lang="lv-LV" dirty="0"/>
                    </a:p>
                  </a:txBody>
                  <a:tcPr/>
                </a:tc>
              </a:tr>
              <a:tr h="503245">
                <a:tc>
                  <a:txBody>
                    <a:bodyPr/>
                    <a:lstStyle/>
                    <a:p>
                      <a:r>
                        <a:rPr lang="lv-LV" dirty="0" smtClean="0"/>
                        <a:t>INTERREG EUROPE programma visai Eiropas Savienības teritorijai </a:t>
                      </a:r>
                      <a:endParaRPr lang="lv-LV" dirty="0"/>
                    </a:p>
                  </a:txBody>
                  <a:tcPr/>
                </a:tc>
                <a:tc>
                  <a:txBody>
                    <a:bodyPr/>
                    <a:lstStyle/>
                    <a:p>
                      <a:r>
                        <a:rPr lang="lv-LV" dirty="0" smtClean="0"/>
                        <a:t>2017.gada 2.ceturksnī</a:t>
                      </a:r>
                      <a:endParaRPr lang="lv-LV" dirty="0"/>
                    </a:p>
                  </a:txBody>
                  <a:tcPr/>
                </a:tc>
              </a:tr>
              <a:tr h="503245">
                <a:tc>
                  <a:txBody>
                    <a:bodyPr/>
                    <a:lstStyle/>
                    <a:p>
                      <a:r>
                        <a:rPr lang="lv-LV" dirty="0" smtClean="0"/>
                        <a:t>Latvijas – Lietuvas – Baltkrievijas pārrobežu sadarbības programma</a:t>
                      </a:r>
                      <a:endParaRPr lang="lv-LV" dirty="0"/>
                    </a:p>
                  </a:txBody>
                  <a:tcPr/>
                </a:tc>
                <a:tc>
                  <a:txBody>
                    <a:bodyPr/>
                    <a:lstStyle/>
                    <a:p>
                      <a:r>
                        <a:rPr lang="lv-LV" dirty="0" smtClean="0"/>
                        <a:t>2017.gadā</a:t>
                      </a:r>
                      <a:endParaRPr lang="lv-LV" dirty="0"/>
                    </a:p>
                  </a:txBody>
                  <a:tcPr/>
                </a:tc>
              </a:tr>
              <a:tr h="503245">
                <a:tc>
                  <a:txBody>
                    <a:bodyPr/>
                    <a:lstStyle/>
                    <a:p>
                      <a:r>
                        <a:rPr lang="lv-LV" dirty="0" smtClean="0"/>
                        <a:t>Latvijas – Krievijas pārrobežu sadarbības programma</a:t>
                      </a:r>
                      <a:endParaRPr lang="lv-LV" dirty="0"/>
                    </a:p>
                  </a:txBody>
                  <a:tcPr/>
                </a:tc>
                <a:tc>
                  <a:txBody>
                    <a:bodyPr/>
                    <a:lstStyle/>
                    <a:p>
                      <a:r>
                        <a:rPr lang="lv-LV" dirty="0" smtClean="0"/>
                        <a:t>2017.gada pavasaris</a:t>
                      </a:r>
                      <a:endParaRPr lang="lv-LV" dirty="0"/>
                    </a:p>
                  </a:txBody>
                  <a:tcPr/>
                </a:tc>
              </a:tr>
            </a:tbl>
          </a:graphicData>
        </a:graphic>
      </p:graphicFrame>
      <p:pic>
        <p:nvPicPr>
          <p:cNvPr id="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92927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Nodarbinātības valsts aģentūras atbalsta pasākumi</a:t>
            </a:r>
          </a:p>
        </p:txBody>
      </p:sp>
      <p:sp>
        <p:nvSpPr>
          <p:cNvPr id="3" name="Content Placeholder 2"/>
          <p:cNvSpPr>
            <a:spLocks noGrp="1"/>
          </p:cNvSpPr>
          <p:nvPr>
            <p:ph idx="1"/>
          </p:nvPr>
        </p:nvSpPr>
        <p:spPr/>
        <p:txBody>
          <a:bodyPr>
            <a:normAutofit fontScale="92500" lnSpcReduction="20000"/>
          </a:bodyPr>
          <a:lstStyle/>
          <a:p>
            <a:r>
              <a:rPr lang="lv-LV" dirty="0"/>
              <a:t>Atbalsta </a:t>
            </a:r>
            <a:r>
              <a:rPr lang="lv-LV" dirty="0" smtClean="0"/>
              <a:t>pasākums </a:t>
            </a:r>
            <a:r>
              <a:rPr lang="lv-LV" dirty="0"/>
              <a:t>„Darbam nepieciešamo iemaņu attīstība nevalstiskajā sektorā</a:t>
            </a:r>
            <a:r>
              <a:rPr lang="lv-LV" dirty="0" smtClean="0"/>
              <a:t>”</a:t>
            </a:r>
          </a:p>
          <a:p>
            <a:r>
              <a:rPr lang="lv-LV" dirty="0"/>
              <a:t>Pasākums noteiktām personu grupām (projekts “Subsidētās darbavietas bezdarbniekiem</a:t>
            </a:r>
            <a:r>
              <a:rPr lang="lv-LV" dirty="0" smtClean="0"/>
              <a:t>”)</a:t>
            </a:r>
          </a:p>
          <a:p>
            <a:r>
              <a:rPr lang="lv-LV" dirty="0"/>
              <a:t>Pasākums „Apmācība pie darba devēja</a:t>
            </a:r>
            <a:r>
              <a:rPr lang="lv-LV" dirty="0" smtClean="0"/>
              <a:t>”</a:t>
            </a:r>
          </a:p>
          <a:p>
            <a:r>
              <a:rPr lang="lv-LV" dirty="0" smtClean="0"/>
              <a:t>Atbalsta </a:t>
            </a:r>
            <a:r>
              <a:rPr lang="lv-LV" dirty="0"/>
              <a:t>pasākums “Subsidētā darba vieta jauniešiem bezdarbniekiem (pasākumi noteiktām personu grupām</a:t>
            </a:r>
            <a:r>
              <a:rPr lang="lv-LV" dirty="0" smtClean="0"/>
              <a:t>)”</a:t>
            </a:r>
          </a:p>
          <a:p>
            <a:r>
              <a:rPr lang="lv-LV" dirty="0"/>
              <a:t>Projekta “Jauniešu garantijas” atbalsta pasākums „Pirmā darba pieredze jaunietim” </a:t>
            </a:r>
            <a:endParaRPr lang="lv-LV" dirty="0" smtClean="0"/>
          </a:p>
          <a:p>
            <a:r>
              <a:rPr lang="lv-LV" dirty="0"/>
              <a:t>Projekta “Jauniešu garantijas” atbalsta pasākums “Komercdarbības vai </a:t>
            </a:r>
            <a:r>
              <a:rPr lang="lv-LV" dirty="0" err="1"/>
              <a:t>pašnodarbinātības</a:t>
            </a:r>
            <a:r>
              <a:rPr lang="lv-LV" dirty="0"/>
              <a:t> uzsākšana</a:t>
            </a:r>
            <a:r>
              <a:rPr lang="lv-LV" dirty="0" smtClean="0"/>
              <a:t>”</a:t>
            </a:r>
          </a:p>
          <a:p>
            <a:r>
              <a:rPr lang="lv-LV" dirty="0"/>
              <a:t>Pasākums „Nodarbinātības pasākumi vasaras brīvlaikā personām, kuras iegūst izglītību vispārējās, speciālās vai profesionālās izglītības iestādēs”  </a:t>
            </a:r>
            <a:endParaRPr lang="en-US" dirty="0" smtClean="0"/>
          </a:p>
          <a:p>
            <a:pPr marL="45720" indent="0">
              <a:buNone/>
            </a:pPr>
            <a:r>
              <a:rPr lang="en-US" dirty="0" smtClean="0">
                <a:hlinkClick r:id="rId2"/>
              </a:rPr>
              <a:t>http</a:t>
            </a:r>
            <a:r>
              <a:rPr lang="en-US" dirty="0">
                <a:hlinkClick r:id="rId2"/>
              </a:rPr>
              <a:t>://www.nva.gov.lv</a:t>
            </a:r>
            <a:r>
              <a:rPr lang="en-US" dirty="0" smtClean="0">
                <a:hlinkClick r:id="rId2"/>
              </a:rPr>
              <a:t>/</a:t>
            </a:r>
            <a:endParaRPr lang="en-US" dirty="0" smtClean="0"/>
          </a:p>
          <a:p>
            <a:endParaRPr lang="lv-LV" dirty="0"/>
          </a:p>
        </p:txBody>
      </p:sp>
      <p:pic>
        <p:nvPicPr>
          <p:cNvPr id="9218" name="Picture 2" descr="Картинки по запросу nodarbinātības valsts aģentūra"/>
          <p:cNvPicPr>
            <a:picLocks noChangeAspect="1" noChangeArrowheads="1"/>
          </p:cNvPicPr>
          <p:nvPr/>
        </p:nvPicPr>
        <p:blipFill rotWithShape="1">
          <a:blip r:embed="rId3">
            <a:extLst>
              <a:ext uri="{28A0092B-C50C-407E-A947-70E740481C1C}">
                <a14:useLocalDpi xmlns:a14="http://schemas.microsoft.com/office/drawing/2010/main" val="0"/>
              </a:ext>
            </a:extLst>
          </a:blip>
          <a:srcRect l="25180" t="29173" r="25710" b="6387"/>
          <a:stretch/>
        </p:blipFill>
        <p:spPr bwMode="auto">
          <a:xfrm>
            <a:off x="9976430" y="5512158"/>
            <a:ext cx="1767098" cy="99255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6982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ES programma ERASMUS+ </a:t>
            </a:r>
          </a:p>
        </p:txBody>
      </p:sp>
      <p:sp>
        <p:nvSpPr>
          <p:cNvPr id="3" name="Content Placeholder 2"/>
          <p:cNvSpPr>
            <a:spLocks noGrp="1"/>
          </p:cNvSpPr>
          <p:nvPr>
            <p:ph idx="1"/>
          </p:nvPr>
        </p:nvSpPr>
        <p:spPr>
          <a:xfrm>
            <a:off x="1145649" y="1726300"/>
            <a:ext cx="9872871" cy="4369158"/>
          </a:xfrm>
        </p:spPr>
        <p:txBody>
          <a:bodyPr>
            <a:normAutofit fontScale="92500" lnSpcReduction="20000"/>
          </a:bodyPr>
          <a:lstStyle/>
          <a:p>
            <a:r>
              <a:rPr lang="lv-LV" b="1" dirty="0"/>
              <a:t>Jaunatnes starptautisko programmu </a:t>
            </a:r>
            <a:r>
              <a:rPr lang="lv-LV" b="1" dirty="0" smtClean="0"/>
              <a:t>aģentūra</a:t>
            </a:r>
          </a:p>
          <a:p>
            <a:pPr lvl="1"/>
            <a:r>
              <a:rPr lang="lv-LV" b="1" dirty="0"/>
              <a:t>Jauniešu apmaiņas projekti </a:t>
            </a:r>
            <a:r>
              <a:rPr lang="en-US" dirty="0" smtClean="0"/>
              <a:t/>
            </a:r>
            <a:br>
              <a:rPr lang="en-US" dirty="0" smtClean="0"/>
            </a:br>
            <a:r>
              <a:rPr lang="lv-LV" dirty="0"/>
              <a:t>Iespēja savā valstī uzņemt jauniešus no citām valstīm vai doties uz kādu citu valsti, lai kopā ar citu/</a:t>
            </a:r>
            <a:r>
              <a:rPr lang="lv-LV" dirty="0" err="1"/>
              <a:t>ām</a:t>
            </a:r>
            <a:r>
              <a:rPr lang="lv-LV" dirty="0"/>
              <a:t> jauniešu grupu/</a:t>
            </a:r>
            <a:r>
              <a:rPr lang="lv-LV" dirty="0" err="1"/>
              <a:t>ām</a:t>
            </a:r>
            <a:r>
              <a:rPr lang="lv-LV" dirty="0"/>
              <a:t> piedalītos kopīgi veidotā projektā.</a:t>
            </a:r>
            <a:endParaRPr lang="lv-LV" dirty="0" smtClean="0"/>
          </a:p>
          <a:p>
            <a:pPr lvl="1"/>
            <a:r>
              <a:rPr lang="lv-LV" b="1" dirty="0" smtClean="0"/>
              <a:t>Stratēģiskās </a:t>
            </a:r>
            <a:r>
              <a:rPr lang="lv-LV" b="1" dirty="0"/>
              <a:t>partnerības projekti jaunatnes jomā </a:t>
            </a:r>
            <a:r>
              <a:rPr lang="en-US" dirty="0" smtClean="0"/>
              <a:t/>
            </a:r>
            <a:br>
              <a:rPr lang="en-US" dirty="0" smtClean="0"/>
            </a:br>
            <a:r>
              <a:rPr lang="lv-LV" dirty="0"/>
              <a:t>Stratēģiskās partnerības projekti sniedz iespēju organizācijām, kas ir aktīvas izglītības, apmācību un jaunatnes jomā, kā arī uzņēmumiem, valsts un pašvaldības iestādēm, citām sabiedriski aktīvām organizācijām sadarboties, lai ieviestu inovatīvas pieejas jaunatnes darbā, risinātu jauniešiem aktuālas problēmas un uzlabotu jaunatnes darba kvalitāti.</a:t>
            </a:r>
            <a:endParaRPr lang="lv-LV" dirty="0" smtClean="0"/>
          </a:p>
          <a:p>
            <a:pPr lvl="1"/>
            <a:r>
              <a:rPr lang="lv-LV" b="1" dirty="0"/>
              <a:t>Eiropas Brīvprātīgais </a:t>
            </a:r>
            <a:r>
              <a:rPr lang="lv-LV" b="1" dirty="0" smtClean="0"/>
              <a:t>darbs</a:t>
            </a:r>
            <a:r>
              <a:rPr lang="en-US" dirty="0" smtClean="0"/>
              <a:t/>
            </a:r>
            <a:br>
              <a:rPr lang="en-US" dirty="0" smtClean="0"/>
            </a:br>
            <a:r>
              <a:rPr lang="lv-LV" dirty="0"/>
              <a:t>Iespēja organizācijām uzņemt ārvalstu brīvprātīgo savā organizācijā un saņemt Eiropas Savienības finansējumu brīvprātīgā darba projekta īstenošanai. </a:t>
            </a:r>
            <a:endParaRPr lang="lv-LV" dirty="0" smtClean="0"/>
          </a:p>
          <a:p>
            <a:pPr lvl="1"/>
            <a:r>
              <a:rPr lang="lv-LV" b="1" dirty="0"/>
              <a:t>Jaunatnes darbinieku mobilitātes projekti </a:t>
            </a:r>
            <a:r>
              <a:rPr lang="en-US" dirty="0" smtClean="0"/>
              <a:t/>
            </a:r>
            <a:br>
              <a:rPr lang="en-US" dirty="0" smtClean="0"/>
            </a:br>
            <a:r>
              <a:rPr lang="lv-LV" dirty="0"/>
              <a:t>Iespēja jaunatnes darbā iesaistītajām personām mācīties starptautiskā vidē kopā ar kolēģiem no citām valstīm, papildinot zināšanas kādā specifiskā jaunatnes darba jomā, uzlabot prasmes un iemaņas praktiskajā darbā, uzzināt vai izplatīt pozitīvo pieredzi, kā arī veidot jaunus sadarbības tīklus</a:t>
            </a:r>
            <a:r>
              <a:rPr lang="lv-LV" dirty="0" smtClean="0"/>
              <a:t>.</a:t>
            </a:r>
            <a:endParaRPr lang="en-US" dirty="0" smtClean="0"/>
          </a:p>
          <a:p>
            <a:pPr marL="274320" lvl="1" indent="0">
              <a:buNone/>
            </a:pPr>
            <a:r>
              <a:rPr lang="lv-LV" dirty="0">
                <a:hlinkClick r:id="rId2"/>
              </a:rPr>
              <a:t>http://</a:t>
            </a:r>
            <a:r>
              <a:rPr lang="lv-LV" dirty="0" smtClean="0">
                <a:hlinkClick r:id="rId2"/>
              </a:rPr>
              <a:t>jaunatne.gov.lv/lv/erasmus/par-erasmus-jaunatnes-jomu</a:t>
            </a:r>
            <a:endParaRPr lang="en-US" dirty="0" smtClean="0"/>
          </a:p>
          <a:p>
            <a:pPr marL="274320" lvl="1" indent="0">
              <a:buNone/>
            </a:pPr>
            <a:endParaRPr lang="lv-LV" dirty="0" smtClean="0"/>
          </a:p>
          <a:p>
            <a:pPr marL="274320" lvl="1" indent="0">
              <a:buNone/>
            </a:pPr>
            <a:endParaRPr lang="lv-LV" dirty="0" smtClean="0"/>
          </a:p>
        </p:txBody>
      </p:sp>
      <p:pic>
        <p:nvPicPr>
          <p:cNvPr id="10244" name="Picture 4" descr="Картинки по запросу erasmus plus"/>
          <p:cNvPicPr>
            <a:picLocks noChangeAspect="1" noChangeArrowheads="1"/>
          </p:cNvPicPr>
          <p:nvPr/>
        </p:nvPicPr>
        <p:blipFill rotWithShape="1">
          <a:blip r:embed="rId3">
            <a:extLst>
              <a:ext uri="{28A0092B-C50C-407E-A947-70E740481C1C}">
                <a14:useLocalDpi xmlns:a14="http://schemas.microsoft.com/office/drawing/2010/main" val="0"/>
              </a:ext>
            </a:extLst>
          </a:blip>
          <a:srcRect t="19721" b="21242"/>
          <a:stretch/>
        </p:blipFill>
        <p:spPr bwMode="auto">
          <a:xfrm>
            <a:off x="9383198" y="5839777"/>
            <a:ext cx="2439607" cy="67822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8386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Eiropa pilsoņiem</a:t>
            </a:r>
          </a:p>
        </p:txBody>
      </p:sp>
      <p:sp>
        <p:nvSpPr>
          <p:cNvPr id="3" name="Content Placeholder 2"/>
          <p:cNvSpPr>
            <a:spLocks noGrp="1"/>
          </p:cNvSpPr>
          <p:nvPr>
            <p:ph idx="1"/>
          </p:nvPr>
        </p:nvSpPr>
        <p:spPr/>
        <p:txBody>
          <a:bodyPr>
            <a:normAutofit fontScale="92500" lnSpcReduction="10000"/>
          </a:bodyPr>
          <a:lstStyle/>
          <a:p>
            <a:r>
              <a:rPr lang="lv-LV" dirty="0"/>
              <a:t>ES programma „Eiropa pilsoņiem” sastāv no divām atbalsta darbībām:</a:t>
            </a:r>
          </a:p>
          <a:p>
            <a:r>
              <a:rPr lang="lv-LV" b="1" dirty="0"/>
              <a:t>1. atbalsta darbība – Eiropas vēstures piemiņas pasākumi</a:t>
            </a:r>
            <a:r>
              <a:rPr lang="lv-LV" dirty="0"/>
              <a:t/>
            </a:r>
            <a:br>
              <a:rPr lang="lv-LV" dirty="0"/>
            </a:br>
            <a:r>
              <a:rPr lang="lv-LV" dirty="0"/>
              <a:t>Tās mērķis ir veicināt mieru un labklājību, aktualizēt vēsturisko vērtību nozīmību, īpaši atbalstot projektus, kuri atspoguļo galvenos pagrieziena punktus Eiropas vēsturē laika posmā no 20. gs. sākuma līdz mūsdienām, to nozīmi un sekas, kas jūtamas arī mūsdienu Eiropā.</a:t>
            </a:r>
          </a:p>
          <a:p>
            <a:r>
              <a:rPr lang="lv-LV" b="1" dirty="0"/>
              <a:t>2. atbalsta darbība – Demokrātiskā iesaistīšanās un pilsoniskā līdzdalība</a:t>
            </a:r>
            <a:r>
              <a:rPr lang="lv-LV" dirty="0"/>
              <a:t/>
            </a:r>
            <a:br>
              <a:rPr lang="lv-LV" dirty="0"/>
            </a:br>
            <a:r>
              <a:rPr lang="lv-LV" dirty="0"/>
              <a:t>mērķis ir iedrošināt pilsoņus demokrātiski un pilsoniski līdzdarboties Eiropas Savienības līmenī, padziļinot pilsoņu izpratni par Eiropas Savienības politikas veidošanas procesu un paplašinot viņu iespējas piedalīties politisko priekšlikumu sagatavošanā un apspriešanā par problēmām, kas saistītas ar programmas mērķiem un prioritātēm. Priekšrocības tiek dotas tiem projektiem, kuru tematikā akcentētas programmā noteiktās daudzgadu prioritātes</a:t>
            </a:r>
            <a:r>
              <a:rPr lang="lv-LV" dirty="0" smtClean="0"/>
              <a:t>.</a:t>
            </a:r>
          </a:p>
          <a:p>
            <a:pPr marL="45720" indent="0">
              <a:buNone/>
            </a:pPr>
            <a:r>
              <a:rPr lang="lv-LV" dirty="0">
                <a:hlinkClick r:id="rId2"/>
              </a:rPr>
              <a:t>https://</a:t>
            </a:r>
            <a:r>
              <a:rPr lang="lv-LV" dirty="0" smtClean="0">
                <a:hlinkClick r:id="rId2"/>
              </a:rPr>
              <a:t>www.km.gov.lv/lv/fondi-un-es-politika/es-programma-eiropa-pilsoniem-2014-2020</a:t>
            </a:r>
            <a:endParaRPr lang="lv-LV" dirty="0" smtClean="0"/>
          </a:p>
          <a:p>
            <a:pPr marL="45720" indent="0">
              <a:buNone/>
            </a:pPr>
            <a:endParaRPr lang="lv-LV" dirty="0"/>
          </a:p>
          <a:p>
            <a:endParaRPr lang="lv-LV" dirty="0"/>
          </a:p>
        </p:txBody>
      </p:sp>
      <p:pic>
        <p:nvPicPr>
          <p:cNvPr id="1026" name="Picture 2" descr="Картинки по запросу eiropa pilsoņiem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0670" y="5912023"/>
            <a:ext cx="1909383" cy="59934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52008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v-LV" dirty="0" err="1"/>
              <a:t>Erasmus</a:t>
            </a:r>
            <a:r>
              <a:rPr lang="lv-LV" dirty="0"/>
              <a:t> </a:t>
            </a:r>
            <a:r>
              <a:rPr lang="lv-LV" dirty="0" err="1"/>
              <a:t>for</a:t>
            </a:r>
            <a:r>
              <a:rPr lang="lv-LV" dirty="0"/>
              <a:t> </a:t>
            </a:r>
            <a:r>
              <a:rPr lang="lv-LV" dirty="0" err="1"/>
              <a:t>Young</a:t>
            </a:r>
            <a:r>
              <a:rPr lang="lv-LV" dirty="0"/>
              <a:t> </a:t>
            </a:r>
            <a:r>
              <a:rPr lang="lv-LV" dirty="0" err="1"/>
              <a:t>Entrepreneurs</a:t>
            </a:r>
            <a:r>
              <a:rPr lang="lv-LV" dirty="0"/>
              <a:t> - programma jaunajiem uzņēmējiem </a:t>
            </a:r>
          </a:p>
        </p:txBody>
      </p:sp>
      <p:sp>
        <p:nvSpPr>
          <p:cNvPr id="3" name="Content Placeholder 2"/>
          <p:cNvSpPr>
            <a:spLocks noGrp="1"/>
          </p:cNvSpPr>
          <p:nvPr>
            <p:ph idx="1"/>
          </p:nvPr>
        </p:nvSpPr>
        <p:spPr/>
        <p:txBody>
          <a:bodyPr/>
          <a:lstStyle/>
          <a:p>
            <a:r>
              <a:rPr lang="lv-LV" dirty="0"/>
              <a:t>Sniegt iespējas un atbalstu jaunajiem uzņēmējiem doties pieredzes apmaiņā uz dažādām Eiropas valstīm uz laika posmu no 1 līdz 6 mēnešiem uz pieredzējušiem uzņēmumiem Eiropā</a:t>
            </a:r>
            <a:r>
              <a:rPr lang="lv-LV" dirty="0" smtClean="0"/>
              <a:t>.</a:t>
            </a:r>
            <a:endParaRPr lang="en-US" dirty="0" smtClean="0"/>
          </a:p>
          <a:p>
            <a:pPr marL="45720" indent="0">
              <a:buNone/>
            </a:pPr>
            <a:endParaRPr lang="en-US" dirty="0" smtClean="0"/>
          </a:p>
          <a:p>
            <a:r>
              <a:rPr lang="lv-LV" dirty="0"/>
              <a:t>Programma līdzfinansē jaunajam uzņēmējam ceļa un uzturēšanās izmaksas apmaiņas laikā (800-1000 EUR) mēnesī atkarībā no valsts</a:t>
            </a:r>
            <a:r>
              <a:rPr lang="lv-LV" dirty="0" smtClean="0"/>
              <a:t>.</a:t>
            </a:r>
            <a:endParaRPr lang="en-US" dirty="0" smtClean="0"/>
          </a:p>
          <a:p>
            <a:pPr marL="45720" indent="0">
              <a:buNone/>
            </a:pPr>
            <a:r>
              <a:rPr lang="en-US" dirty="0">
                <a:hlinkClick r:id="rId2"/>
              </a:rPr>
              <a:t>http://www.erasmus-entrepreneurs.eu</a:t>
            </a:r>
            <a:r>
              <a:rPr lang="en-US" dirty="0" smtClean="0">
                <a:hlinkClick r:id="rId2"/>
              </a:rPr>
              <a:t>/</a:t>
            </a:r>
            <a:endParaRPr lang="en-US" dirty="0" smtClean="0"/>
          </a:p>
          <a:p>
            <a:endParaRPr lang="en-US" dirty="0" smtClean="0"/>
          </a:p>
        </p:txBody>
      </p:sp>
      <p:pic>
        <p:nvPicPr>
          <p:cNvPr id="11266" name="Picture 2" descr="http://www.erasmus-entrepreneurs.eu/images/erasmus-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28364" y="5838824"/>
            <a:ext cx="2105025" cy="5143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5824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Atbalsts kultūras nozarēm</a:t>
            </a:r>
          </a:p>
        </p:txBody>
      </p:sp>
      <p:sp>
        <p:nvSpPr>
          <p:cNvPr id="3" name="Content Placeholder 2"/>
          <p:cNvSpPr>
            <a:spLocks noGrp="1"/>
          </p:cNvSpPr>
          <p:nvPr>
            <p:ph idx="1"/>
          </p:nvPr>
        </p:nvSpPr>
        <p:spPr/>
        <p:txBody>
          <a:bodyPr>
            <a:normAutofit fontScale="92500" lnSpcReduction="10000"/>
          </a:bodyPr>
          <a:lstStyle/>
          <a:p>
            <a:r>
              <a:rPr lang="lv-LV" b="1" dirty="0"/>
              <a:t>ES programma "Radošā </a:t>
            </a:r>
            <a:r>
              <a:rPr lang="lv-LV" b="1" dirty="0" smtClean="0"/>
              <a:t>Eiropa</a:t>
            </a:r>
            <a:r>
              <a:rPr lang="en-US" b="1" dirty="0" smtClean="0"/>
              <a:t>” </a:t>
            </a:r>
            <a:r>
              <a:rPr lang="en-US" dirty="0" smtClean="0"/>
              <a:t/>
            </a:r>
            <a:br>
              <a:rPr lang="en-US" dirty="0" smtClean="0"/>
            </a:br>
            <a:r>
              <a:rPr lang="lv-LV" dirty="0"/>
              <a:t>ES programmas „Radošā Eiropa” (2014-2020) mērķi ir aizsargāt, attīstīt un nostiprināt Eiropas kultūru un valodu daudzveidību un veicināt Eiropas kultūras mantojumu; nostiprināt Eiropas kultūras un radošo nozaru konkurētspēju, jo īpaši audiovizuālajā nozarē, lai veicinātu gudru, ilgtspējīgu un iekļaujošu izaugsmi; atbalstīt Eiropas kultūras un radošo nozaru kapacitāti darboties transnacionāli un </a:t>
            </a:r>
            <a:r>
              <a:rPr lang="lv-LV" dirty="0" smtClean="0"/>
              <a:t>starptautiski</a:t>
            </a:r>
            <a:r>
              <a:rPr lang="en-US" dirty="0"/>
              <a:t/>
            </a:r>
            <a:br>
              <a:rPr lang="en-US" dirty="0"/>
            </a:br>
            <a:r>
              <a:rPr lang="en-US" dirty="0">
                <a:hlinkClick r:id="rId2"/>
              </a:rPr>
              <a:t>http://www.km.gov.lv/lv/radosaeiropa/es-programma-radosa-eiropa/projektu-iesniegsanas-kalendars</a:t>
            </a:r>
            <a:r>
              <a:rPr lang="en-US" dirty="0" smtClean="0">
                <a:hlinkClick r:id="rId2"/>
              </a:rPr>
              <a:t>/</a:t>
            </a:r>
            <a:endParaRPr lang="lv-LV" dirty="0" smtClean="0"/>
          </a:p>
          <a:p>
            <a:r>
              <a:rPr lang="lv-LV" b="1" dirty="0"/>
              <a:t>Valsts </a:t>
            </a:r>
            <a:r>
              <a:rPr lang="lv-LV" b="1" dirty="0" err="1" smtClean="0"/>
              <a:t>Kultūrkapitālfonds</a:t>
            </a:r>
            <a:r>
              <a:rPr lang="en-US" dirty="0" smtClean="0"/>
              <a:t/>
            </a:r>
            <a:br>
              <a:rPr lang="en-US" dirty="0" smtClean="0"/>
            </a:br>
            <a:r>
              <a:rPr lang="lv-LV" dirty="0"/>
              <a:t>Lai veicinātu līdzsvarotu visu kultūras nozaru attīstību, VKKF organizē kultūras projektu konkursus literatūras, mūzikas un dejas, teātra mākslas, filmu mākslas, vizuālās mākslas, kultūras mantojuma, tradicionālās kultūras, dizaina un arhitektūras nozarēs, iespējams iesniegt arī starpdisciplinārus </a:t>
            </a:r>
            <a:r>
              <a:rPr lang="lv-LV" dirty="0" smtClean="0"/>
              <a:t>projektus</a:t>
            </a:r>
            <a:r>
              <a:rPr lang="en-US" dirty="0"/>
              <a:t/>
            </a:r>
            <a:br>
              <a:rPr lang="en-US" dirty="0"/>
            </a:br>
            <a:r>
              <a:rPr lang="en-US" dirty="0">
                <a:hlinkClick r:id="rId3"/>
              </a:rPr>
              <a:t>http://www.kkf.lv/#</a:t>
            </a:r>
            <a:r>
              <a:rPr lang="en-US" dirty="0" smtClean="0">
                <a:hlinkClick r:id="rId3"/>
              </a:rPr>
              <a:t>43</a:t>
            </a:r>
            <a:endParaRPr lang="lv-LV" dirty="0" smtClean="0"/>
          </a:p>
        </p:txBody>
      </p:sp>
      <p:pic>
        <p:nvPicPr>
          <p:cNvPr id="13314" name="Picture 2" descr="log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3519" y="3467100"/>
            <a:ext cx="1666875" cy="609600"/>
          </a:xfrm>
          <a:prstGeom prst="rect">
            <a:avLst/>
          </a:prstGeom>
          <a:noFill/>
          <a:extLst>
            <a:ext uri="{909E8E84-426E-40DD-AFC4-6F175D3DCCD1}">
              <a14:hiddenFill xmlns:a14="http://schemas.microsoft.com/office/drawing/2010/main">
                <a:solidFill>
                  <a:srgbClr val="FFFFFF"/>
                </a:solidFill>
              </a14:hiddenFill>
            </a:ext>
          </a:extLst>
        </p:spPr>
      </p:pic>
      <p:pic>
        <p:nvPicPr>
          <p:cNvPr id="13316" name="Picture 4" descr="http://www.kkf.lv/_img/logo_orig.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49293" y="5464934"/>
            <a:ext cx="1261101" cy="72250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72260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Daugavpils domes </a:t>
            </a:r>
            <a:r>
              <a:rPr lang="en-US" dirty="0" err="1" smtClean="0"/>
              <a:t>atbalsta</a:t>
            </a:r>
            <a:r>
              <a:rPr lang="en-US" dirty="0" smtClean="0"/>
              <a:t> </a:t>
            </a:r>
            <a:r>
              <a:rPr lang="en-US" dirty="0" err="1" smtClean="0"/>
              <a:t>programmas</a:t>
            </a:r>
            <a:endParaRPr lang="lv-LV" dirty="0"/>
          </a:p>
        </p:txBody>
      </p:sp>
      <p:sp>
        <p:nvSpPr>
          <p:cNvPr id="3" name="Content Placeholder 2"/>
          <p:cNvSpPr>
            <a:spLocks noGrp="1"/>
          </p:cNvSpPr>
          <p:nvPr>
            <p:ph idx="1"/>
          </p:nvPr>
        </p:nvSpPr>
        <p:spPr>
          <a:xfrm>
            <a:off x="1143000" y="2057400"/>
            <a:ext cx="10177530" cy="4038600"/>
          </a:xfrm>
        </p:spPr>
        <p:txBody>
          <a:bodyPr>
            <a:normAutofit/>
          </a:bodyPr>
          <a:lstStyle/>
          <a:p>
            <a:r>
              <a:rPr lang="lv-LV" b="1" dirty="0"/>
              <a:t>Grantu programma “Impulss”</a:t>
            </a:r>
            <a:r>
              <a:rPr lang="en-US" dirty="0" smtClean="0"/>
              <a:t/>
            </a:r>
            <a:br>
              <a:rPr lang="en-US" dirty="0" smtClean="0"/>
            </a:br>
            <a:r>
              <a:rPr lang="lv-LV" dirty="0" smtClean="0"/>
              <a:t>Jauniem </a:t>
            </a:r>
            <a:r>
              <a:rPr lang="lv-LV" dirty="0"/>
              <a:t>uzņēmējiem tiek piedāvāta </a:t>
            </a:r>
            <a:r>
              <a:rPr lang="lv-LV" dirty="0" err="1" smtClean="0"/>
              <a:t>grantu</a:t>
            </a:r>
            <a:r>
              <a:rPr lang="en-US" dirty="0"/>
              <a:t> </a:t>
            </a:r>
            <a:r>
              <a:rPr lang="lv-LV" dirty="0" smtClean="0"/>
              <a:t>programma</a:t>
            </a:r>
            <a:r>
              <a:rPr lang="lv-LV" dirty="0"/>
              <a:t> “Impulss”  pamatlīdzekļu  un citu  aktīvu iegādei savas biznesa idejas  realizācijai.</a:t>
            </a:r>
            <a:br>
              <a:rPr lang="lv-LV" dirty="0"/>
            </a:br>
            <a:r>
              <a:rPr lang="lv-LV" dirty="0">
                <a:hlinkClick r:id="rId2"/>
              </a:rPr>
              <a:t>https://www.daugavpils.lv/lv/176/463</a:t>
            </a:r>
            <a:r>
              <a:rPr lang="lv-LV" dirty="0" smtClean="0">
                <a:hlinkClick r:id="rId2"/>
              </a:rPr>
              <a:t>/</a:t>
            </a:r>
            <a:endParaRPr lang="en-US" dirty="0" smtClean="0"/>
          </a:p>
          <a:p>
            <a:r>
              <a:rPr lang="lv-LV" b="1" dirty="0"/>
              <a:t>Daugavpils pilsētas domes budžeta </a:t>
            </a:r>
            <a:r>
              <a:rPr lang="lv-LV" b="1" dirty="0" smtClean="0"/>
              <a:t>programma </a:t>
            </a:r>
            <a:r>
              <a:rPr lang="lv-LV" b="1" dirty="0"/>
              <a:t>"Sabiedrisko organizāciju atbalsta fonds </a:t>
            </a:r>
            <a:r>
              <a:rPr lang="lv-LV" b="1" dirty="0" smtClean="0"/>
              <a:t/>
            </a:r>
            <a:br>
              <a:rPr lang="lv-LV" b="1" dirty="0" smtClean="0"/>
            </a:br>
            <a:r>
              <a:rPr lang="lv-LV" dirty="0"/>
              <a:t>Lai atbalstītu Sabiedrisko organizāciju ilgtspējīgu, uz attīstību orientētu aktivitāšu realizēšanu Daugavpils pilsētā sociālo problēmu risināšanā, veselības, mākslas, izglītības, kultūras un jaunatnes politikas jomā, tika izsludināts Sabiedrisko organizāciju projektu līdzfinansēšanas konkurss. </a:t>
            </a:r>
            <a:br>
              <a:rPr lang="lv-LV" dirty="0"/>
            </a:br>
            <a:r>
              <a:rPr lang="lv-LV" dirty="0">
                <a:hlinkClick r:id="rId3"/>
              </a:rPr>
              <a:t>https://</a:t>
            </a:r>
            <a:r>
              <a:rPr lang="lv-LV" dirty="0" smtClean="0">
                <a:hlinkClick r:id="rId3"/>
              </a:rPr>
              <a:t>www.daugavpils.lv/lv/523</a:t>
            </a:r>
            <a:endParaRPr lang="lv-LV" dirty="0" smtClean="0"/>
          </a:p>
        </p:txBody>
      </p:sp>
      <p:pic>
        <p:nvPicPr>
          <p:cNvPr id="12292" name="Picture 4" descr="https://static.wixstatic.com/media/8db7a1_7cc8758a1249407198758b6dd5bd8548.png/v1/fill/w_189,h_111,al_c,usm_0.66_1.00_0.01/8db7a1_7cc8758a1249407198758b6dd5bd8548.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5308" y="5567362"/>
            <a:ext cx="1800225" cy="105727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3128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Atbalsts biznesa uzsākšanai un attīstībai</a:t>
            </a:r>
          </a:p>
        </p:txBody>
      </p:sp>
      <p:sp>
        <p:nvSpPr>
          <p:cNvPr id="3" name="Content Placeholder 2"/>
          <p:cNvSpPr>
            <a:spLocks noGrp="1"/>
          </p:cNvSpPr>
          <p:nvPr>
            <p:ph idx="1"/>
          </p:nvPr>
        </p:nvSpPr>
        <p:spPr>
          <a:xfrm>
            <a:off x="1143000" y="2057400"/>
            <a:ext cx="10512380" cy="4038600"/>
          </a:xfrm>
        </p:spPr>
        <p:txBody>
          <a:bodyPr>
            <a:normAutofit/>
          </a:bodyPr>
          <a:lstStyle/>
          <a:p>
            <a:r>
              <a:rPr lang="lv-LV" dirty="0"/>
              <a:t>Latvijas </a:t>
            </a:r>
            <a:r>
              <a:rPr lang="lv-LV" dirty="0" smtClean="0"/>
              <a:t>Biznesa </a:t>
            </a:r>
            <a:r>
              <a:rPr lang="lv-LV" dirty="0"/>
              <a:t>eņģeļu </a:t>
            </a:r>
            <a:r>
              <a:rPr lang="lv-LV" dirty="0" smtClean="0"/>
              <a:t>tīkls</a:t>
            </a:r>
            <a:r>
              <a:rPr lang="en-US" dirty="0" smtClean="0"/>
              <a:t> - </a:t>
            </a:r>
            <a:r>
              <a:rPr lang="lv-LV" dirty="0">
                <a:hlinkClick r:id="rId2"/>
              </a:rPr>
              <a:t>http://www.latban.lv</a:t>
            </a:r>
            <a:r>
              <a:rPr lang="lv-LV" dirty="0" smtClean="0">
                <a:hlinkClick r:id="rId2"/>
              </a:rPr>
              <a:t>/</a:t>
            </a:r>
            <a:endParaRPr lang="lv-LV" dirty="0" smtClean="0"/>
          </a:p>
          <a:p>
            <a:r>
              <a:rPr lang="en-US" dirty="0"/>
              <a:t>HP Learning Initiative for Entrepreneurs (HP LIFE) - </a:t>
            </a:r>
            <a:r>
              <a:rPr lang="en-US" dirty="0">
                <a:hlinkClick r:id="rId3"/>
              </a:rPr>
              <a:t>http://</a:t>
            </a:r>
            <a:r>
              <a:rPr lang="en-US" dirty="0" smtClean="0">
                <a:hlinkClick r:id="rId3"/>
              </a:rPr>
              <a:t>www.life-global.org/en</a:t>
            </a:r>
            <a:endParaRPr lang="lv-LV" dirty="0" smtClean="0"/>
          </a:p>
          <a:p>
            <a:r>
              <a:rPr lang="lv-LV" dirty="0" err="1"/>
              <a:t>TechHub</a:t>
            </a:r>
            <a:r>
              <a:rPr lang="lv-LV" dirty="0"/>
              <a:t> </a:t>
            </a:r>
            <a:r>
              <a:rPr lang="lv-LV" dirty="0" err="1"/>
              <a:t>Riga</a:t>
            </a:r>
            <a:r>
              <a:rPr lang="lv-LV" dirty="0"/>
              <a:t> biznesa </a:t>
            </a:r>
            <a:r>
              <a:rPr lang="lv-LV" dirty="0" smtClean="0"/>
              <a:t>inkubators</a:t>
            </a:r>
            <a:r>
              <a:rPr lang="en-US" dirty="0"/>
              <a:t> - </a:t>
            </a:r>
            <a:r>
              <a:rPr lang="en-US" dirty="0">
                <a:hlinkClick r:id="rId4"/>
              </a:rPr>
              <a:t>https://riga.techhub.com</a:t>
            </a:r>
            <a:r>
              <a:rPr lang="en-US" dirty="0" smtClean="0">
                <a:hlinkClick r:id="rId4"/>
              </a:rPr>
              <a:t>/</a:t>
            </a:r>
            <a:endParaRPr lang="lv-LV" dirty="0" smtClean="0"/>
          </a:p>
          <a:p>
            <a:r>
              <a:rPr lang="lv-LV" dirty="0"/>
              <a:t>Biznesa inkubators </a:t>
            </a:r>
            <a:r>
              <a:rPr lang="lv-LV" dirty="0" err="1" smtClean="0"/>
              <a:t>Eegloo</a:t>
            </a:r>
            <a:r>
              <a:rPr lang="en-US" dirty="0"/>
              <a:t> - </a:t>
            </a:r>
            <a:r>
              <a:rPr lang="en-US" dirty="0">
                <a:hlinkClick r:id="rId5"/>
              </a:rPr>
              <a:t>http://eegloo.co</a:t>
            </a:r>
            <a:r>
              <a:rPr lang="en-US" dirty="0" smtClean="0">
                <a:hlinkClick r:id="rId5"/>
              </a:rPr>
              <a:t>/</a:t>
            </a:r>
            <a:endParaRPr lang="lv-LV" dirty="0" smtClean="0"/>
          </a:p>
          <a:p>
            <a:r>
              <a:rPr lang="lv-LV" dirty="0"/>
              <a:t>Biznesa (start-</a:t>
            </a:r>
            <a:r>
              <a:rPr lang="lv-LV" dirty="0" err="1"/>
              <a:t>up</a:t>
            </a:r>
            <a:r>
              <a:rPr lang="lv-LV" dirty="0"/>
              <a:t>) akseleratori </a:t>
            </a:r>
            <a:r>
              <a:rPr lang="en-US" dirty="0" smtClean="0"/>
              <a:t/>
            </a:r>
            <a:br>
              <a:rPr lang="en-US" dirty="0" smtClean="0"/>
            </a:br>
            <a:r>
              <a:rPr lang="lv-LV" dirty="0" err="1" smtClean="0"/>
              <a:t>Commercialization</a:t>
            </a:r>
            <a:r>
              <a:rPr lang="lv-LV" dirty="0" smtClean="0"/>
              <a:t> </a:t>
            </a:r>
            <a:r>
              <a:rPr lang="lv-LV" dirty="0" err="1"/>
              <a:t>Reactor</a:t>
            </a:r>
            <a:r>
              <a:rPr lang="lv-LV" dirty="0"/>
              <a:t> (Rīga, Latvija</a:t>
            </a:r>
            <a:r>
              <a:rPr lang="lv-LV" dirty="0" smtClean="0"/>
              <a:t>)</a:t>
            </a:r>
            <a:r>
              <a:rPr lang="en-US" dirty="0"/>
              <a:t> - </a:t>
            </a:r>
            <a:r>
              <a:rPr lang="en-US" dirty="0">
                <a:hlinkClick r:id="rId6"/>
              </a:rPr>
              <a:t>http://www.commercializationreactor.com</a:t>
            </a:r>
            <a:r>
              <a:rPr lang="en-US" dirty="0" smtClean="0">
                <a:hlinkClick r:id="rId6"/>
              </a:rPr>
              <a:t>/</a:t>
            </a:r>
            <a:r>
              <a:rPr lang="en-US" dirty="0"/>
              <a:t/>
            </a:r>
            <a:br>
              <a:rPr lang="en-US" dirty="0"/>
            </a:br>
            <a:r>
              <a:rPr lang="lv-LV" dirty="0"/>
              <a:t>Labs </a:t>
            </a:r>
            <a:r>
              <a:rPr lang="lv-LV" dirty="0" err="1"/>
              <a:t>of</a:t>
            </a:r>
            <a:r>
              <a:rPr lang="lv-LV" dirty="0"/>
              <a:t> </a:t>
            </a:r>
            <a:r>
              <a:rPr lang="lv-LV" dirty="0" smtClean="0"/>
              <a:t>Latvia</a:t>
            </a:r>
            <a:r>
              <a:rPr lang="en-US" dirty="0"/>
              <a:t> - </a:t>
            </a:r>
            <a:r>
              <a:rPr lang="en-US" dirty="0">
                <a:hlinkClick r:id="rId7"/>
              </a:rPr>
              <a:t>http://</a:t>
            </a:r>
            <a:r>
              <a:rPr lang="en-US" dirty="0" smtClean="0">
                <a:hlinkClick r:id="rId7"/>
              </a:rPr>
              <a:t>www.labsoflatvia.com/</a:t>
            </a:r>
            <a:endParaRPr lang="en-US" dirty="0" smtClean="0"/>
          </a:p>
          <a:p>
            <a:r>
              <a:rPr lang="lv-LV" dirty="0" smtClean="0"/>
              <a:t>Google </a:t>
            </a:r>
            <a:r>
              <a:rPr lang="lv-LV" dirty="0" err="1"/>
              <a:t>Developers</a:t>
            </a:r>
            <a:r>
              <a:rPr lang="lv-LV" dirty="0"/>
              <a:t> </a:t>
            </a:r>
            <a:r>
              <a:rPr lang="lv-LV" dirty="0" err="1"/>
              <a:t>Startup</a:t>
            </a:r>
            <a:r>
              <a:rPr lang="lv-LV" dirty="0"/>
              <a:t> </a:t>
            </a:r>
            <a:r>
              <a:rPr lang="lv-LV" dirty="0" err="1" smtClean="0"/>
              <a:t>launch</a:t>
            </a:r>
            <a:r>
              <a:rPr lang="en-US" dirty="0"/>
              <a:t> - </a:t>
            </a:r>
            <a:r>
              <a:rPr lang="en-US" dirty="0">
                <a:hlinkClick r:id="rId8"/>
              </a:rPr>
              <a:t>https://developers.google.com/startups</a:t>
            </a:r>
            <a:r>
              <a:rPr lang="en-US" dirty="0" smtClean="0">
                <a:hlinkClick r:id="rId8"/>
              </a:rPr>
              <a:t>/</a:t>
            </a:r>
            <a:endParaRPr lang="lv-LV" dirty="0" smtClean="0"/>
          </a:p>
          <a:p>
            <a:r>
              <a:rPr lang="lv-LV" dirty="0"/>
              <a:t>Microsoft </a:t>
            </a:r>
            <a:r>
              <a:rPr lang="lv-LV" dirty="0" err="1" smtClean="0"/>
              <a:t>BizSpark</a:t>
            </a:r>
            <a:r>
              <a:rPr lang="en-US" dirty="0"/>
              <a:t> - </a:t>
            </a:r>
            <a:r>
              <a:rPr lang="en-US" dirty="0">
                <a:hlinkClick r:id="rId9"/>
              </a:rPr>
              <a:t>http://www.microsoft.com/bizspark</a:t>
            </a:r>
            <a:r>
              <a:rPr lang="en-US" dirty="0" smtClean="0">
                <a:hlinkClick r:id="rId9"/>
              </a:rPr>
              <a:t>/</a:t>
            </a:r>
            <a:endParaRPr lang="en-US" dirty="0" smtClean="0"/>
          </a:p>
        </p:txBody>
      </p:sp>
      <p:pic>
        <p:nvPicPr>
          <p:cNvPr id="4"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50981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Citi investīciju fondi</a:t>
            </a:r>
          </a:p>
        </p:txBody>
      </p:sp>
      <p:sp>
        <p:nvSpPr>
          <p:cNvPr id="3" name="Content Placeholder 2"/>
          <p:cNvSpPr>
            <a:spLocks noGrp="1"/>
          </p:cNvSpPr>
          <p:nvPr>
            <p:ph idx="1"/>
          </p:nvPr>
        </p:nvSpPr>
        <p:spPr>
          <a:xfrm>
            <a:off x="1145649" y="1865289"/>
            <a:ext cx="9872871" cy="4253248"/>
          </a:xfrm>
        </p:spPr>
        <p:txBody>
          <a:bodyPr>
            <a:normAutofit fontScale="77500" lnSpcReduction="20000"/>
          </a:bodyPr>
          <a:lstStyle/>
          <a:p>
            <a:r>
              <a:rPr lang="lv-LV" b="1" dirty="0"/>
              <a:t>NCH </a:t>
            </a:r>
            <a:r>
              <a:rPr lang="lv-LV" b="1" dirty="0" err="1"/>
              <a:t>Advisors</a:t>
            </a:r>
            <a:r>
              <a:rPr lang="lv-LV" b="1" dirty="0"/>
              <a:t> </a:t>
            </a:r>
            <a:r>
              <a:rPr lang="lv-LV" b="1" dirty="0" err="1"/>
              <a:t>Inc</a:t>
            </a:r>
            <a:r>
              <a:rPr lang="lv-LV" b="1" dirty="0"/>
              <a:t>. NCH </a:t>
            </a:r>
            <a:r>
              <a:rPr lang="lv-LV" b="1" dirty="0" err="1"/>
              <a:t>Advisors</a:t>
            </a:r>
            <a:r>
              <a:rPr lang="lv-LV" b="1" dirty="0"/>
              <a:t> </a:t>
            </a:r>
            <a:r>
              <a:rPr lang="lv-LV" b="1" dirty="0" err="1"/>
              <a:t>Inc</a:t>
            </a:r>
            <a:r>
              <a:rPr lang="lv-LV" b="1" dirty="0"/>
              <a:t>. </a:t>
            </a:r>
            <a:r>
              <a:rPr lang="lv-LV" dirty="0"/>
              <a:t>Ir lielākais ASV Investīciju Fonds Latvijā. Jau investējuši 3.5 miljardus USD Krievijas, bijušajās Padomju Savienības dalībvalstu un Austrumeiropas tirgos. </a:t>
            </a:r>
            <a:r>
              <a:rPr lang="lv-LV" dirty="0" smtClean="0">
                <a:hlinkClick r:id="rId2"/>
              </a:rPr>
              <a:t>http</a:t>
            </a:r>
            <a:r>
              <a:rPr lang="lv-LV" dirty="0">
                <a:hlinkClick r:id="rId2"/>
              </a:rPr>
              <a:t>://www.nchcapital.com</a:t>
            </a:r>
            <a:r>
              <a:rPr lang="lv-LV" dirty="0" smtClean="0">
                <a:hlinkClick r:id="rId2"/>
              </a:rPr>
              <a:t>/</a:t>
            </a:r>
            <a:endParaRPr lang="lv-LV" dirty="0" smtClean="0"/>
          </a:p>
          <a:p>
            <a:r>
              <a:rPr lang="lv-LV" dirty="0" smtClean="0"/>
              <a:t> </a:t>
            </a:r>
            <a:r>
              <a:rPr lang="lv-LV" b="1" dirty="0"/>
              <a:t>SIA “</a:t>
            </a:r>
            <a:r>
              <a:rPr lang="lv-LV" b="1" dirty="0" err="1"/>
              <a:t>Hanseatic</a:t>
            </a:r>
            <a:r>
              <a:rPr lang="lv-LV" b="1" dirty="0"/>
              <a:t> </a:t>
            </a:r>
            <a:r>
              <a:rPr lang="lv-LV" b="1" dirty="0" err="1"/>
              <a:t>Capital</a:t>
            </a:r>
            <a:r>
              <a:rPr lang="lv-LV" b="1" dirty="0"/>
              <a:t> Latvia”. </a:t>
            </a:r>
            <a:r>
              <a:rPr lang="lv-LV" dirty="0"/>
              <a:t>Fonds specializējas investīcijās perspektīvos mazos un vidējos uzņēmumos Austrumeiropā. </a:t>
            </a:r>
            <a:r>
              <a:rPr lang="en-US" dirty="0" smtClean="0"/>
              <a:t/>
            </a:r>
            <a:br>
              <a:rPr lang="en-US" dirty="0" smtClean="0"/>
            </a:br>
            <a:r>
              <a:rPr lang="lv-LV" dirty="0" smtClean="0">
                <a:hlinkClick r:id="rId3"/>
              </a:rPr>
              <a:t>http</a:t>
            </a:r>
            <a:r>
              <a:rPr lang="lv-LV" dirty="0">
                <a:hlinkClick r:id="rId3"/>
              </a:rPr>
              <a:t>://</a:t>
            </a:r>
            <a:r>
              <a:rPr lang="lv-LV" dirty="0" smtClean="0">
                <a:hlinkClick r:id="rId3"/>
              </a:rPr>
              <a:t>www.hanseaticcapital.net</a:t>
            </a:r>
            <a:endParaRPr lang="lv-LV" dirty="0"/>
          </a:p>
          <a:p>
            <a:r>
              <a:rPr lang="lv-LV" b="1" dirty="0" smtClean="0"/>
              <a:t>Enterprise </a:t>
            </a:r>
            <a:r>
              <a:rPr lang="lv-LV" b="1" dirty="0"/>
              <a:t>Investors</a:t>
            </a:r>
            <a:r>
              <a:rPr lang="lv-LV" dirty="0"/>
              <a:t>. Privātā kapitāla fonds, kas darbojas Polijā, Centrālajā un Austrumeiropā. Jau investējuši 1.4 miljardus EUR 122 uzņēmumos. Ieinteresēti investēt uzņēmumos, kas jau ir pierādījuši sevi ar kvalitatīvu preci un pakalpojumu. </a:t>
            </a:r>
            <a:r>
              <a:rPr lang="en-US" dirty="0"/>
              <a:t/>
            </a:r>
            <a:br>
              <a:rPr lang="en-US" dirty="0"/>
            </a:br>
            <a:r>
              <a:rPr lang="lv-LV" dirty="0" smtClean="0">
                <a:hlinkClick r:id="rId4"/>
              </a:rPr>
              <a:t>http</a:t>
            </a:r>
            <a:r>
              <a:rPr lang="lv-LV" dirty="0">
                <a:hlinkClick r:id="rId4"/>
              </a:rPr>
              <a:t>://</a:t>
            </a:r>
            <a:r>
              <a:rPr lang="lv-LV" dirty="0" smtClean="0">
                <a:hlinkClick r:id="rId4"/>
              </a:rPr>
              <a:t>www.ei.com.pl/en/about-ei/who-we-are</a:t>
            </a:r>
            <a:endParaRPr lang="lv-LV" dirty="0"/>
          </a:p>
          <a:p>
            <a:r>
              <a:rPr lang="lv-LV" b="1" dirty="0" smtClean="0"/>
              <a:t>AMBIENT </a:t>
            </a:r>
            <a:r>
              <a:rPr lang="lv-LV" b="1" dirty="0"/>
              <a:t>SOUND INVESTMENTS. </a:t>
            </a:r>
            <a:r>
              <a:rPr lang="lv-LV" dirty="0"/>
              <a:t>Sēklas investīciju uzņēmums no Igaunijas. Investē tehnoloģiskajos projektos un investoru lokā ir vieni no galvenajiem Skype inženieriem, kā arī tehnoloģiju un finanšu profesionāļi. </a:t>
            </a:r>
            <a:r>
              <a:rPr lang="en-US" dirty="0" smtClean="0"/>
              <a:t/>
            </a:r>
            <a:br>
              <a:rPr lang="en-US" dirty="0" smtClean="0"/>
            </a:br>
            <a:r>
              <a:rPr lang="lv-LV" dirty="0" smtClean="0">
                <a:hlinkClick r:id="rId5"/>
              </a:rPr>
              <a:t>http</a:t>
            </a:r>
            <a:r>
              <a:rPr lang="lv-LV" dirty="0">
                <a:hlinkClick r:id="rId5"/>
              </a:rPr>
              <a:t>://</a:t>
            </a:r>
            <a:r>
              <a:rPr lang="lv-LV" dirty="0" smtClean="0">
                <a:hlinkClick r:id="rId5"/>
              </a:rPr>
              <a:t>www.asi.ee/en</a:t>
            </a:r>
            <a:endParaRPr lang="lv-LV" dirty="0"/>
          </a:p>
          <a:p>
            <a:r>
              <a:rPr lang="lv-LV" b="1" dirty="0" smtClean="0"/>
              <a:t>BPM </a:t>
            </a:r>
            <a:r>
              <a:rPr lang="lv-LV" b="1" dirty="0" err="1"/>
              <a:t>Mezzanine</a:t>
            </a:r>
            <a:r>
              <a:rPr lang="lv-LV" b="1" dirty="0"/>
              <a:t> </a:t>
            </a:r>
            <a:r>
              <a:rPr lang="lv-LV" b="1" dirty="0" err="1"/>
              <a:t>Fund</a:t>
            </a:r>
            <a:r>
              <a:rPr lang="lv-LV" b="1" dirty="0"/>
              <a:t>. </a:t>
            </a:r>
            <a:r>
              <a:rPr lang="lv-LV" dirty="0"/>
              <a:t>Investīciju fonds, kas veic investīcijas </a:t>
            </a:r>
            <a:r>
              <a:rPr lang="lv-LV" dirty="0" err="1"/>
              <a:t>mezanīna</a:t>
            </a:r>
            <a:r>
              <a:rPr lang="lv-LV" dirty="0"/>
              <a:t> darījumos Latvijā, Igaunijā, Lietuvā un Polijā. Investīciju mērķis ir mazie un vidējie uzņēmumi, kā arī lielie uzņēmumi ar augstu izaugsmes potenciālu. Fonds nekoncentrējas uz noteiktiem sektoriem. </a:t>
            </a:r>
            <a:r>
              <a:rPr lang="en-US" dirty="0" smtClean="0"/>
              <a:t/>
            </a:r>
            <a:br>
              <a:rPr lang="en-US" dirty="0" smtClean="0"/>
            </a:br>
            <a:r>
              <a:rPr lang="lv-LV" dirty="0" smtClean="0">
                <a:hlinkClick r:id="rId6"/>
              </a:rPr>
              <a:t>http</a:t>
            </a:r>
            <a:r>
              <a:rPr lang="lv-LV" dirty="0">
                <a:hlinkClick r:id="rId6"/>
              </a:rPr>
              <a:t>://</a:t>
            </a:r>
            <a:r>
              <a:rPr lang="lv-LV" dirty="0" smtClean="0">
                <a:hlinkClick r:id="rId6"/>
              </a:rPr>
              <a:t>www.bpmcapital.eu</a:t>
            </a:r>
            <a:endParaRPr lang="en-US" dirty="0" smtClean="0"/>
          </a:p>
        </p:txBody>
      </p:sp>
      <p:pic>
        <p:nvPicPr>
          <p:cNvPr id="4"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4121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609600"/>
            <a:ext cx="10319197" cy="1356360"/>
          </a:xfrm>
        </p:spPr>
        <p:txBody>
          <a:bodyPr/>
          <a:lstStyle/>
          <a:p>
            <a:r>
              <a:rPr lang="lv-LV" dirty="0"/>
              <a:t>Latvijas Investīciju un attīstības </a:t>
            </a:r>
            <a:r>
              <a:rPr lang="lv-LV" dirty="0" smtClean="0"/>
              <a:t>aģentūra (1)</a:t>
            </a:r>
            <a:endParaRPr lang="lv-LV" dirty="0"/>
          </a:p>
        </p:txBody>
      </p:sp>
      <p:sp>
        <p:nvSpPr>
          <p:cNvPr id="3" name="Content Placeholder 2"/>
          <p:cNvSpPr>
            <a:spLocks noGrp="1"/>
          </p:cNvSpPr>
          <p:nvPr>
            <p:ph idx="1"/>
          </p:nvPr>
        </p:nvSpPr>
        <p:spPr>
          <a:xfrm>
            <a:off x="1143000" y="2057400"/>
            <a:ext cx="9984346" cy="4038600"/>
          </a:xfrm>
        </p:spPr>
        <p:txBody>
          <a:bodyPr/>
          <a:lstStyle/>
          <a:p>
            <a:r>
              <a:rPr lang="lv-LV" b="1" dirty="0"/>
              <a:t>LIAA sniegtie pakalpojumi eksporta veicināšanai </a:t>
            </a:r>
            <a:r>
              <a:rPr lang="en-US" dirty="0" smtClean="0"/>
              <a:t/>
            </a:r>
            <a:br>
              <a:rPr lang="en-US" dirty="0" smtClean="0"/>
            </a:br>
            <a:endParaRPr lang="lv-LV" dirty="0" smtClean="0"/>
          </a:p>
          <a:p>
            <a:pPr lvl="1"/>
            <a:r>
              <a:rPr lang="lv-LV" b="1" dirty="0"/>
              <a:t>Atbalsta pasākums „Starptautiskās konkurētspējas veicināšana” </a:t>
            </a:r>
            <a:r>
              <a:rPr lang="lv-LV" b="1" u="sng" dirty="0"/>
              <a:t>(uzņēmējdarbība)</a:t>
            </a:r>
            <a:r>
              <a:rPr lang="lv-LV" u="sng" dirty="0"/>
              <a:t/>
            </a:r>
            <a:br>
              <a:rPr lang="lv-LV" u="sng" dirty="0"/>
            </a:br>
            <a:r>
              <a:rPr lang="lv-LV" dirty="0" smtClean="0"/>
              <a:t>Sniegt </a:t>
            </a:r>
            <a:r>
              <a:rPr lang="lv-LV" dirty="0"/>
              <a:t>atbalstu pasākumiem, kas nodrošina komersantu ieiešanu ārvalstu tirgos un veicina to starptautisko konkurētspēju</a:t>
            </a:r>
            <a:r>
              <a:rPr lang="lv-LV" dirty="0" smtClean="0"/>
              <a:t>.</a:t>
            </a:r>
            <a:r>
              <a:rPr lang="en-US" dirty="0"/>
              <a:t/>
            </a:r>
            <a:br>
              <a:rPr lang="en-US" dirty="0"/>
            </a:br>
            <a:r>
              <a:rPr lang="en-US" dirty="0">
                <a:hlinkClick r:id="rId2"/>
              </a:rPr>
              <a:t>http://</a:t>
            </a:r>
            <a:r>
              <a:rPr lang="en-US" dirty="0" smtClean="0">
                <a:hlinkClick r:id="rId2"/>
              </a:rPr>
              <a:t>www.liaa.gov.lv/lv/fondi/2014-2020/starptautiskas-konkuretspejas-veicinasana/u</a:t>
            </a:r>
            <a:endParaRPr lang="en-US" dirty="0"/>
          </a:p>
          <a:p>
            <a:pPr lvl="1"/>
            <a:r>
              <a:rPr lang="lv-LV" b="1" dirty="0" smtClean="0"/>
              <a:t>Atbalsta </a:t>
            </a:r>
            <a:r>
              <a:rPr lang="lv-LV" b="1" dirty="0"/>
              <a:t>pasākums “Starptautiskās konkurētspējas veicināšana” </a:t>
            </a:r>
            <a:r>
              <a:rPr lang="lv-LV" b="1" u="sng" dirty="0"/>
              <a:t>(tūrisms)</a:t>
            </a:r>
            <a:r>
              <a:rPr lang="lv-LV" u="sng" dirty="0"/>
              <a:t/>
            </a:r>
            <a:br>
              <a:rPr lang="lv-LV" u="sng" dirty="0"/>
            </a:br>
            <a:r>
              <a:rPr lang="lv-LV" dirty="0"/>
              <a:t>Sniegt atbalstu pasākumiem, kas veicina Latvijas kā tūrisma galamērķa starptautisko konkurētspēju prioritārajos tūrisma sektoros (darījumu un pasākumu tūrisms, labsajūtas tūrisms</a:t>
            </a:r>
            <a:r>
              <a:rPr lang="lv-LV" dirty="0" smtClean="0"/>
              <a:t>)</a:t>
            </a:r>
            <a:r>
              <a:rPr lang="en-US" dirty="0"/>
              <a:t/>
            </a:r>
            <a:br>
              <a:rPr lang="en-US" dirty="0"/>
            </a:br>
            <a:r>
              <a:rPr lang="en-US" dirty="0">
                <a:hlinkClick r:id="rId3"/>
              </a:rPr>
              <a:t>http://</a:t>
            </a:r>
            <a:r>
              <a:rPr lang="en-US" dirty="0" smtClean="0">
                <a:hlinkClick r:id="rId3"/>
              </a:rPr>
              <a:t>www.liaa.gov.lv/lv/fondi/2014-2020/starptautiskas-konkuretspejas-veicinasana/t</a:t>
            </a:r>
            <a:endParaRPr lang="en-US" dirty="0" smtClean="0"/>
          </a:p>
          <a:p>
            <a:pPr marL="274320" lvl="1" indent="0">
              <a:buNone/>
            </a:pPr>
            <a:endParaRPr lang="lv-LV" dirty="0" smtClean="0"/>
          </a:p>
        </p:txBody>
      </p:sp>
      <p:pic>
        <p:nvPicPr>
          <p:cNvPr id="1026" name="Picture 2" descr="LIA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99944" y="5711030"/>
            <a:ext cx="1893990" cy="7699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7093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609600"/>
            <a:ext cx="10409349" cy="1356360"/>
          </a:xfrm>
        </p:spPr>
        <p:txBody>
          <a:bodyPr/>
          <a:lstStyle/>
          <a:p>
            <a:r>
              <a:rPr lang="lv-LV" dirty="0"/>
              <a:t>Latvijas Investīciju un attīstības </a:t>
            </a:r>
            <a:r>
              <a:rPr lang="lv-LV" dirty="0" smtClean="0"/>
              <a:t>aģentūra (2)</a:t>
            </a:r>
            <a:endParaRPr lang="lv-LV" dirty="0"/>
          </a:p>
        </p:txBody>
      </p:sp>
      <p:sp>
        <p:nvSpPr>
          <p:cNvPr id="3" name="Content Placeholder 2"/>
          <p:cNvSpPr>
            <a:spLocks noGrp="1"/>
          </p:cNvSpPr>
          <p:nvPr>
            <p:ph idx="1"/>
          </p:nvPr>
        </p:nvSpPr>
        <p:spPr/>
        <p:txBody>
          <a:bodyPr/>
          <a:lstStyle/>
          <a:p>
            <a:pPr marL="45720" indent="0">
              <a:buNone/>
            </a:pPr>
            <a:r>
              <a:rPr lang="lv-LV" b="1" dirty="0" smtClean="0"/>
              <a:t>Reģionālie </a:t>
            </a:r>
            <a:r>
              <a:rPr lang="lv-LV" b="1" dirty="0"/>
              <a:t>biznesa inkubatori un radošo industriju inkubators</a:t>
            </a:r>
          </a:p>
          <a:p>
            <a:pPr marL="45720" indent="0">
              <a:buNone/>
            </a:pPr>
            <a:r>
              <a:rPr lang="lv-LV" dirty="0" smtClean="0"/>
              <a:t>Programmas </a:t>
            </a:r>
            <a:r>
              <a:rPr lang="lv-LV" dirty="0"/>
              <a:t>mērķis ir atbalstīt jaunu, dzīvotspējīgu un konkurētspējīgu komersantu izveidi un attīstību Latvijas reģionos, nodrošinot atbalsta saņēmējus </a:t>
            </a:r>
            <a:r>
              <a:rPr lang="lv-LV" dirty="0" smtClean="0"/>
              <a:t>ar:</a:t>
            </a:r>
            <a:r>
              <a:rPr lang="en-US" dirty="0" smtClean="0"/>
              <a:t/>
            </a:r>
            <a:br>
              <a:rPr lang="en-US" dirty="0" smtClean="0"/>
            </a:br>
            <a:r>
              <a:rPr lang="lv-LV" dirty="0" smtClean="0"/>
              <a:t>- uzņēmējdarbībai </a:t>
            </a:r>
            <a:r>
              <a:rPr lang="lv-LV" dirty="0"/>
              <a:t>nepieciešamo vidi, telpām; </a:t>
            </a:r>
            <a:br>
              <a:rPr lang="lv-LV" dirty="0"/>
            </a:br>
            <a:r>
              <a:rPr lang="lv-LV" dirty="0" smtClean="0"/>
              <a:t>- konsultācijām</a:t>
            </a:r>
            <a:r>
              <a:rPr lang="lv-LV" dirty="0"/>
              <a:t>, apmācībām un pasākumiem par vispārīgiem uzņēmējdarbības jautājumiem; </a:t>
            </a:r>
            <a:br>
              <a:rPr lang="lv-LV" dirty="0"/>
            </a:br>
            <a:r>
              <a:rPr lang="lv-LV" dirty="0" smtClean="0"/>
              <a:t>- </a:t>
            </a:r>
            <a:r>
              <a:rPr lang="lv-LV" dirty="0" err="1" smtClean="0"/>
              <a:t>mentoru</a:t>
            </a:r>
            <a:r>
              <a:rPr lang="lv-LV" dirty="0" smtClean="0"/>
              <a:t> </a:t>
            </a:r>
            <a:r>
              <a:rPr lang="lv-LV" dirty="0"/>
              <a:t>atbalstu; </a:t>
            </a:r>
            <a:r>
              <a:rPr lang="lv-LV" dirty="0" smtClean="0"/>
              <a:t/>
            </a:r>
            <a:br>
              <a:rPr lang="lv-LV" dirty="0" smtClean="0"/>
            </a:br>
            <a:r>
              <a:rPr lang="lv-LV" dirty="0" smtClean="0"/>
              <a:t>- </a:t>
            </a:r>
            <a:r>
              <a:rPr lang="lv-LV" dirty="0" err="1" smtClean="0"/>
              <a:t>grantu</a:t>
            </a:r>
            <a:r>
              <a:rPr lang="lv-LV" dirty="0" smtClean="0"/>
              <a:t> </a:t>
            </a:r>
            <a:r>
              <a:rPr lang="lv-LV" dirty="0"/>
              <a:t>līdzfinansējumu komersantu darbības </a:t>
            </a:r>
            <a:r>
              <a:rPr lang="lv-LV" dirty="0" smtClean="0"/>
              <a:t>izmaksām.</a:t>
            </a:r>
            <a:r>
              <a:rPr lang="en-US" dirty="0"/>
              <a:t/>
            </a:r>
            <a:br>
              <a:rPr lang="en-US" dirty="0"/>
            </a:br>
            <a:r>
              <a:rPr lang="en-US" dirty="0">
                <a:hlinkClick r:id="rId2"/>
              </a:rPr>
              <a:t>http://</a:t>
            </a:r>
            <a:r>
              <a:rPr lang="en-US" dirty="0" smtClean="0">
                <a:hlinkClick r:id="rId2"/>
              </a:rPr>
              <a:t>www.liaa.gov.lv/lv/fondi/2014-2020/biznesa-inkubatori</a:t>
            </a:r>
            <a:endParaRPr lang="en-US" dirty="0" smtClean="0"/>
          </a:p>
          <a:p>
            <a:pPr marL="45720" indent="0">
              <a:buNone/>
            </a:pPr>
            <a:endParaRPr lang="lv-LV" dirty="0"/>
          </a:p>
        </p:txBody>
      </p:sp>
      <p:pic>
        <p:nvPicPr>
          <p:cNvPr id="2050" name="Picture 2" descr="Фото LIAA Daugavpils biznesa inkubato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1735" y="5434885"/>
            <a:ext cx="1084342" cy="108434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0908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Attīstības finanšu institūcija </a:t>
            </a:r>
            <a:r>
              <a:rPr lang="lv-LV" dirty="0" err="1"/>
              <a:t>Altum</a:t>
            </a:r>
            <a:endParaRPr lang="lv-LV"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60766698"/>
              </p:ext>
            </p:extLst>
          </p:nvPr>
        </p:nvGraphicFramePr>
        <p:xfrm>
          <a:off x="1143000" y="2057400"/>
          <a:ext cx="9872664" cy="3337560"/>
        </p:xfrm>
        <a:graphic>
          <a:graphicData uri="http://schemas.openxmlformats.org/drawingml/2006/table">
            <a:tbl>
              <a:tblPr firstRow="1" bandRow="1">
                <a:tableStyleId>{5C22544A-7EE6-4342-B048-85BDC9FD1C3A}</a:tableStyleId>
              </a:tblPr>
              <a:tblGrid>
                <a:gridCol w="4936332"/>
                <a:gridCol w="4936332"/>
              </a:tblGrid>
              <a:tr h="370840">
                <a:tc gridSpan="2">
                  <a:txBody>
                    <a:bodyPr/>
                    <a:lstStyle/>
                    <a:p>
                      <a:pPr algn="ctr"/>
                      <a:r>
                        <a:rPr lang="lv-LV" sz="1800" dirty="0" smtClean="0"/>
                        <a:t>Programmas</a:t>
                      </a:r>
                      <a:r>
                        <a:rPr lang="lv-LV" sz="1800" baseline="0" dirty="0" smtClean="0"/>
                        <a:t> n</a:t>
                      </a:r>
                      <a:r>
                        <a:rPr lang="lv-LV" sz="1800" dirty="0" smtClean="0"/>
                        <a:t>osaukums</a:t>
                      </a:r>
                      <a:endParaRPr lang="lv-LV" sz="1800" dirty="0"/>
                    </a:p>
                  </a:txBody>
                  <a:tcPr/>
                </a:tc>
                <a:tc hMerge="1">
                  <a:txBody>
                    <a:bodyPr/>
                    <a:lstStyle/>
                    <a:p>
                      <a:endParaRPr lang="lv-LV" dirty="0"/>
                    </a:p>
                  </a:txBody>
                  <a:tcPr/>
                </a:tc>
              </a:tr>
              <a:tr h="370840">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Starta programma</a:t>
                      </a:r>
                    </a:p>
                  </a:txBody>
                  <a:tcPr marL="171450" marR="9525" marT="9525" marB="0" anchor="ctr"/>
                </a:tc>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Zemes iegādes kreditēšanas programma </a:t>
                      </a:r>
                    </a:p>
                  </a:txBody>
                  <a:tcPr marL="171450" marR="9525" marT="9525" marB="0" anchor="ctr"/>
                </a:tc>
              </a:tr>
              <a:tr h="370840">
                <a:tc>
                  <a:txBody>
                    <a:bodyPr/>
                    <a:lstStyle/>
                    <a:p>
                      <a:pPr algn="l" rtl="0" fontAlgn="ctr">
                        <a:buClr>
                          <a:schemeClr val="tx1"/>
                        </a:buClr>
                        <a:buSzPts val="880"/>
                        <a:buFont typeface="Corbel" panose="020B0503020204020204" pitchFamily="34" charset="0"/>
                        <a:buNone/>
                      </a:pPr>
                      <a:r>
                        <a:rPr lang="lv-LV" sz="1800" b="0" i="0" u="none" strike="noStrike" dirty="0" err="1">
                          <a:solidFill>
                            <a:srgbClr val="000000"/>
                          </a:solidFill>
                          <a:effectLst/>
                          <a:latin typeface="Corbel" panose="020B0503020204020204" pitchFamily="34" charset="0"/>
                        </a:rPr>
                        <a:t>Mikrokreditēšanas</a:t>
                      </a:r>
                      <a:r>
                        <a:rPr lang="lv-LV" sz="1800" b="0" i="0" u="none" strike="noStrike" dirty="0">
                          <a:solidFill>
                            <a:srgbClr val="000000"/>
                          </a:solidFill>
                          <a:effectLst/>
                          <a:latin typeface="Corbel" panose="020B0503020204020204" pitchFamily="34" charset="0"/>
                        </a:rPr>
                        <a:t> programma</a:t>
                      </a:r>
                    </a:p>
                  </a:txBody>
                  <a:tcPr marL="171450" marR="9525" marT="9525" marB="0" anchor="ctr"/>
                </a:tc>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Kredītu garantijas lauksaimniekiem</a:t>
                      </a:r>
                    </a:p>
                  </a:txBody>
                  <a:tcPr marL="171450" marR="9525" marT="9525" marB="0" anchor="ctr"/>
                </a:tc>
              </a:tr>
              <a:tr h="370840">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MVU </a:t>
                      </a:r>
                      <a:r>
                        <a:rPr lang="lv-LV" sz="1800" b="0" i="0" u="none" strike="noStrike" dirty="0" err="1">
                          <a:solidFill>
                            <a:srgbClr val="000000"/>
                          </a:solidFill>
                          <a:effectLst/>
                          <a:latin typeface="Corbel" panose="020B0503020204020204" pitchFamily="34" charset="0"/>
                        </a:rPr>
                        <a:t>mikrokreditēšanas</a:t>
                      </a:r>
                      <a:r>
                        <a:rPr lang="lv-LV" sz="1800" b="0" i="0" u="none" strike="noStrike" dirty="0">
                          <a:solidFill>
                            <a:srgbClr val="000000"/>
                          </a:solidFill>
                          <a:effectLst/>
                          <a:latin typeface="Corbel" panose="020B0503020204020204" pitchFamily="34" charset="0"/>
                        </a:rPr>
                        <a:t> programma</a:t>
                      </a:r>
                    </a:p>
                  </a:txBody>
                  <a:tcPr marL="171450" marR="9525" marT="9525" marB="0" anchor="ctr"/>
                </a:tc>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Paralēlie (</a:t>
                      </a:r>
                      <a:r>
                        <a:rPr lang="lv-LV" sz="1800" b="0" i="0" u="none" strike="noStrike" dirty="0" err="1">
                          <a:solidFill>
                            <a:srgbClr val="000000"/>
                          </a:solidFill>
                          <a:effectLst/>
                          <a:latin typeface="Corbel" panose="020B0503020204020204" pitchFamily="34" charset="0"/>
                        </a:rPr>
                        <a:t>mezanīna</a:t>
                      </a:r>
                      <a:r>
                        <a:rPr lang="lv-LV" sz="1800" b="0" i="0" u="none" strike="noStrike" dirty="0">
                          <a:solidFill>
                            <a:srgbClr val="000000"/>
                          </a:solidFill>
                          <a:effectLst/>
                          <a:latin typeface="Corbel" panose="020B0503020204020204" pitchFamily="34" charset="0"/>
                        </a:rPr>
                        <a:t>) aizdevumi) </a:t>
                      </a:r>
                    </a:p>
                  </a:txBody>
                  <a:tcPr marL="171450" marR="9525" marT="9525" marB="0" anchor="ctr"/>
                </a:tc>
              </a:tr>
              <a:tr h="370840">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MVU izaugsmes aizdevumi</a:t>
                      </a:r>
                    </a:p>
                  </a:txBody>
                  <a:tcPr marL="171450" marR="9525" marT="9525" marB="0" anchor="ctr"/>
                </a:tc>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Kredītu garantijas</a:t>
                      </a:r>
                    </a:p>
                  </a:txBody>
                  <a:tcPr marL="171450" marR="9525" marT="9525" marB="0" anchor="ctr"/>
                </a:tc>
              </a:tr>
              <a:tr h="370840">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Aizdevumi biznesa eņģeļu finansētiem projektiem</a:t>
                      </a:r>
                    </a:p>
                  </a:txBody>
                  <a:tcPr marL="171450" marR="9525" marT="9525" marB="0" anchor="ctr"/>
                </a:tc>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Eksporta kredīta garantijas</a:t>
                      </a:r>
                    </a:p>
                  </a:txBody>
                  <a:tcPr marL="171450" marR="9525" marT="9525" marB="0" anchor="ctr"/>
                </a:tc>
              </a:tr>
              <a:tr h="370840">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ES investīciju plāns </a:t>
                      </a:r>
                    </a:p>
                  </a:txBody>
                  <a:tcPr marL="171450" marR="9525" marT="9525" marB="0" anchor="ctr"/>
                </a:tc>
                <a:tc>
                  <a:txBody>
                    <a:bodyPr/>
                    <a:lstStyle/>
                    <a:p>
                      <a:pPr algn="l" rtl="0" fontAlgn="ctr">
                        <a:buClr>
                          <a:schemeClr val="tx1"/>
                        </a:buClr>
                        <a:buSzPts val="880"/>
                        <a:buFont typeface="Corbel" panose="020B0503020204020204" pitchFamily="34" charset="0"/>
                        <a:buNone/>
                      </a:pPr>
                      <a:r>
                        <a:rPr lang="lv-LV" sz="1800" b="0" i="0" u="none" strike="noStrike" dirty="0" smtClean="0">
                          <a:solidFill>
                            <a:srgbClr val="000000"/>
                          </a:solidFill>
                          <a:effectLst/>
                          <a:latin typeface="Corbel" panose="020B0503020204020204" pitchFamily="34" charset="0"/>
                        </a:rPr>
                        <a:t>Atbalsts </a:t>
                      </a:r>
                      <a:r>
                        <a:rPr lang="lv-LV" sz="1800" b="0" i="0" u="none" strike="noStrike" dirty="0">
                          <a:solidFill>
                            <a:srgbClr val="000000"/>
                          </a:solidFill>
                          <a:effectLst/>
                          <a:latin typeface="Corbel" panose="020B0503020204020204" pitchFamily="34" charset="0"/>
                        </a:rPr>
                        <a:t>Start-</a:t>
                      </a:r>
                      <a:r>
                        <a:rPr lang="lv-LV" sz="1800" b="0" i="0" u="none" strike="noStrike" dirty="0" err="1">
                          <a:solidFill>
                            <a:srgbClr val="000000"/>
                          </a:solidFill>
                          <a:effectLst/>
                          <a:latin typeface="Corbel" panose="020B0503020204020204" pitchFamily="34" charset="0"/>
                        </a:rPr>
                        <a:t>up</a:t>
                      </a:r>
                      <a:r>
                        <a:rPr lang="lv-LV" sz="1800" b="0" i="0" u="none" strike="noStrike" dirty="0">
                          <a:solidFill>
                            <a:srgbClr val="000000"/>
                          </a:solidFill>
                          <a:effectLst/>
                          <a:latin typeface="Corbel" panose="020B0503020204020204" pitchFamily="34" charset="0"/>
                        </a:rPr>
                        <a:t> uzņēmumu apmācībai</a:t>
                      </a:r>
                    </a:p>
                  </a:txBody>
                  <a:tcPr marL="171450" marR="9525" marT="9525" marB="0" anchor="ctr"/>
                </a:tc>
              </a:tr>
              <a:tr h="370840">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Apgrozāmie līdzekļi lauksaimniekiem </a:t>
                      </a:r>
                    </a:p>
                  </a:txBody>
                  <a:tcPr marL="171450" marR="9525" marT="9525" marB="0" anchor="ctr"/>
                </a:tc>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Sociālās uzņēmējdarbības programma</a:t>
                      </a:r>
                    </a:p>
                  </a:txBody>
                  <a:tcPr marL="171450" marR="9525" marT="9525" marB="0" anchor="ctr"/>
                </a:tc>
              </a:tr>
              <a:tr h="370840">
                <a:tc>
                  <a:txBody>
                    <a:bodyPr/>
                    <a:lstStyle/>
                    <a:p>
                      <a:endParaRPr lang="lv-LV" sz="1800" dirty="0"/>
                    </a:p>
                  </a:txBody>
                  <a:tcPr/>
                </a:tc>
                <a:tc>
                  <a:txBody>
                    <a:bodyPr/>
                    <a:lstStyle/>
                    <a:p>
                      <a:pPr algn="l" rtl="0" fontAlgn="ctr">
                        <a:buClr>
                          <a:schemeClr val="tx1"/>
                        </a:buClr>
                        <a:buSzPts val="880"/>
                        <a:buFont typeface="Corbel" panose="020B0503020204020204" pitchFamily="34" charset="0"/>
                        <a:buNone/>
                      </a:pPr>
                      <a:r>
                        <a:rPr lang="lv-LV" sz="1800" b="0" i="0" u="none" strike="noStrike" dirty="0">
                          <a:solidFill>
                            <a:srgbClr val="000000"/>
                          </a:solidFill>
                          <a:effectLst/>
                          <a:latin typeface="Corbel" panose="020B0503020204020204" pitchFamily="34" charset="0"/>
                        </a:rPr>
                        <a:t>Sēklas, starta un riska </a:t>
                      </a:r>
                      <a:r>
                        <a:rPr lang="lv-LV" sz="1800" b="0" i="0" u="none" strike="noStrike" dirty="0" err="1">
                          <a:solidFill>
                            <a:srgbClr val="000000"/>
                          </a:solidFill>
                          <a:effectLst/>
                          <a:latin typeface="Corbel" panose="020B0503020204020204" pitchFamily="34" charset="0"/>
                        </a:rPr>
                        <a:t>kapitālafondi</a:t>
                      </a:r>
                      <a:endParaRPr lang="lv-LV" sz="1800" b="0" i="0" u="none" strike="noStrike" dirty="0">
                        <a:solidFill>
                          <a:srgbClr val="000000"/>
                        </a:solidFill>
                        <a:effectLst/>
                        <a:latin typeface="Corbel" panose="020B0503020204020204" pitchFamily="34" charset="0"/>
                      </a:endParaRPr>
                    </a:p>
                  </a:txBody>
                  <a:tcPr marL="171450" marR="9525" marT="9525" marB="0" anchor="ctr"/>
                </a:tc>
              </a:tr>
            </a:tbl>
          </a:graphicData>
        </a:graphic>
      </p:graphicFrame>
      <p:sp>
        <p:nvSpPr>
          <p:cNvPr id="7" name="TextBox 6"/>
          <p:cNvSpPr txBox="1"/>
          <p:nvPr/>
        </p:nvSpPr>
        <p:spPr>
          <a:xfrm>
            <a:off x="1143000" y="5541108"/>
            <a:ext cx="9482070" cy="646331"/>
          </a:xfrm>
          <a:prstGeom prst="rect">
            <a:avLst/>
          </a:prstGeom>
          <a:noFill/>
        </p:spPr>
        <p:txBody>
          <a:bodyPr wrap="square" rtlCol="0">
            <a:spAutoFit/>
          </a:bodyPr>
          <a:lstStyle/>
          <a:p>
            <a:r>
              <a:rPr lang="lv-LV" dirty="0">
                <a:hlinkClick r:id="rId2"/>
              </a:rPr>
              <a:t>https://</a:t>
            </a:r>
            <a:r>
              <a:rPr lang="lv-LV" dirty="0" smtClean="0">
                <a:hlinkClick r:id="rId2"/>
              </a:rPr>
              <a:t>www.altum.lv/</a:t>
            </a:r>
            <a:endParaRPr lang="en-US" dirty="0" smtClean="0"/>
          </a:p>
          <a:p>
            <a:endParaRPr lang="lv-LV" dirty="0"/>
          </a:p>
        </p:txBody>
      </p:sp>
      <p:pic>
        <p:nvPicPr>
          <p:cNvPr id="9" name="Picture 2" descr="Картинки по запросу altum"/>
          <p:cNvPicPr>
            <a:picLocks noChangeAspect="1" noChangeArrowheads="1"/>
          </p:cNvPicPr>
          <p:nvPr/>
        </p:nvPicPr>
        <p:blipFill rotWithShape="1">
          <a:blip r:embed="rId3">
            <a:extLst>
              <a:ext uri="{28A0092B-C50C-407E-A947-70E740481C1C}">
                <a14:useLocalDpi xmlns:a14="http://schemas.microsoft.com/office/drawing/2010/main" val="0"/>
              </a:ext>
            </a:extLst>
          </a:blip>
          <a:srcRect t="16775" b="17708"/>
          <a:stretch/>
        </p:blipFill>
        <p:spPr bwMode="auto">
          <a:xfrm>
            <a:off x="9779379" y="5503572"/>
            <a:ext cx="2041100" cy="88864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9202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solidFill>
                  <a:srgbClr val="000000"/>
                </a:solidFill>
                <a:latin typeface="Corbel" panose="020B0503020204020204" pitchFamily="34" charset="0"/>
              </a:rPr>
              <a:t>Starta </a:t>
            </a:r>
            <a:r>
              <a:rPr lang="lv-LV" dirty="0" smtClean="0">
                <a:solidFill>
                  <a:srgbClr val="000000"/>
                </a:solidFill>
                <a:latin typeface="Corbel" panose="020B0503020204020204" pitchFamily="34" charset="0"/>
              </a:rPr>
              <a:t>programma</a:t>
            </a:r>
            <a:endParaRPr lang="lv-LV" dirty="0"/>
          </a:p>
        </p:txBody>
      </p:sp>
      <p:sp>
        <p:nvSpPr>
          <p:cNvPr id="3" name="Content Placeholder 2"/>
          <p:cNvSpPr>
            <a:spLocks noGrp="1"/>
          </p:cNvSpPr>
          <p:nvPr>
            <p:ph idx="1"/>
          </p:nvPr>
        </p:nvSpPr>
        <p:spPr/>
        <p:txBody>
          <a:bodyPr/>
          <a:lstStyle/>
          <a:p>
            <a:r>
              <a:rPr lang="lv-LV" dirty="0"/>
              <a:t>Paaugstināt saimnieciskās darbības aktivitāti valstī, attīstot biznesa uzsācēju zināšanas un iemaņas uzņēmējdarbībā, kā arī sniedzot tiem finansiālo atbalstu saimnieciskās darbības uzsākšanai</a:t>
            </a:r>
            <a:r>
              <a:rPr lang="lv-LV" dirty="0" smtClean="0"/>
              <a:t>.</a:t>
            </a:r>
            <a:endParaRPr lang="en-US" dirty="0" smtClean="0"/>
          </a:p>
          <a:p>
            <a:r>
              <a:rPr lang="lv-LV" dirty="0"/>
              <a:t>Programmas ietvaros tiek atbalstīti projekti līdz EUR 86 000 ar klienta līdzdalību vismaz 10% apmērā. Klienta līdzdalība nav nepieciešama, ja aizdevuma summa nepārsniedz EUR 7 </a:t>
            </a:r>
            <a:r>
              <a:rPr lang="lv-LV" dirty="0" smtClean="0"/>
              <a:t>200</a:t>
            </a:r>
            <a:endParaRPr lang="en-US" dirty="0" smtClean="0"/>
          </a:p>
          <a:p>
            <a:pPr marL="45720" indent="0">
              <a:buNone/>
            </a:pPr>
            <a:r>
              <a:rPr lang="lv-LV" dirty="0">
                <a:hlinkClick r:id="rId2"/>
              </a:rPr>
              <a:t>https://www.altum.lv/lv/pakalpojumi/biznesa-uzsacejiem/starta-programma/par-starta-programmu</a:t>
            </a:r>
            <a:r>
              <a:rPr lang="lv-LV" dirty="0" smtClean="0">
                <a:hlinkClick r:id="rId2"/>
              </a:rPr>
              <a:t>/</a:t>
            </a:r>
            <a:endParaRPr lang="en-US" dirty="0" smtClean="0"/>
          </a:p>
          <a:p>
            <a:endParaRPr lang="lv-LV" dirty="0"/>
          </a:p>
        </p:txBody>
      </p:sp>
      <p:pic>
        <p:nvPicPr>
          <p:cNvPr id="5" name="Picture 2" descr="Картинки по запросу altum"/>
          <p:cNvPicPr>
            <a:picLocks noChangeAspect="1" noChangeArrowheads="1"/>
          </p:cNvPicPr>
          <p:nvPr/>
        </p:nvPicPr>
        <p:blipFill rotWithShape="1">
          <a:blip r:embed="rId3">
            <a:extLst>
              <a:ext uri="{28A0092B-C50C-407E-A947-70E740481C1C}">
                <a14:useLocalDpi xmlns:a14="http://schemas.microsoft.com/office/drawing/2010/main" val="0"/>
              </a:ext>
            </a:extLst>
          </a:blip>
          <a:srcRect t="16775" b="17708"/>
          <a:stretch/>
        </p:blipFill>
        <p:spPr bwMode="auto">
          <a:xfrm>
            <a:off x="9779379" y="5503572"/>
            <a:ext cx="2041100" cy="88864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767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Atbalsts Start-</a:t>
            </a:r>
            <a:r>
              <a:rPr lang="lv-LV" dirty="0" err="1"/>
              <a:t>up</a:t>
            </a:r>
            <a:r>
              <a:rPr lang="lv-LV" dirty="0"/>
              <a:t> uzņēmumu apmācībai</a:t>
            </a:r>
          </a:p>
        </p:txBody>
      </p:sp>
      <p:sp>
        <p:nvSpPr>
          <p:cNvPr id="3" name="Content Placeholder 2"/>
          <p:cNvSpPr>
            <a:spLocks noGrp="1"/>
          </p:cNvSpPr>
          <p:nvPr>
            <p:ph idx="1"/>
          </p:nvPr>
        </p:nvSpPr>
        <p:spPr/>
        <p:txBody>
          <a:bodyPr/>
          <a:lstStyle/>
          <a:p>
            <a:r>
              <a:rPr lang="lv-LV" dirty="0"/>
              <a:t>Atbalsta mērķis ir veicināt start-</a:t>
            </a:r>
            <a:r>
              <a:rPr lang="lv-LV" dirty="0" err="1"/>
              <a:t>up</a:t>
            </a:r>
            <a:r>
              <a:rPr lang="lv-LV" dirty="0"/>
              <a:t> uzņēmumu ar izaugsmes potenciālu paredzēto pasākumu norisi</a:t>
            </a:r>
            <a:r>
              <a:rPr lang="lv-LV" dirty="0" smtClean="0"/>
              <a:t>.</a:t>
            </a:r>
            <a:r>
              <a:rPr lang="en-US" dirty="0" smtClean="0"/>
              <a:t/>
            </a:r>
            <a:br>
              <a:rPr lang="en-US" dirty="0" smtClean="0"/>
            </a:br>
            <a:endParaRPr lang="en-US" dirty="0" smtClean="0"/>
          </a:p>
          <a:p>
            <a:r>
              <a:rPr lang="lv-LV" dirty="0" smtClean="0"/>
              <a:t>Kopējais </a:t>
            </a:r>
            <a:r>
              <a:rPr lang="lv-LV" dirty="0"/>
              <a:t>finansējuma apmērs ir 500 000 EUR - Maksimālais finansējuma* apmērs vienam pasākumam ir 50 % no pasākuma attiecināmajām izmaksām, bet ne vairāk kā 30 000 EUR - Pasākuma rīkotājs var pieteikties finansējuma saņemšanai šo noteikumu ietvaros vairākas reizes, nepārsniedzot kopējo saņemtā finansējuma apmēru 100 000 EUR divu gadu </a:t>
            </a:r>
            <a:r>
              <a:rPr lang="lv-LV" dirty="0" smtClean="0"/>
              <a:t>laikā</a:t>
            </a:r>
            <a:endParaRPr lang="en-US" dirty="0" smtClean="0"/>
          </a:p>
          <a:p>
            <a:pPr marL="45720" indent="0">
              <a:buNone/>
            </a:pPr>
            <a:r>
              <a:rPr lang="en-US" dirty="0" smtClean="0">
                <a:hlinkClick r:id="rId2"/>
              </a:rPr>
              <a:t>http</a:t>
            </a:r>
            <a:r>
              <a:rPr lang="en-US" dirty="0">
                <a:hlinkClick r:id="rId2"/>
              </a:rPr>
              <a:t>://www.altum.lv/lv/pakalpojumi/biznesa-uzsacejiem/atbalsts-start-up-uznemumu-apmacibai/par-programmu</a:t>
            </a:r>
            <a:r>
              <a:rPr lang="en-US" dirty="0" smtClean="0">
                <a:hlinkClick r:id="rId2"/>
              </a:rPr>
              <a:t>/</a:t>
            </a:r>
            <a:endParaRPr lang="en-US" dirty="0" smtClean="0"/>
          </a:p>
          <a:p>
            <a:endParaRPr lang="lv-LV" dirty="0"/>
          </a:p>
        </p:txBody>
      </p:sp>
      <p:pic>
        <p:nvPicPr>
          <p:cNvPr id="4" name="Picture 2" descr="Картинки по запросу altum"/>
          <p:cNvPicPr>
            <a:picLocks noChangeAspect="1" noChangeArrowheads="1"/>
          </p:cNvPicPr>
          <p:nvPr/>
        </p:nvPicPr>
        <p:blipFill rotWithShape="1">
          <a:blip r:embed="rId3">
            <a:extLst>
              <a:ext uri="{28A0092B-C50C-407E-A947-70E740481C1C}">
                <a14:useLocalDpi xmlns:a14="http://schemas.microsoft.com/office/drawing/2010/main" val="0"/>
              </a:ext>
            </a:extLst>
          </a:blip>
          <a:srcRect t="16775" b="17708"/>
          <a:stretch/>
        </p:blipFill>
        <p:spPr bwMode="auto">
          <a:xfrm>
            <a:off x="9779379" y="5503572"/>
            <a:ext cx="2041100" cy="8886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0627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Sociālās uzņēmējdarbības programma</a:t>
            </a:r>
          </a:p>
        </p:txBody>
      </p:sp>
      <p:sp>
        <p:nvSpPr>
          <p:cNvPr id="3" name="Content Placeholder 2"/>
          <p:cNvSpPr>
            <a:spLocks noGrp="1"/>
          </p:cNvSpPr>
          <p:nvPr>
            <p:ph idx="1"/>
          </p:nvPr>
        </p:nvSpPr>
        <p:spPr/>
        <p:txBody>
          <a:bodyPr/>
          <a:lstStyle/>
          <a:p>
            <a:r>
              <a:rPr lang="lv-LV" dirty="0"/>
              <a:t>Projekta mērķis ir veicināt sociālās uzņēmējdarbības vidi un attīstību, kā arī palielināt nodarbinātības iespējas nelabvēlīgākā situācijā esošiem bezdarbniekiem, personām ar invaliditāti un personām ar garīga rakstura </a:t>
            </a:r>
            <a:r>
              <a:rPr lang="lv-LV" dirty="0" smtClean="0"/>
              <a:t>traucējumiem</a:t>
            </a:r>
            <a:endParaRPr lang="en-US" dirty="0" smtClean="0"/>
          </a:p>
          <a:p>
            <a:r>
              <a:rPr lang="lv-LV" dirty="0"/>
              <a:t>Paredzēts, ka kopumā programmas ietvaros tiks atbalstīti 200 sociālie uzņēmumi un sociālās uzņēmējdarbības uzsācēji. Programma turpināsies līdz </a:t>
            </a:r>
            <a:r>
              <a:rPr lang="lv-LV" dirty="0" smtClean="0"/>
              <a:t>2022.gadam</a:t>
            </a:r>
            <a:endParaRPr lang="en-US" dirty="0" smtClean="0"/>
          </a:p>
          <a:p>
            <a:pPr marL="45720" indent="0">
              <a:buNone/>
            </a:pPr>
            <a:r>
              <a:rPr lang="lv-LV" dirty="0">
                <a:hlinkClick r:id="rId2"/>
              </a:rPr>
              <a:t>https://www.altum.lv/lv/pakalpojumi/biznesa-uzsacejiem/socialas-uznemejdarbibas-programma/par-programmu</a:t>
            </a:r>
            <a:r>
              <a:rPr lang="lv-LV" dirty="0" smtClean="0">
                <a:hlinkClick r:id="rId2"/>
              </a:rPr>
              <a:t>/</a:t>
            </a:r>
            <a:endParaRPr lang="en-US" dirty="0" smtClean="0"/>
          </a:p>
          <a:p>
            <a:endParaRPr lang="lv-LV" dirty="0"/>
          </a:p>
        </p:txBody>
      </p:sp>
      <p:pic>
        <p:nvPicPr>
          <p:cNvPr id="4" name="Picture 2" descr="Картинки по запросу altum"/>
          <p:cNvPicPr>
            <a:picLocks noChangeAspect="1" noChangeArrowheads="1"/>
          </p:cNvPicPr>
          <p:nvPr/>
        </p:nvPicPr>
        <p:blipFill rotWithShape="1">
          <a:blip r:embed="rId3">
            <a:extLst>
              <a:ext uri="{28A0092B-C50C-407E-A947-70E740481C1C}">
                <a14:useLocalDpi xmlns:a14="http://schemas.microsoft.com/office/drawing/2010/main" val="0"/>
              </a:ext>
            </a:extLst>
          </a:blip>
          <a:srcRect t="16775" b="17708"/>
          <a:stretch/>
        </p:blipFill>
        <p:spPr bwMode="auto">
          <a:xfrm>
            <a:off x="9779379" y="5503572"/>
            <a:ext cx="2041100" cy="8886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8766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Sēklas, starta un riska </a:t>
            </a:r>
            <a:r>
              <a:rPr lang="lv-LV" dirty="0" err="1" smtClean="0"/>
              <a:t>kapitālafondi</a:t>
            </a:r>
            <a:endParaRPr lang="lv-LV" dirty="0"/>
          </a:p>
        </p:txBody>
      </p:sp>
      <p:sp>
        <p:nvSpPr>
          <p:cNvPr id="3" name="Content Placeholder 2"/>
          <p:cNvSpPr>
            <a:spLocks noGrp="1"/>
          </p:cNvSpPr>
          <p:nvPr>
            <p:ph idx="1"/>
          </p:nvPr>
        </p:nvSpPr>
        <p:spPr/>
        <p:txBody>
          <a:bodyPr>
            <a:normAutofit fontScale="92500" lnSpcReduction="10000"/>
          </a:bodyPr>
          <a:lstStyle/>
          <a:p>
            <a:pPr marL="45720" indent="0" algn="just">
              <a:buNone/>
            </a:pPr>
            <a:r>
              <a:rPr lang="lv-LV" dirty="0"/>
              <a:t>AS "Attīstības finanšu institūcija </a:t>
            </a:r>
            <a:r>
              <a:rPr lang="lv-LV" dirty="0" err="1"/>
              <a:t>Altum</a:t>
            </a:r>
            <a:r>
              <a:rPr lang="lv-LV" dirty="0"/>
              <a:t>", izmantojot Eiropas Savienības Struktūrfondu finansējumu, nodrošina daļēju finansējumu jaunu sēklas, starta un riska kapitāla fondu izveidei Latvijā. Kā starpniekinstitūcijas fondu pārvaldīšanai ir izvēlētas kompānijas „</a:t>
            </a:r>
            <a:r>
              <a:rPr lang="lv-LV" dirty="0" err="1"/>
              <a:t>BaltCap</a:t>
            </a:r>
            <a:r>
              <a:rPr lang="lv-LV" dirty="0"/>
              <a:t>” un „</a:t>
            </a:r>
            <a:r>
              <a:rPr lang="lv-LV" dirty="0" err="1"/>
              <a:t>Imprimatur</a:t>
            </a:r>
            <a:r>
              <a:rPr lang="lv-LV" dirty="0"/>
              <a:t> </a:t>
            </a:r>
            <a:r>
              <a:rPr lang="lv-LV" dirty="0" err="1"/>
              <a:t>Capital</a:t>
            </a:r>
            <a:r>
              <a:rPr lang="lv-LV" dirty="0"/>
              <a:t>”. Fondu uzdevums ir investēt mazajos un vidējos uzņēmumos Latvijā.</a:t>
            </a:r>
            <a:endParaRPr lang="en-US" dirty="0"/>
          </a:p>
          <a:p>
            <a:r>
              <a:rPr lang="lv-LV" b="1" dirty="0" err="1" smtClean="0"/>
              <a:t>Imprimatur</a:t>
            </a:r>
            <a:r>
              <a:rPr lang="lv-LV" b="1" dirty="0" smtClean="0"/>
              <a:t> </a:t>
            </a:r>
            <a:r>
              <a:rPr lang="lv-LV" b="1" dirty="0" err="1"/>
              <a:t>Capital</a:t>
            </a:r>
            <a:r>
              <a:rPr lang="lv-LV" b="1" dirty="0"/>
              <a:t> sēklas un uzsākšanas kapitāla </a:t>
            </a:r>
            <a:r>
              <a:rPr lang="lv-LV" b="1" dirty="0" smtClean="0"/>
              <a:t>fonds</a:t>
            </a:r>
            <a:r>
              <a:rPr lang="en-US" dirty="0" smtClean="0"/>
              <a:t/>
            </a:r>
            <a:br>
              <a:rPr lang="en-US" dirty="0" smtClean="0"/>
            </a:br>
            <a:r>
              <a:rPr lang="lv-LV" dirty="0"/>
              <a:t>Sēklas un uzsākšanas kapitāla fondi nodrošinās agrīnas stadijas finansējumu inovatīviem mikro, mazajiem un vidējiem tehnoloģiju uzņēmumiem ar starptautisku izaugsmes potenciālu. </a:t>
            </a:r>
            <a:r>
              <a:rPr lang="en-US" dirty="0"/>
              <a:t/>
            </a:r>
            <a:br>
              <a:rPr lang="en-US" dirty="0"/>
            </a:br>
            <a:r>
              <a:rPr lang="en-US" dirty="0">
                <a:hlinkClick r:id="rId2"/>
              </a:rPr>
              <a:t>http://www.icfm.lv</a:t>
            </a:r>
            <a:r>
              <a:rPr lang="en-US" dirty="0" smtClean="0">
                <a:hlinkClick r:id="rId2"/>
              </a:rPr>
              <a:t>/</a:t>
            </a:r>
            <a:endParaRPr lang="lv-LV" dirty="0" smtClean="0"/>
          </a:p>
          <a:p>
            <a:r>
              <a:rPr lang="sv-SE" b="1" dirty="0"/>
              <a:t>BaltCap Latvijas riska kapitāla fonds </a:t>
            </a:r>
            <a:r>
              <a:rPr lang="sv-SE" b="1" dirty="0" smtClean="0"/>
              <a:t>II</a:t>
            </a:r>
            <a:r>
              <a:rPr lang="sv-SE" dirty="0" smtClean="0"/>
              <a:t/>
            </a:r>
            <a:br>
              <a:rPr lang="sv-SE" dirty="0" smtClean="0"/>
            </a:br>
            <a:r>
              <a:rPr lang="lv-LV" dirty="0"/>
              <a:t>Fonds nodrošina izaugsmes un izpirkuma darījumus Baltijā bāzētiem mazajiem un vidējiem uzņēmumiem. </a:t>
            </a:r>
            <a:r>
              <a:rPr lang="en-US" dirty="0"/>
              <a:t/>
            </a:r>
            <a:br>
              <a:rPr lang="en-US" dirty="0"/>
            </a:br>
            <a:r>
              <a:rPr lang="en-US" dirty="0">
                <a:hlinkClick r:id="rId3"/>
              </a:rPr>
              <a:t>http://www.excap.lv/lv</a:t>
            </a:r>
            <a:r>
              <a:rPr lang="en-US" dirty="0" smtClean="0">
                <a:hlinkClick r:id="rId3"/>
              </a:rPr>
              <a:t>/</a:t>
            </a:r>
            <a:endParaRPr lang="en-US" dirty="0" smtClean="0"/>
          </a:p>
        </p:txBody>
      </p:sp>
      <p:pic>
        <p:nvPicPr>
          <p:cNvPr id="4098" name="Picture 2" descr="http://www.excap.lv/assets/img/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47304" y="5749289"/>
            <a:ext cx="1714500" cy="43815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icfm.lv/design/main/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85429" y="4317307"/>
            <a:ext cx="1476375" cy="6667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9593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Lauku atbalsta dienests</a:t>
            </a:r>
          </a:p>
        </p:txBody>
      </p:sp>
      <p:sp>
        <p:nvSpPr>
          <p:cNvPr id="3" name="Content Placeholder 2"/>
          <p:cNvSpPr>
            <a:spLocks noGrp="1"/>
          </p:cNvSpPr>
          <p:nvPr>
            <p:ph idx="1"/>
          </p:nvPr>
        </p:nvSpPr>
        <p:spPr/>
        <p:txBody>
          <a:bodyPr>
            <a:normAutofit/>
          </a:bodyPr>
          <a:lstStyle/>
          <a:p>
            <a:r>
              <a:rPr lang="lv-LV" b="1" dirty="0" smtClean="0"/>
              <a:t>LEADER</a:t>
            </a:r>
            <a:r>
              <a:rPr lang="en-US" b="1" dirty="0" smtClean="0"/>
              <a:t> </a:t>
            </a:r>
            <a:r>
              <a:rPr lang="en-US" b="1" dirty="0" err="1" smtClean="0"/>
              <a:t>programma</a:t>
            </a:r>
            <a:endParaRPr lang="en-US" b="1" dirty="0" smtClean="0"/>
          </a:p>
          <a:p>
            <a:pPr marL="45720" indent="0" algn="just">
              <a:buNone/>
            </a:pPr>
            <a:r>
              <a:rPr lang="en-US" dirty="0" smtClean="0"/>
              <a:t/>
            </a:r>
            <a:br>
              <a:rPr lang="en-US" dirty="0" smtClean="0"/>
            </a:br>
            <a:r>
              <a:rPr lang="lv-LV" dirty="0"/>
              <a:t>LEADER pieeja balstās uz vietējās attīstības stratēģijas izstrādi, kas paredzētas skaidri noteiktu vietēja līmeņa problēmu risināšanai, kas aktuālas konkrētās lauku teritorijas iedzīvotājiem, kā arī nosaka vietējās teritorijas attīstības prioritātes. </a:t>
            </a:r>
            <a:r>
              <a:rPr lang="en-US" dirty="0" smtClean="0"/>
              <a:t/>
            </a:r>
            <a:br>
              <a:rPr lang="en-US" dirty="0" smtClean="0"/>
            </a:br>
            <a:endParaRPr lang="en-US" dirty="0" smtClean="0"/>
          </a:p>
          <a:p>
            <a:pPr marL="45720" indent="0" algn="just">
              <a:buNone/>
            </a:pPr>
            <a:r>
              <a:rPr lang="lv-LV" dirty="0" smtClean="0"/>
              <a:t>LEADER </a:t>
            </a:r>
            <a:r>
              <a:rPr lang="lv-LV" dirty="0"/>
              <a:t>pieeja balstās uz vietējās attīstības stratēģijas izstrādi, kas paredzētas skaidri noteiktu vietēja līmeņa problēmu risināšanai, kas aktuālas konkrētās lauku teritorijas iedzīvotājiem, kā arī nosaka vietējās teritorijas attīstības prioritātes. </a:t>
            </a:r>
            <a:endParaRPr lang="en-US" dirty="0" smtClean="0"/>
          </a:p>
          <a:p>
            <a:pPr marL="45720" indent="0" algn="just">
              <a:buNone/>
            </a:pPr>
            <a:r>
              <a:rPr lang="lv-LV" dirty="0">
                <a:hlinkClick r:id="rId2"/>
              </a:rPr>
              <a:t>http://www.lad.gov.lv/lv/atbalsta-veidi/projekti-un-investicijas/leader/leader-pieejas-istenosana-2014-2020</a:t>
            </a:r>
            <a:r>
              <a:rPr lang="lv-LV" dirty="0" smtClean="0">
                <a:hlinkClick r:id="rId2"/>
              </a:rPr>
              <a:t>/</a:t>
            </a:r>
            <a:endParaRPr lang="en-US" dirty="0" smtClean="0"/>
          </a:p>
          <a:p>
            <a:pPr marL="45720" indent="0" algn="just">
              <a:buNone/>
            </a:pPr>
            <a:endParaRPr lang="lv-LV" dirty="0" smtClean="0"/>
          </a:p>
        </p:txBody>
      </p:sp>
      <p:pic>
        <p:nvPicPr>
          <p:cNvPr id="8196" name="Picture 4" descr="Lauku atbalsta dienes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68723" y="5456461"/>
            <a:ext cx="1413419" cy="966877"/>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748415"/>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docProps/app.xml><?xml version="1.0" encoding="utf-8"?>
<Properties xmlns="http://schemas.openxmlformats.org/officeDocument/2006/extended-properties" xmlns:vt="http://schemas.openxmlformats.org/officeDocument/2006/docPropsVTypes">
  <Template>TM03457444[[fn=Basis]]</Template>
  <TotalTime>161</TotalTime>
  <Words>771</Words>
  <Application>Microsoft Office PowerPoint</Application>
  <PresentationFormat>Widescreen</PresentationFormat>
  <Paragraphs>116</Paragraphs>
  <Slides>19</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19</vt:i4>
      </vt:variant>
    </vt:vector>
  </HeadingPairs>
  <TitlesOfParts>
    <vt:vector size="21" baseType="lpstr">
      <vt:lpstr>Corbel</vt:lpstr>
      <vt:lpstr>Basis</vt:lpstr>
      <vt:lpstr>struktūrfondu iespējas</vt:lpstr>
      <vt:lpstr>Latvijas Investīciju un attīstības aģentūra (1)</vt:lpstr>
      <vt:lpstr>Latvijas Investīciju un attīstības aģentūra (2)</vt:lpstr>
      <vt:lpstr>Attīstības finanšu institūcija Altum</vt:lpstr>
      <vt:lpstr>Starta programma</vt:lpstr>
      <vt:lpstr>Atbalsts Start-up uzņēmumu apmācībai</vt:lpstr>
      <vt:lpstr>Sociālās uzņēmējdarbības programma</vt:lpstr>
      <vt:lpstr>Sēklas, starta un riska kapitālafondi</vt:lpstr>
      <vt:lpstr>Lauku atbalsta dienests</vt:lpstr>
      <vt:lpstr>Lauku atbalsta programma</vt:lpstr>
      <vt:lpstr>Eiropas Teritoriālās sadarbības programmas 2014-2020</vt:lpstr>
      <vt:lpstr>Nodarbinātības valsts aģentūras atbalsta pasākumi</vt:lpstr>
      <vt:lpstr>ES programma ERASMUS+ </vt:lpstr>
      <vt:lpstr>Eiropa pilsoņiem</vt:lpstr>
      <vt:lpstr>Erasmus for Young Entrepreneurs - programma jaunajiem uzņēmējiem </vt:lpstr>
      <vt:lpstr>Atbalsts kultūras nozarēm</vt:lpstr>
      <vt:lpstr>Daugavpils domes atbalsta programmas</vt:lpstr>
      <vt:lpstr>Atbalsts biznesa uzsākšanai un attīstībai</vt:lpstr>
      <vt:lpstr>Citi investīciju fondi</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struktūrfondu iespējas</dc:title>
  <dc:creator>Jeļena Dedele</dc:creator>
  <cp:lastModifiedBy>Jolanta Uzulina</cp:lastModifiedBy>
  <cp:revision>18</cp:revision>
  <dcterms:created xsi:type="dcterms:W3CDTF">2017-02-19T18:39:38Z</dcterms:created>
  <dcterms:modified xsi:type="dcterms:W3CDTF">2017-03-13T06:44:46Z</dcterms:modified>
</cp:coreProperties>
</file>