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4" r:id="rId1"/>
  </p:sldMasterIdLst>
  <p:sldIdLst>
    <p:sldId id="256" r:id="rId2"/>
    <p:sldId id="257" r:id="rId3"/>
    <p:sldId id="278" r:id="rId4"/>
    <p:sldId id="279" r:id="rId5"/>
    <p:sldId id="269" r:id="rId6"/>
    <p:sldId id="280" r:id="rId7"/>
    <p:sldId id="281" r:id="rId8"/>
    <p:sldId id="282" r:id="rId9"/>
    <p:sldId id="283" r:id="rId10"/>
    <p:sldId id="284" r:id="rId11"/>
    <p:sldId id="285" r:id="rId12"/>
    <p:sldId id="286" r:id="rId13"/>
    <p:sldId id="287" r:id="rId14"/>
    <p:sldId id="288" r:id="rId15"/>
    <p:sldId id="289" r:id="rId16"/>
    <p:sldId id="290" r:id="rId17"/>
    <p:sldId id="291" r:id="rId18"/>
    <p:sldId id="294" r:id="rId19"/>
    <p:sldId id="292" r:id="rId20"/>
    <p:sldId id="293"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8" d="100"/>
          <a:sy n="78" d="100"/>
        </p:scale>
        <p:origin x="64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tx1"/>
                </a:solidFill>
              </a:defRPr>
            </a:lvl1pPr>
          </a:lstStyle>
          <a:p>
            <a:fld id="{96DFF08F-DC6B-4601-B491-B0F83F6DD2DA}" type="datetimeFigureOut">
              <a:rPr lang="en-US" dirty="0"/>
              <a:pPr/>
              <a:t>3/13/2017</a:t>
            </a:fld>
            <a:endParaRPr lang="en-US" dirty="0"/>
          </a:p>
        </p:txBody>
      </p:sp>
      <p:sp>
        <p:nvSpPr>
          <p:cNvPr id="5" name="Footer Placeholder 4"/>
          <p:cNvSpPr>
            <a:spLocks noGrp="1"/>
          </p:cNvSpPr>
          <p:nvPr>
            <p:ph type="ftr" sz="quarter" idx="11"/>
          </p:nvPr>
        </p:nvSpPr>
        <p:spPr/>
        <p:txBody>
          <a:bodyPr/>
          <a:lstStyle>
            <a:lvl1pPr>
              <a:defRPr>
                <a:solidFill>
                  <a:schemeClr val="tx1"/>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4FAB73BC-B049-4115-A692-8D63A059BFB8}" type="slidenum">
              <a:rPr lang="en-US" dirty="0"/>
              <a:pPr/>
              <a:t>‹#›</a:t>
            </a:fld>
            <a:endParaRPr lang="en-US" dirty="0"/>
          </a:p>
        </p:txBody>
      </p:sp>
      <p:cxnSp>
        <p:nvCxnSpPr>
          <p:cNvPr id="8" name="Straight Connector 7"/>
          <p:cNvCxnSpPr/>
          <p:nvPr/>
        </p:nvCxnSpPr>
        <p:spPr>
          <a:xfrm>
            <a:off x="1978660" y="3733800"/>
            <a:ext cx="822960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3/13/2017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3/13/2017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3/13/2017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6DFF08F-DC6B-4601-B491-B0F83F6DD2DA}" type="datetimeFigureOut">
              <a:rPr lang="en-US" dirty="0"/>
              <a:t>3/13/2017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7" name="Straight Connector 6"/>
          <p:cNvCxnSpPr/>
          <p:nvPr/>
        </p:nvCxnSpPr>
        <p:spPr>
          <a:xfrm>
            <a:off x="1981200" y="4020408"/>
            <a:ext cx="822960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dirty="0"/>
              <a:t>3/13/2017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dirty="0"/>
              <a:t>3/13/2017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3/13/2017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dirty="0"/>
              <a:t>3/13/2017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smtClean="0"/>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t>3/13/2017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t>3/13/2017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tx1"/>
                </a:solidFill>
              </a:defRPr>
            </a:lvl1pPr>
          </a:lstStyle>
          <a:p>
            <a:fld id="{96DFF08F-DC6B-4601-B491-B0F83F6DD2DA}" type="datetimeFigureOut">
              <a:rPr lang="en-US" dirty="0"/>
              <a:pPr/>
              <a:t>3/13/2017</a:t>
            </a:fld>
            <a:endParaRPr lang="en-US" dirty="0"/>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tx1"/>
                </a:solidFill>
              </a:defRPr>
            </a:lvl1pPr>
          </a:lstStyle>
          <a:p>
            <a:endParaRPr lang="en-US" dirty="0"/>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tx1"/>
                </a:solidFill>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tx1"/>
        </a:buClr>
        <a:buSzPct val="80000"/>
        <a:buFont typeface="Corbel" pitchFamily="34" charset="0"/>
        <a:buChar char="•"/>
        <a:defRPr sz="2200" kern="1200">
          <a:solidFill>
            <a:schemeClr val="tx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tx1"/>
        </a:buClr>
        <a:buSzPct val="80000"/>
        <a:buFont typeface="Corbel" pitchFamily="34" charset="0"/>
        <a:buChar char="•"/>
        <a:defRPr sz="2000" kern="1200">
          <a:solidFill>
            <a:schemeClr val="tx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tx1"/>
        </a:buClr>
        <a:buSzPct val="80000"/>
        <a:buFont typeface="Corbel" pitchFamily="34" charset="0"/>
        <a:buChar char="•"/>
        <a:defRPr sz="1800" kern="1200">
          <a:solidFill>
            <a:schemeClr val="tx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tx1"/>
        </a:buClr>
        <a:buSzPct val="80000"/>
        <a:buFont typeface="Corbe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lad.gov.lv/lv/kontakti/klientu-apkalposanas-punkti/dienvidlatgales-rlp/"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lad.gov.lv/"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nva.gov.lv/index.php?cid=2&amp;mid=27"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hyperlink" Target="mailto:Inna.Bocarova@nva.gov.lv" TargetMode="External"/><Relationship Id="rId7" Type="http://schemas.openxmlformats.org/officeDocument/2006/relationships/hyperlink" Target="mailto:Jekaterina.Vankova@nva.gov.lv" TargetMode="External"/><Relationship Id="rId2" Type="http://schemas.openxmlformats.org/officeDocument/2006/relationships/hyperlink" Target="mailto:Valerijs.Kononovs@nva.gov.lv" TargetMode="External"/><Relationship Id="rId1" Type="http://schemas.openxmlformats.org/officeDocument/2006/relationships/slideLayout" Target="../slideLayouts/slideLayout2.xml"/><Relationship Id="rId6" Type="http://schemas.openxmlformats.org/officeDocument/2006/relationships/hyperlink" Target="mailto:Ilona.Zvonkova@nva.gov.lv" TargetMode="External"/><Relationship Id="rId5" Type="http://schemas.openxmlformats.org/officeDocument/2006/relationships/hyperlink" Target="mailto:Elzbeta.Simanska@nva.gov.lv" TargetMode="External"/><Relationship Id="rId4" Type="http://schemas.openxmlformats.org/officeDocument/2006/relationships/hyperlink" Target="mailto:Vija.Lipinska@nva.gov.lv" TargetMode="External"/></Relationships>
</file>

<file path=ppt/slides/_rels/slide15.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hyperlink" Target="mailto:Alina.Kaleja@nva.gov.lv" TargetMode="External"/><Relationship Id="rId7" Type="http://schemas.openxmlformats.org/officeDocument/2006/relationships/hyperlink" Target="mailto:Daina.Samusa@nva.gov.lv" TargetMode="External"/><Relationship Id="rId2" Type="http://schemas.openxmlformats.org/officeDocument/2006/relationships/hyperlink" Target="mailto:Jekaterina.Kuzminova@nva.gov.lv" TargetMode="External"/><Relationship Id="rId1" Type="http://schemas.openxmlformats.org/officeDocument/2006/relationships/slideLayout" Target="../slideLayouts/slideLayout2.xml"/><Relationship Id="rId6" Type="http://schemas.openxmlformats.org/officeDocument/2006/relationships/hyperlink" Target="mailto:Agija.Mickevica@nva.gov.lv" TargetMode="External"/><Relationship Id="rId5" Type="http://schemas.openxmlformats.org/officeDocument/2006/relationships/hyperlink" Target="mailto:Ilona.Tarasova@nva.gov.lv" TargetMode="External"/><Relationship Id="rId4" Type="http://schemas.openxmlformats.org/officeDocument/2006/relationships/hyperlink" Target="mailto:Alla.Saveljeva@nva.gov.lv"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tpk.du.lv/tpk/merki-un-uzdevumi"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mailto:viktorija.zeltkova@du.lv" TargetMode="External"/><Relationship Id="rId2" Type="http://schemas.openxmlformats.org/officeDocument/2006/relationships/hyperlink" Target="http://tpk.du.lv/tpk/kontakti" TargetMode="Externa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mailto:vladimirs.nadezdins@daugavpils.lv" TargetMode="External"/><Relationship Id="rId1" Type="http://schemas.openxmlformats.org/officeDocument/2006/relationships/slideLayout" Target="../slideLayouts/slideLayout2.xml"/><Relationship Id="rId4" Type="http://schemas.openxmlformats.org/officeDocument/2006/relationships/hyperlink" Target="mailto:olga.jesse@daugavpils.lv" TargetMode="External"/></Relationships>
</file>

<file path=ppt/slides/_rels/slide19.xml.rels><?xml version="1.0" encoding="UTF-8" standalone="yes"?>
<Relationships xmlns="http://schemas.openxmlformats.org/package/2006/relationships"><Relationship Id="rId8" Type="http://schemas.openxmlformats.org/officeDocument/2006/relationships/hyperlink" Target="mailto:edita@daugavpils.lv" TargetMode="External"/><Relationship Id="rId3" Type="http://schemas.openxmlformats.org/officeDocument/2006/relationships/hyperlink" Target="mailto:irina.hotulova@daugavpils.lv" TargetMode="External"/><Relationship Id="rId7" Type="http://schemas.openxmlformats.org/officeDocument/2006/relationships/hyperlink" Target="mailto:vladimirs.nadezdins@daugavpils.lv" TargetMode="Externa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hyperlink" Target="mailto:svetlana.krapivina@daugavpils.lv" TargetMode="External"/><Relationship Id="rId5" Type="http://schemas.openxmlformats.org/officeDocument/2006/relationships/hyperlink" Target="mailto:olga.tolmacova@daugavpils.lv" TargetMode="External"/><Relationship Id="rId4" Type="http://schemas.openxmlformats.org/officeDocument/2006/relationships/hyperlink" Target="mailto:daina.krivina@daugavpils.lv"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latgale.lv/lv/padome/info"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hyperlink" Target="mailto:olga.jesse@daugavpils.lv" TargetMode="External"/><Relationship Id="rId7" Type="http://schemas.openxmlformats.org/officeDocument/2006/relationships/hyperlink" Target="mailto:santa.pupina@daugavpils.lv" TargetMode="External"/><Relationship Id="rId2" Type="http://schemas.openxmlformats.org/officeDocument/2006/relationships/hyperlink" Target="mailto:inese.andina@daugavpils.lv" TargetMode="External"/><Relationship Id="rId1" Type="http://schemas.openxmlformats.org/officeDocument/2006/relationships/slideLayout" Target="../slideLayouts/slideLayout2.xml"/><Relationship Id="rId6" Type="http://schemas.openxmlformats.org/officeDocument/2006/relationships/hyperlink" Target="mailto:ivanovs.av@gmail.com" TargetMode="External"/><Relationship Id="rId5" Type="http://schemas.openxmlformats.org/officeDocument/2006/relationships/hyperlink" Target="mailto:gunita.vanaga@daugavpils.lv" TargetMode="External"/><Relationship Id="rId4" Type="http://schemas.openxmlformats.org/officeDocument/2006/relationships/hyperlink" Target="mailto:imants.lagodskis@daugavpils.lv" TargetMode="External"/></Relationships>
</file>

<file path=ppt/slides/_rels/slide3.xml.rels><?xml version="1.0" encoding="UTF-8" standalone="yes"?>
<Relationships xmlns="http://schemas.openxmlformats.org/package/2006/relationships"><Relationship Id="rId8" Type="http://schemas.openxmlformats.org/officeDocument/2006/relationships/hyperlink" Target="mailto:marika.dembovska@latgale.lv" TargetMode="External"/><Relationship Id="rId3" Type="http://schemas.openxmlformats.org/officeDocument/2006/relationships/hyperlink" Target="mailto:jelena.pluta@latgale.lv" TargetMode="External"/><Relationship Id="rId7" Type="http://schemas.openxmlformats.org/officeDocument/2006/relationships/hyperlink" Target="mailto:iveta.dubrovska@latgale.lv" TargetMode="External"/><Relationship Id="rId2" Type="http://schemas.openxmlformats.org/officeDocument/2006/relationships/hyperlink" Target="mailto:iveta.malina@latgale.lv" TargetMode="External"/><Relationship Id="rId1" Type="http://schemas.openxmlformats.org/officeDocument/2006/relationships/slideLayout" Target="../slideLayouts/slideLayout2.xml"/><Relationship Id="rId6" Type="http://schemas.openxmlformats.org/officeDocument/2006/relationships/hyperlink" Target="mailto:ineta.liepniece@latgale.lv" TargetMode="External"/><Relationship Id="rId5" Type="http://schemas.openxmlformats.org/officeDocument/2006/relationships/hyperlink" Target="mailto:andris.kucins@latgale.lv" TargetMode="External"/><Relationship Id="rId4" Type="http://schemas.openxmlformats.org/officeDocument/2006/relationships/hyperlink" Target="mailto:vladislavs.stankevics@latgale.lv" TargetMode="External"/><Relationship Id="rId9" Type="http://schemas.openxmlformats.org/officeDocument/2006/relationships/image" Target="../media/image1.png"/></Relationships>
</file>

<file path=ppt/slides/_rels/slide4.xml.rels><?xml version="1.0" encoding="UTF-8" standalone="yes"?>
<Relationships xmlns="http://schemas.openxmlformats.org/package/2006/relationships"><Relationship Id="rId8" Type="http://schemas.openxmlformats.org/officeDocument/2006/relationships/hyperlink" Target="mailto:vladislavs.stankevics@latgale.lv" TargetMode="External"/><Relationship Id="rId3" Type="http://schemas.openxmlformats.org/officeDocument/2006/relationships/hyperlink" Target="mailto:sarmite.teivane@latgale.lv" TargetMode="External"/><Relationship Id="rId7" Type="http://schemas.openxmlformats.org/officeDocument/2006/relationships/hyperlink" Target="mailto:tatjana.moskalenko@latgale.lv" TargetMode="External"/><Relationship Id="rId2" Type="http://schemas.openxmlformats.org/officeDocument/2006/relationships/hyperlink" Target="mailto:ingrida.bernane@latgale.lv" TargetMode="External"/><Relationship Id="rId1" Type="http://schemas.openxmlformats.org/officeDocument/2006/relationships/slideLayout" Target="../slideLayouts/slideLayout2.xml"/><Relationship Id="rId6" Type="http://schemas.openxmlformats.org/officeDocument/2006/relationships/hyperlink" Target="mailto:raimonds.orbidans@latgale.lv" TargetMode="External"/><Relationship Id="rId5" Type="http://schemas.openxmlformats.org/officeDocument/2006/relationships/hyperlink" Target="mailto:oskars.zugickis@latgale.lv" TargetMode="External"/><Relationship Id="rId4" Type="http://schemas.openxmlformats.org/officeDocument/2006/relationships/hyperlink" Target="mailto:inara.krutkramele@latgale.lv" TargetMode="External"/><Relationship Id="rId9"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hyperlink" Target="http://www.latgale.lv/lv/luc/info" TargetMode="External"/><Relationship Id="rId2" Type="http://schemas.openxmlformats.org/officeDocument/2006/relationships/hyperlink" Target="http://www.latvija.lv/" TargetMode="Externa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8" Type="http://schemas.openxmlformats.org/officeDocument/2006/relationships/hyperlink" Target="mailto:gunta.bozoka@latgale.lv" TargetMode="External"/><Relationship Id="rId3" Type="http://schemas.openxmlformats.org/officeDocument/2006/relationships/hyperlink" Target="mailto:andris.kucins@latgale.lv" TargetMode="External"/><Relationship Id="rId7" Type="http://schemas.openxmlformats.org/officeDocument/2006/relationships/hyperlink" Target="mailto:kitija.grinberga@latgale.lv" TargetMode="External"/><Relationship Id="rId2" Type="http://schemas.openxmlformats.org/officeDocument/2006/relationships/hyperlink" Target="mailto:vladislavs.stankevics@latgale.lv" TargetMode="External"/><Relationship Id="rId1" Type="http://schemas.openxmlformats.org/officeDocument/2006/relationships/slideLayout" Target="../slideLayouts/slideLayout2.xml"/><Relationship Id="rId6" Type="http://schemas.openxmlformats.org/officeDocument/2006/relationships/hyperlink" Target="mailto:ineta.liepniece@latgale.lv" TargetMode="External"/><Relationship Id="rId11" Type="http://schemas.openxmlformats.org/officeDocument/2006/relationships/image" Target="../media/image1.png"/><Relationship Id="rId5" Type="http://schemas.openxmlformats.org/officeDocument/2006/relationships/hyperlink" Target="mailto:jazeps.krukovskis@latgale.lv" TargetMode="External"/><Relationship Id="rId10" Type="http://schemas.openxmlformats.org/officeDocument/2006/relationships/hyperlink" Target="mailto:valda.iljanova@latgale.lv" TargetMode="External"/><Relationship Id="rId4" Type="http://schemas.openxmlformats.org/officeDocument/2006/relationships/hyperlink" Target="mailto:valdis.mitenbergs@latgale.lv" TargetMode="External"/><Relationship Id="rId9" Type="http://schemas.openxmlformats.org/officeDocument/2006/relationships/hyperlink" Target="mailto:inta.murane@latgale.lv"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mailto:vita.pucka@altum.lv" TargetMode="External"/><Relationship Id="rId7" Type="http://schemas.openxmlformats.org/officeDocument/2006/relationships/image" Target="../media/image1.png"/><Relationship Id="rId2" Type="http://schemas.openxmlformats.org/officeDocument/2006/relationships/hyperlink" Target="https://www.altum.lv/lv/kontakti/regionalie-centri-un-konsultaciju-biroji/daugavpils/" TargetMode="External"/><Relationship Id="rId1" Type="http://schemas.openxmlformats.org/officeDocument/2006/relationships/slideLayout" Target="../slideLayouts/slideLayout2.xml"/><Relationship Id="rId6" Type="http://schemas.openxmlformats.org/officeDocument/2006/relationships/hyperlink" Target="mailto:Marija.Rimvide@altum.lv" TargetMode="External"/><Relationship Id="rId5" Type="http://schemas.openxmlformats.org/officeDocument/2006/relationships/hyperlink" Target="mailto:guntars.vanags@altum.lv" TargetMode="External"/><Relationship Id="rId4" Type="http://schemas.openxmlformats.org/officeDocument/2006/relationships/hyperlink" Target="mailto:jelena.dragonere@altum.lv"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mailto:marina.terza@chamber.lv" TargetMode="External"/><Relationship Id="rId2" Type="http://schemas.openxmlformats.org/officeDocument/2006/relationships/hyperlink" Target="http://www.chamber.lv/index.php/lv/content/259" TargetMode="Externa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hyperlink" Target="mailto:andrejs.zelcs@liaa.gov.lv" TargetMode="External"/><Relationship Id="rId2" Type="http://schemas.openxmlformats.org/officeDocument/2006/relationships/hyperlink" Target="http://www.liaa.gov.lv/lv/employee_list/300" TargetMode="Externa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hyperlink" Target="mailto:jelena.dedele@liaa.gov.lv"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0" dirty="0" err="1" smtClean="0"/>
              <a:t>Atbalsta</a:t>
            </a:r>
            <a:r>
              <a:rPr lang="en-US" b="0" dirty="0" smtClean="0"/>
              <a:t> </a:t>
            </a:r>
            <a:r>
              <a:rPr lang="lv-LV" b="0" dirty="0" smtClean="0"/>
              <a:t/>
            </a:r>
            <a:br>
              <a:rPr lang="lv-LV" b="0" dirty="0" smtClean="0"/>
            </a:br>
            <a:r>
              <a:rPr lang="en-US" b="0" dirty="0" err="1" smtClean="0"/>
              <a:t>instit</a:t>
            </a:r>
            <a:r>
              <a:rPr lang="lv-LV" b="0" dirty="0" err="1" smtClean="0"/>
              <a:t>ūcijas</a:t>
            </a:r>
            <a:endParaRPr lang="lv-LV" dirty="0"/>
          </a:p>
        </p:txBody>
      </p:sp>
      <p:sp>
        <p:nvSpPr>
          <p:cNvPr id="3" name="Subtitle 2"/>
          <p:cNvSpPr>
            <a:spLocks noGrp="1"/>
          </p:cNvSpPr>
          <p:nvPr>
            <p:ph type="subTitle" idx="1"/>
          </p:nvPr>
        </p:nvSpPr>
        <p:spPr/>
        <p:txBody>
          <a:bodyPr/>
          <a:lstStyle/>
          <a:p>
            <a:r>
              <a:rPr lang="lv-LV" dirty="0" smtClean="0"/>
              <a:t>Daugavpils</a:t>
            </a:r>
          </a:p>
          <a:p>
            <a:r>
              <a:rPr lang="lv-LV" dirty="0" smtClean="0"/>
              <a:t>2017.gads</a:t>
            </a:r>
            <a:endParaRPr lang="lv-LV" dirty="0"/>
          </a:p>
        </p:txBody>
      </p:sp>
      <p:pic>
        <p:nvPicPr>
          <p:cNvPr id="5"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87148" y="5839777"/>
            <a:ext cx="649605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124291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b="1" dirty="0"/>
              <a:t>Lauku atbalsta dienests (LAD</a:t>
            </a:r>
            <a:r>
              <a:rPr lang="lv-LV" b="1" dirty="0" smtClean="0"/>
              <a:t>)</a:t>
            </a:r>
            <a:endParaRPr lang="lv-LV" dirty="0"/>
          </a:p>
        </p:txBody>
      </p:sp>
      <p:sp>
        <p:nvSpPr>
          <p:cNvPr id="3" name="Content Placeholder 2"/>
          <p:cNvSpPr>
            <a:spLocks noGrp="1"/>
          </p:cNvSpPr>
          <p:nvPr>
            <p:ph idx="1"/>
          </p:nvPr>
        </p:nvSpPr>
        <p:spPr/>
        <p:txBody>
          <a:bodyPr>
            <a:normAutofit/>
          </a:bodyPr>
          <a:lstStyle/>
          <a:p>
            <a:pPr marL="45720" indent="0" algn="just">
              <a:buNone/>
            </a:pPr>
            <a:r>
              <a:rPr lang="lv-LV" dirty="0" smtClean="0"/>
              <a:t>LAD administrē </a:t>
            </a:r>
            <a:r>
              <a:rPr lang="lv-LV" dirty="0"/>
              <a:t>valsts atbalstu un Eiropas Savienības atbalstu laukiem, lauksaimniecībai, mežsaimniecībai un </a:t>
            </a:r>
            <a:r>
              <a:rPr lang="lv-LV" dirty="0" smtClean="0"/>
              <a:t>zivsaimniecībai. Latgales </a:t>
            </a:r>
            <a:r>
              <a:rPr lang="lv-LV" dirty="0"/>
              <a:t>reģionā darbojas 3 LAD pārvaldes</a:t>
            </a:r>
            <a:r>
              <a:rPr lang="lv-LV" dirty="0" smtClean="0"/>
              <a:t>:</a:t>
            </a:r>
          </a:p>
          <a:p>
            <a:pPr algn="just"/>
            <a:r>
              <a:rPr lang="lv-LV" dirty="0" smtClean="0"/>
              <a:t>Ziemeļaustrumu </a:t>
            </a:r>
            <a:r>
              <a:rPr lang="lv-LV" dirty="0"/>
              <a:t>reģionālā lauksaimniecības pārvalde (atrodas Gulbenē, ar papildus pieņemšanas vietām (sektoriem) Balvos un Alūksnē</a:t>
            </a:r>
            <a:r>
              <a:rPr lang="lv-LV" dirty="0" smtClean="0"/>
              <a:t>)</a:t>
            </a:r>
            <a:endParaRPr lang="lv-LV" dirty="0"/>
          </a:p>
          <a:p>
            <a:pPr algn="just"/>
            <a:r>
              <a:rPr lang="lv-LV" dirty="0" err="1"/>
              <a:t>Austrumlatgales</a:t>
            </a:r>
            <a:r>
              <a:rPr lang="lv-LV" dirty="0"/>
              <a:t> reģionālā lauksaimniecības pārvalde (Rēzeknē, ar papildus pieņemšanas vietu (sektoru) Ludzā)</a:t>
            </a:r>
          </a:p>
          <a:p>
            <a:pPr algn="just"/>
            <a:r>
              <a:rPr lang="lv-LV" dirty="0" err="1"/>
              <a:t>Dienvidlatgales</a:t>
            </a:r>
            <a:r>
              <a:rPr lang="lv-LV" dirty="0"/>
              <a:t> reģionālā lauksaimniecības pārvalde (Preiļos, ar papildus pieņemšanas vietām (sektoriem) Krāslavā un Daugavpilī).</a:t>
            </a:r>
          </a:p>
          <a:p>
            <a:pPr marL="45720" indent="0">
              <a:buNone/>
            </a:pPr>
            <a:r>
              <a:rPr lang="lv-LV" dirty="0">
                <a:hlinkClick r:id="rId2"/>
              </a:rPr>
              <a:t>http://www.lad.gov.lv/lv/kontakti/klientu-apkalposanas-punkti/dienvidlatgales-rlp</a:t>
            </a:r>
            <a:r>
              <a:rPr lang="lv-LV" dirty="0" smtClean="0">
                <a:hlinkClick r:id="rId2"/>
              </a:rPr>
              <a:t>/</a:t>
            </a:r>
            <a:endParaRPr lang="lv-LV" dirty="0" smtClean="0"/>
          </a:p>
          <a:p>
            <a:pPr marL="45720" indent="0">
              <a:buNone/>
            </a:pPr>
            <a:endParaRPr lang="lv-LV" dirty="0"/>
          </a:p>
        </p:txBody>
      </p:sp>
      <p:pic>
        <p:nvPicPr>
          <p:cNvPr id="4"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7148" y="5839777"/>
            <a:ext cx="649605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525707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t>LAD kontakti</a:t>
            </a:r>
            <a:endParaRPr lang="lv-LV" dirty="0"/>
          </a:p>
        </p:txBody>
      </p:sp>
      <p:sp>
        <p:nvSpPr>
          <p:cNvPr id="3" name="Content Placeholder 2"/>
          <p:cNvSpPr>
            <a:spLocks noGrp="1"/>
          </p:cNvSpPr>
          <p:nvPr>
            <p:ph idx="1"/>
          </p:nvPr>
        </p:nvSpPr>
        <p:spPr/>
        <p:txBody>
          <a:bodyPr/>
          <a:lstStyle/>
          <a:p>
            <a:endParaRPr lang="lv-LV"/>
          </a:p>
        </p:txBody>
      </p:sp>
      <p:graphicFrame>
        <p:nvGraphicFramePr>
          <p:cNvPr id="4" name="Content Placeholder 4"/>
          <p:cNvGraphicFramePr>
            <a:graphicFrameLocks/>
          </p:cNvGraphicFramePr>
          <p:nvPr>
            <p:extLst>
              <p:ext uri="{D42A27DB-BD31-4B8C-83A1-F6EECF244321}">
                <p14:modId xmlns:p14="http://schemas.microsoft.com/office/powerpoint/2010/main" val="666742997"/>
              </p:ext>
            </p:extLst>
          </p:nvPr>
        </p:nvGraphicFramePr>
        <p:xfrm>
          <a:off x="1143207" y="1760537"/>
          <a:ext cx="9872664" cy="4079240"/>
        </p:xfrm>
        <a:graphic>
          <a:graphicData uri="http://schemas.openxmlformats.org/drawingml/2006/table">
            <a:tbl>
              <a:tblPr firstRow="1" bandRow="1">
                <a:tableStyleId>{5C22544A-7EE6-4342-B048-85BDC9FD1C3A}</a:tableStyleId>
              </a:tblPr>
              <a:tblGrid>
                <a:gridCol w="2468166"/>
                <a:gridCol w="2468166"/>
                <a:gridCol w="2468166"/>
                <a:gridCol w="2468166"/>
              </a:tblGrid>
              <a:tr h="370840">
                <a:tc>
                  <a:txBody>
                    <a:bodyPr/>
                    <a:lstStyle/>
                    <a:p>
                      <a:pPr algn="ctr" fontAlgn="ctr"/>
                      <a:r>
                        <a:rPr lang="lv-LV" sz="1200" b="1" i="0" u="sng" strike="noStrike" dirty="0">
                          <a:solidFill>
                            <a:srgbClr val="000000"/>
                          </a:solidFill>
                          <a:effectLst/>
                          <a:latin typeface="Arial" panose="020B0604020202020204" pitchFamily="34" charset="0"/>
                          <a:cs typeface="Arial" panose="020B0604020202020204" pitchFamily="34" charset="0"/>
                        </a:rPr>
                        <a:t>Vārds, uzvārds</a:t>
                      </a:r>
                    </a:p>
                  </a:txBody>
                  <a:tcPr marL="9525" marR="9525" marT="9525" marB="0" anchor="ctr"/>
                </a:tc>
                <a:tc>
                  <a:txBody>
                    <a:bodyPr/>
                    <a:lstStyle/>
                    <a:p>
                      <a:pPr algn="ctr" fontAlgn="ctr"/>
                      <a:r>
                        <a:rPr lang="lv-LV" sz="1200" b="1" i="0" u="sng" strike="noStrike" dirty="0">
                          <a:solidFill>
                            <a:srgbClr val="000000"/>
                          </a:solidFill>
                          <a:effectLst/>
                          <a:latin typeface="Arial" panose="020B0604020202020204" pitchFamily="34" charset="0"/>
                          <a:cs typeface="Arial" panose="020B0604020202020204" pitchFamily="34" charset="0"/>
                        </a:rPr>
                        <a:t>Ieņemamais amats</a:t>
                      </a:r>
                    </a:p>
                  </a:txBody>
                  <a:tcPr marL="9525" marR="9525" marT="9525" marB="0" anchor="ctr"/>
                </a:tc>
                <a:tc>
                  <a:txBody>
                    <a:bodyPr/>
                    <a:lstStyle/>
                    <a:p>
                      <a:pPr algn="ctr" fontAlgn="ctr"/>
                      <a:r>
                        <a:rPr lang="lv-LV" sz="1200" b="1" i="0" u="sng" strike="noStrike" dirty="0">
                          <a:solidFill>
                            <a:srgbClr val="000000"/>
                          </a:solidFill>
                          <a:effectLst/>
                          <a:latin typeface="Arial" panose="020B0604020202020204" pitchFamily="34" charset="0"/>
                          <a:cs typeface="Arial" panose="020B0604020202020204" pitchFamily="34" charset="0"/>
                        </a:rPr>
                        <a:t>Tālrunis</a:t>
                      </a:r>
                    </a:p>
                  </a:txBody>
                  <a:tcPr marL="9525" marR="9525" marT="9525" marB="0" anchor="ctr"/>
                </a:tc>
                <a:tc>
                  <a:txBody>
                    <a:bodyPr/>
                    <a:lstStyle/>
                    <a:p>
                      <a:pPr algn="ctr" fontAlgn="ctr"/>
                      <a:r>
                        <a:rPr lang="lv-LV" sz="1200" b="1" i="0" u="sng" strike="noStrike">
                          <a:solidFill>
                            <a:srgbClr val="000000"/>
                          </a:solidFill>
                          <a:effectLst/>
                          <a:latin typeface="Arial" panose="020B0604020202020204" pitchFamily="34" charset="0"/>
                          <a:cs typeface="Arial" panose="020B0604020202020204" pitchFamily="34" charset="0"/>
                        </a:rPr>
                        <a:t>E-pasts</a:t>
                      </a:r>
                    </a:p>
                  </a:txBody>
                  <a:tcPr marL="9525" marR="9525" marT="9525" marB="0" anchor="ctr"/>
                </a:tc>
              </a:tr>
              <a:tr h="370840">
                <a:tc>
                  <a:txBody>
                    <a:bodyPr/>
                    <a:lstStyle/>
                    <a:p>
                      <a:pPr algn="ctr" fontAlgn="ctr"/>
                      <a:r>
                        <a:rPr lang="lv-LV" sz="1200" b="0" i="0" kern="1200" dirty="0" smtClean="0">
                          <a:solidFill>
                            <a:schemeClr val="dk1"/>
                          </a:solidFill>
                          <a:effectLst/>
                          <a:latin typeface="Arial" panose="020B0604020202020204" pitchFamily="34" charset="0"/>
                          <a:ea typeface="+mn-ea"/>
                          <a:cs typeface="Arial" panose="020B0604020202020204" pitchFamily="34" charset="0"/>
                        </a:rPr>
                        <a:t>Uldis </a:t>
                      </a:r>
                      <a:r>
                        <a:rPr lang="lv-LV" sz="1200" b="0" i="0" kern="1200" dirty="0" err="1" smtClean="0">
                          <a:solidFill>
                            <a:schemeClr val="dk1"/>
                          </a:solidFill>
                          <a:effectLst/>
                          <a:latin typeface="Arial" panose="020B0604020202020204" pitchFamily="34" charset="0"/>
                          <a:ea typeface="+mn-ea"/>
                          <a:cs typeface="Arial" panose="020B0604020202020204" pitchFamily="34" charset="0"/>
                        </a:rPr>
                        <a:t>Koņečnijs</a:t>
                      </a:r>
                      <a:endParaRPr lang="lv-LV" sz="12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a:r>
                        <a:rPr lang="lv-LV" sz="1200" b="0" i="0" kern="1200" dirty="0" smtClean="0">
                          <a:solidFill>
                            <a:schemeClr val="dk1"/>
                          </a:solidFill>
                          <a:effectLst/>
                          <a:latin typeface="Arial" panose="020B0604020202020204" pitchFamily="34" charset="0"/>
                          <a:ea typeface="+mn-ea"/>
                          <a:cs typeface="Arial" panose="020B0604020202020204" pitchFamily="34" charset="0"/>
                        </a:rPr>
                        <a:t>Pārvaldes vadītājs</a:t>
                      </a:r>
                      <a:endParaRPr lang="lv-LV" sz="1200" b="0" i="0" kern="1200" dirty="0">
                        <a:solidFill>
                          <a:schemeClr val="dk1"/>
                        </a:solidFill>
                        <a:effectLst/>
                        <a:latin typeface="Arial" panose="020B0604020202020204" pitchFamily="34" charset="0"/>
                        <a:ea typeface="+mn-ea"/>
                        <a:cs typeface="Arial" panose="020B0604020202020204" pitchFamily="34" charset="0"/>
                      </a:endParaRPr>
                    </a:p>
                  </a:txBody>
                  <a:tcPr marL="9525" marR="9525" marT="9525" marB="0" anchor="ctr"/>
                </a:tc>
                <a:tc>
                  <a:txBody>
                    <a:bodyPr/>
                    <a:lstStyle/>
                    <a:p>
                      <a:pPr algn="ctr" fontAlgn="ctr"/>
                      <a:r>
                        <a:rPr lang="lv-LV" sz="1200" b="0" i="0" kern="1200" dirty="0" smtClean="0">
                          <a:solidFill>
                            <a:schemeClr val="dk1"/>
                          </a:solidFill>
                          <a:effectLst/>
                          <a:latin typeface="Arial" panose="020B0604020202020204" pitchFamily="34" charset="0"/>
                          <a:ea typeface="+mn-ea"/>
                          <a:cs typeface="Arial" panose="020B0604020202020204" pitchFamily="34" charset="0"/>
                        </a:rPr>
                        <a:t>29194775</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u="none" strike="noStrike" kern="1200" dirty="0" smtClean="0">
                          <a:solidFill>
                            <a:schemeClr val="dk1"/>
                          </a:solidFill>
                          <a:effectLst/>
                          <a:latin typeface="Arial" panose="020B0604020202020204" pitchFamily="34" charset="0"/>
                          <a:ea typeface="+mn-ea"/>
                          <a:cs typeface="Arial" panose="020B0604020202020204" pitchFamily="34" charset="0"/>
                          <a:hlinkClick r:id="rId2" tooltip="Rakstīt epastu"/>
                        </a:rPr>
                        <a:t>uldis.konecnijs@lad.gov.lv</a:t>
                      </a:r>
                      <a:endParaRPr lang="lv-LV" sz="1200" b="0" i="0" u="sng" strike="noStrike" dirty="0">
                        <a:solidFill>
                          <a:srgbClr val="0563C1"/>
                        </a:solidFill>
                        <a:effectLst/>
                        <a:latin typeface="Arial" panose="020B0604020202020204" pitchFamily="34" charset="0"/>
                        <a:cs typeface="Arial" panose="020B0604020202020204" pitchFamily="34" charset="0"/>
                      </a:endParaRPr>
                    </a:p>
                  </a:txBody>
                  <a:tcPr marL="9525" marR="9525" marT="9525" marB="0" anchor="ctr"/>
                </a:tc>
              </a:tr>
              <a:tr h="370840">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Ināra Lukaševiča</a:t>
                      </a:r>
                      <a:endParaRPr lang="lv-LV" sz="12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a:r>
                        <a:rPr lang="lv-LV" sz="1200" b="0" i="0" kern="1200" dirty="0" smtClean="0">
                          <a:solidFill>
                            <a:schemeClr val="dk1"/>
                          </a:solidFill>
                          <a:effectLst/>
                          <a:latin typeface="Arial" panose="020B0604020202020204" pitchFamily="34" charset="0"/>
                          <a:ea typeface="+mn-ea"/>
                          <a:cs typeface="Arial" panose="020B0604020202020204" pitchFamily="34" charset="0"/>
                        </a:rPr>
                        <a:t>Pārvaldes vadītāja vietniece</a:t>
                      </a:r>
                      <a:endParaRPr lang="lv-LV" sz="1200" b="0" i="0" kern="1200" dirty="0">
                        <a:solidFill>
                          <a:schemeClr val="dk1"/>
                        </a:solidFill>
                        <a:effectLst/>
                        <a:latin typeface="Arial" panose="020B0604020202020204" pitchFamily="34" charset="0"/>
                        <a:ea typeface="+mn-ea"/>
                        <a:cs typeface="Arial" panose="020B0604020202020204" pitchFamily="34" charset="0"/>
                      </a:endParaRPr>
                    </a:p>
                  </a:txBody>
                  <a:tcPr marL="9525" marR="9525" marT="9525" marB="0" anchor="ctr"/>
                </a:tc>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26436359</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u="none" strike="noStrike" kern="1200" dirty="0" smtClean="0">
                          <a:solidFill>
                            <a:schemeClr val="dk1"/>
                          </a:solidFill>
                          <a:effectLst/>
                          <a:latin typeface="Arial" panose="020B0604020202020204" pitchFamily="34" charset="0"/>
                          <a:ea typeface="+mn-ea"/>
                          <a:cs typeface="Arial" panose="020B0604020202020204" pitchFamily="34" charset="0"/>
                          <a:hlinkClick r:id="rId2" tooltip="Rakstīt epastu"/>
                        </a:rPr>
                        <a:t>inara.lukasevica@lad.gov.lv</a:t>
                      </a:r>
                      <a:endParaRPr lang="lv-LV" sz="1200" b="0" i="0" u="sng" strike="noStrike" dirty="0">
                        <a:solidFill>
                          <a:srgbClr val="0563C1"/>
                        </a:solidFill>
                        <a:effectLst/>
                        <a:latin typeface="Arial" panose="020B0604020202020204" pitchFamily="34" charset="0"/>
                        <a:cs typeface="Arial" panose="020B0604020202020204" pitchFamily="34" charset="0"/>
                      </a:endParaRPr>
                    </a:p>
                  </a:txBody>
                  <a:tcPr marL="9525" marR="9525" marT="9525" marB="0" anchor="ctr"/>
                </a:tc>
              </a:tr>
              <a:tr h="370840">
                <a:tc gridSpan="4">
                  <a:txBody>
                    <a:bodyPr/>
                    <a:lstStyle/>
                    <a:p>
                      <a:pPr algn="ctr"/>
                      <a:r>
                        <a:rPr lang="lv-LV" sz="1200" b="1" i="1" u="sng" kern="1200" dirty="0" smtClean="0">
                          <a:solidFill>
                            <a:schemeClr val="dk1"/>
                          </a:solidFill>
                          <a:effectLst/>
                          <a:latin typeface="Arial" panose="020B0604020202020204" pitchFamily="34" charset="0"/>
                          <a:ea typeface="+mn-ea"/>
                          <a:cs typeface="Arial" panose="020B0604020202020204" pitchFamily="34" charset="0"/>
                        </a:rPr>
                        <a:t>Klientu apkalpošanas un administratīvā daļa</a:t>
                      </a:r>
                      <a:endParaRPr lang="lv-LV" sz="1200" b="1" i="1" u="sng" kern="1200" dirty="0">
                        <a:solidFill>
                          <a:schemeClr val="dk1"/>
                        </a:solidFill>
                        <a:effectLst/>
                        <a:latin typeface="Arial" panose="020B0604020202020204" pitchFamily="34" charset="0"/>
                        <a:ea typeface="+mn-ea"/>
                        <a:cs typeface="Arial" panose="020B0604020202020204" pitchFamily="34" charset="0"/>
                      </a:endParaRPr>
                    </a:p>
                  </a:txBody>
                  <a:tcPr marL="9525" marR="9525" marT="9525" marB="0" anchor="ctr"/>
                </a:tc>
                <a:tc hMerge="1">
                  <a:txBody>
                    <a:bodyPr/>
                    <a:lstStyle/>
                    <a:p>
                      <a:pPr algn="ctr" fontAlgn="b"/>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hMerge="1">
                  <a:txBody>
                    <a:bodyPr/>
                    <a:lstStyle/>
                    <a:p>
                      <a:pPr algn="ctr" fontAlgn="b"/>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hMerge="1">
                  <a:txBody>
                    <a:bodyPr/>
                    <a:lstStyle/>
                    <a:p>
                      <a:pPr algn="ctr" fontAlgn="b"/>
                      <a:endParaRPr lang="lv-LV" sz="1200" b="0" i="0" u="sng" strike="noStrike" dirty="0">
                        <a:solidFill>
                          <a:srgbClr val="0563C1"/>
                        </a:solidFill>
                        <a:effectLst/>
                        <a:latin typeface="Arial" panose="020B0604020202020204" pitchFamily="34" charset="0"/>
                        <a:cs typeface="Arial" panose="020B0604020202020204" pitchFamily="34" charset="0"/>
                      </a:endParaRPr>
                    </a:p>
                  </a:txBody>
                  <a:tcPr marL="9525" marR="9525" marT="9525" marB="0" anchor="ctr"/>
                </a:tc>
              </a:tr>
              <a:tr h="370840">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Solveiga </a:t>
                      </a:r>
                      <a:r>
                        <a:rPr lang="lv-LV" sz="1200" b="0" i="0" kern="1200" dirty="0" err="1" smtClean="0">
                          <a:solidFill>
                            <a:schemeClr val="dk1"/>
                          </a:solidFill>
                          <a:effectLst/>
                          <a:latin typeface="Arial" panose="020B0604020202020204" pitchFamily="34" charset="0"/>
                          <a:ea typeface="+mn-ea"/>
                          <a:cs typeface="Arial" panose="020B0604020202020204" pitchFamily="34" charset="0"/>
                        </a:rPr>
                        <a:t>Borovska</a:t>
                      </a:r>
                      <a:endParaRPr lang="lv-LV" sz="12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Daļas vadītāja</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29352509</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u="none" strike="noStrike" kern="1200" dirty="0" smtClean="0">
                          <a:solidFill>
                            <a:schemeClr val="dk1"/>
                          </a:solidFill>
                          <a:effectLst/>
                          <a:latin typeface="Arial" panose="020B0604020202020204" pitchFamily="34" charset="0"/>
                          <a:ea typeface="+mn-ea"/>
                          <a:cs typeface="Arial" panose="020B0604020202020204" pitchFamily="34" charset="0"/>
                          <a:hlinkClick r:id="rId2" tooltip="Rakstīt epastu"/>
                        </a:rPr>
                        <a:t>solveiga.borovska@lad.gov.lv</a:t>
                      </a:r>
                      <a:endParaRPr lang="lv-LV" sz="1200" b="0" i="0" u="sng" strike="noStrike" dirty="0">
                        <a:solidFill>
                          <a:srgbClr val="0563C1"/>
                        </a:solidFill>
                        <a:effectLst/>
                        <a:latin typeface="Arial" panose="020B0604020202020204" pitchFamily="34" charset="0"/>
                        <a:cs typeface="Arial" panose="020B0604020202020204" pitchFamily="34" charset="0"/>
                      </a:endParaRPr>
                    </a:p>
                  </a:txBody>
                  <a:tcPr marL="9525" marR="9525" marT="9525" marB="0" anchor="ctr"/>
                </a:tc>
              </a:tr>
              <a:tr h="370840">
                <a:tc gridSpan="4">
                  <a:txBody>
                    <a:bodyPr/>
                    <a:lstStyle/>
                    <a:p>
                      <a:pPr algn="ctr"/>
                      <a:r>
                        <a:rPr lang="fr-FR" sz="1200" b="1" i="1" u="sng" kern="1200" dirty="0" err="1" smtClean="0">
                          <a:solidFill>
                            <a:schemeClr val="dk1"/>
                          </a:solidFill>
                          <a:effectLst/>
                          <a:latin typeface="Arial" panose="020B0604020202020204" pitchFamily="34" charset="0"/>
                          <a:ea typeface="+mn-ea"/>
                          <a:cs typeface="Arial" panose="020B0604020202020204" pitchFamily="34" charset="0"/>
                        </a:rPr>
                        <a:t>Lauksaimniecības</a:t>
                      </a:r>
                      <a:r>
                        <a:rPr lang="fr-FR" sz="1200" b="1" i="1" u="sng" kern="1200" dirty="0" smtClean="0">
                          <a:solidFill>
                            <a:schemeClr val="dk1"/>
                          </a:solidFill>
                          <a:effectLst/>
                          <a:latin typeface="Arial" panose="020B0604020202020204" pitchFamily="34" charset="0"/>
                          <a:ea typeface="+mn-ea"/>
                          <a:cs typeface="Arial" panose="020B0604020202020204" pitchFamily="34" charset="0"/>
                        </a:rPr>
                        <a:t> un </a:t>
                      </a:r>
                      <a:r>
                        <a:rPr lang="fr-FR" sz="1200" b="1" i="1" u="sng" kern="1200" dirty="0" err="1" smtClean="0">
                          <a:solidFill>
                            <a:schemeClr val="dk1"/>
                          </a:solidFill>
                          <a:effectLst/>
                          <a:latin typeface="Arial" panose="020B0604020202020204" pitchFamily="34" charset="0"/>
                          <a:ea typeface="+mn-ea"/>
                          <a:cs typeface="Arial" panose="020B0604020202020204" pitchFamily="34" charset="0"/>
                        </a:rPr>
                        <a:t>lauku</a:t>
                      </a:r>
                      <a:r>
                        <a:rPr lang="fr-FR" sz="1200" b="1" i="1" u="sng" kern="1200" dirty="0" smtClean="0">
                          <a:solidFill>
                            <a:schemeClr val="dk1"/>
                          </a:solidFill>
                          <a:effectLst/>
                          <a:latin typeface="Arial" panose="020B0604020202020204" pitchFamily="34" charset="0"/>
                          <a:ea typeface="+mn-ea"/>
                          <a:cs typeface="Arial" panose="020B0604020202020204" pitchFamily="34" charset="0"/>
                        </a:rPr>
                        <a:t> </a:t>
                      </a:r>
                      <a:r>
                        <a:rPr lang="fr-FR" sz="1200" b="1" i="1" u="sng" kern="1200" dirty="0" err="1" smtClean="0">
                          <a:solidFill>
                            <a:schemeClr val="dk1"/>
                          </a:solidFill>
                          <a:effectLst/>
                          <a:latin typeface="Arial" panose="020B0604020202020204" pitchFamily="34" charset="0"/>
                          <a:ea typeface="+mn-ea"/>
                          <a:cs typeface="Arial" panose="020B0604020202020204" pitchFamily="34" charset="0"/>
                        </a:rPr>
                        <a:t>attīstības</a:t>
                      </a:r>
                      <a:r>
                        <a:rPr lang="fr-FR" sz="1200" b="1" i="1" u="sng" kern="1200" dirty="0" smtClean="0">
                          <a:solidFill>
                            <a:schemeClr val="dk1"/>
                          </a:solidFill>
                          <a:effectLst/>
                          <a:latin typeface="Arial" panose="020B0604020202020204" pitchFamily="34" charset="0"/>
                          <a:ea typeface="+mn-ea"/>
                          <a:cs typeface="Arial" panose="020B0604020202020204" pitchFamily="34" charset="0"/>
                        </a:rPr>
                        <a:t> </a:t>
                      </a:r>
                      <a:r>
                        <a:rPr lang="fr-FR" sz="1200" b="1" i="1" u="sng" kern="1200" dirty="0" err="1" smtClean="0">
                          <a:solidFill>
                            <a:schemeClr val="dk1"/>
                          </a:solidFill>
                          <a:effectLst/>
                          <a:latin typeface="Arial" panose="020B0604020202020204" pitchFamily="34" charset="0"/>
                          <a:ea typeface="+mn-ea"/>
                          <a:cs typeface="Arial" panose="020B0604020202020204" pitchFamily="34" charset="0"/>
                        </a:rPr>
                        <a:t>daļa</a:t>
                      </a:r>
                      <a:endParaRPr lang="fr-FR" sz="1200" b="1" i="1" u="sng" kern="1200" dirty="0">
                        <a:solidFill>
                          <a:schemeClr val="dk1"/>
                        </a:solidFill>
                        <a:effectLst/>
                        <a:latin typeface="Arial" panose="020B0604020202020204" pitchFamily="34" charset="0"/>
                        <a:ea typeface="+mn-ea"/>
                        <a:cs typeface="Arial" panose="020B0604020202020204" pitchFamily="34" charset="0"/>
                      </a:endParaRPr>
                    </a:p>
                  </a:txBody>
                  <a:tcPr marL="9525" marR="9525" marT="9525" marB="0" anchor="ctr"/>
                </a:tc>
                <a:tc hMerge="1">
                  <a:txBody>
                    <a:bodyPr/>
                    <a:lstStyle/>
                    <a:p>
                      <a:pPr algn="ctr" fontAlgn="b"/>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hMerge="1">
                  <a:txBody>
                    <a:bodyPr/>
                    <a:lstStyle/>
                    <a:p>
                      <a:pPr algn="ctr" fontAlgn="b"/>
                      <a:endParaRPr lang="lv-LV" sz="12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hMerge="1">
                  <a:txBody>
                    <a:bodyPr/>
                    <a:lstStyle/>
                    <a:p>
                      <a:pPr algn="ctr" fontAlgn="b"/>
                      <a:endParaRPr lang="lv-LV" sz="1200" b="0" i="0" u="sng" strike="noStrike" dirty="0">
                        <a:solidFill>
                          <a:srgbClr val="0563C1"/>
                        </a:solidFill>
                        <a:effectLst/>
                        <a:latin typeface="Arial" panose="020B0604020202020204" pitchFamily="34" charset="0"/>
                        <a:cs typeface="Arial" panose="020B0604020202020204" pitchFamily="34" charset="0"/>
                      </a:endParaRPr>
                    </a:p>
                  </a:txBody>
                  <a:tcPr marL="9525" marR="9525" marT="9525" marB="0" anchor="ctr"/>
                </a:tc>
              </a:tr>
              <a:tr h="370840">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Normunds </a:t>
                      </a:r>
                      <a:r>
                        <a:rPr lang="lv-LV" sz="1200" b="0" i="0" kern="1200" dirty="0" err="1" smtClean="0">
                          <a:solidFill>
                            <a:schemeClr val="dk1"/>
                          </a:solidFill>
                          <a:effectLst/>
                          <a:latin typeface="Arial" panose="020B0604020202020204" pitchFamily="34" charset="0"/>
                          <a:ea typeface="+mn-ea"/>
                          <a:cs typeface="Arial" panose="020B0604020202020204" pitchFamily="34" charset="0"/>
                        </a:rPr>
                        <a:t>Lāčaunieks</a:t>
                      </a:r>
                      <a:endParaRPr lang="lv-LV" sz="12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Daļas vadītājs</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26411446</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u="none" strike="noStrike" kern="1200" dirty="0" smtClean="0">
                          <a:solidFill>
                            <a:schemeClr val="dk1"/>
                          </a:solidFill>
                          <a:effectLst/>
                          <a:latin typeface="Arial" panose="020B0604020202020204" pitchFamily="34" charset="0"/>
                          <a:ea typeface="+mn-ea"/>
                          <a:cs typeface="Arial" panose="020B0604020202020204" pitchFamily="34" charset="0"/>
                          <a:hlinkClick r:id="rId2" tooltip="Rakstīt epastu"/>
                        </a:rPr>
                        <a:t>normunds.lacaunieks@lad.gov.lv</a:t>
                      </a:r>
                      <a:endParaRPr lang="lv-LV" sz="1200" b="0" i="0" u="sng" strike="noStrike" dirty="0">
                        <a:solidFill>
                          <a:srgbClr val="0563C1"/>
                        </a:solidFill>
                        <a:effectLst/>
                        <a:latin typeface="Arial" panose="020B0604020202020204" pitchFamily="34" charset="0"/>
                        <a:cs typeface="Arial" panose="020B0604020202020204" pitchFamily="34" charset="0"/>
                      </a:endParaRPr>
                    </a:p>
                  </a:txBody>
                  <a:tcPr marL="9525" marR="9525" marT="9525" marB="0" anchor="ctr"/>
                </a:tc>
              </a:tr>
              <a:tr h="370840">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Elita Dilba</a:t>
                      </a:r>
                      <a:endParaRPr lang="lv-LV" sz="12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Daļas vadītāja vietniece</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26426141</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u="none" strike="noStrike" kern="1200" dirty="0" smtClean="0">
                          <a:solidFill>
                            <a:schemeClr val="dk1"/>
                          </a:solidFill>
                          <a:effectLst/>
                          <a:latin typeface="Arial" panose="020B0604020202020204" pitchFamily="34" charset="0"/>
                          <a:ea typeface="+mn-ea"/>
                          <a:cs typeface="Arial" panose="020B0604020202020204" pitchFamily="34" charset="0"/>
                          <a:hlinkClick r:id="rId2" tooltip="Rakstīt epastu"/>
                        </a:rPr>
                        <a:t>elita.dilba@lad.gov.lv</a:t>
                      </a:r>
                      <a:endParaRPr lang="lv-LV" sz="1200" b="0" i="0" u="sng" strike="noStrike" dirty="0">
                        <a:solidFill>
                          <a:srgbClr val="0563C1"/>
                        </a:solidFill>
                        <a:effectLst/>
                        <a:latin typeface="Arial" panose="020B0604020202020204" pitchFamily="34" charset="0"/>
                        <a:cs typeface="Arial" panose="020B0604020202020204" pitchFamily="34" charset="0"/>
                      </a:endParaRPr>
                    </a:p>
                  </a:txBody>
                  <a:tcPr marL="9525" marR="9525" marT="9525" marB="0" anchor="ctr"/>
                </a:tc>
              </a:tr>
              <a:tr h="370840">
                <a:tc gridSpan="4">
                  <a:txBody>
                    <a:bodyPr/>
                    <a:lstStyle/>
                    <a:p>
                      <a:pPr algn="ctr"/>
                      <a:r>
                        <a:rPr lang="lv-LV" sz="1200" b="1" i="1" u="sng" kern="1200" dirty="0" smtClean="0">
                          <a:solidFill>
                            <a:schemeClr val="dk1"/>
                          </a:solidFill>
                          <a:effectLst/>
                          <a:latin typeface="Arial" panose="020B0604020202020204" pitchFamily="34" charset="0"/>
                          <a:ea typeface="+mn-ea"/>
                          <a:cs typeface="Arial" panose="020B0604020202020204" pitchFamily="34" charset="0"/>
                        </a:rPr>
                        <a:t>Valsts atbalsta un LEADER pasākumu daļa</a:t>
                      </a:r>
                      <a:endParaRPr lang="lv-LV" sz="1200" b="1" i="1" u="sng" kern="1200" dirty="0">
                        <a:solidFill>
                          <a:schemeClr val="dk1"/>
                        </a:solidFill>
                        <a:effectLst/>
                        <a:latin typeface="Arial" panose="020B0604020202020204" pitchFamily="34" charset="0"/>
                        <a:ea typeface="+mn-ea"/>
                        <a:cs typeface="Arial" panose="020B0604020202020204" pitchFamily="34" charset="0"/>
                      </a:endParaRPr>
                    </a:p>
                  </a:txBody>
                  <a:tcPr marL="9525" marR="9525" marT="9525" marB="0" anchor="ctr"/>
                </a:tc>
                <a:tc hMerge="1">
                  <a:txBody>
                    <a:bodyPr/>
                    <a:lstStyle/>
                    <a:p>
                      <a:pPr algn="ctr" fontAlgn="b"/>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hMerge="1">
                  <a:txBody>
                    <a:bodyPr/>
                    <a:lstStyle/>
                    <a:p>
                      <a:pPr algn="ctr" fontAlgn="b"/>
                      <a:endParaRPr lang="lv-LV" sz="1200" b="0" i="0" u="none" strike="noStrike">
                        <a:solidFill>
                          <a:srgbClr val="000000"/>
                        </a:solidFill>
                        <a:effectLst/>
                        <a:latin typeface="Arial" panose="020B0604020202020204" pitchFamily="34" charset="0"/>
                        <a:cs typeface="Arial" panose="020B0604020202020204" pitchFamily="34" charset="0"/>
                      </a:endParaRPr>
                    </a:p>
                  </a:txBody>
                  <a:tcPr marL="9525" marR="9525" marT="9525" marB="0" anchor="ctr"/>
                </a:tc>
                <a:tc hMerge="1">
                  <a:txBody>
                    <a:bodyPr/>
                    <a:lstStyle/>
                    <a:p>
                      <a:pPr algn="ctr" fontAlgn="b"/>
                      <a:endParaRPr lang="lv-LV" sz="1200" b="0" i="0" u="sng" strike="noStrike" dirty="0">
                        <a:solidFill>
                          <a:srgbClr val="0563C1"/>
                        </a:solidFill>
                        <a:effectLst/>
                        <a:latin typeface="Arial" panose="020B0604020202020204" pitchFamily="34" charset="0"/>
                        <a:cs typeface="Arial" panose="020B0604020202020204" pitchFamily="34" charset="0"/>
                      </a:endParaRPr>
                    </a:p>
                  </a:txBody>
                  <a:tcPr marL="9525" marR="9525" marT="9525" marB="0" anchor="ctr"/>
                </a:tc>
              </a:tr>
              <a:tr h="370840">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Dace Saulīte</a:t>
                      </a:r>
                      <a:endParaRPr lang="lv-LV" sz="12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Daļas vadītāja</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29242337</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u="none" strike="noStrike" kern="1200" dirty="0" smtClean="0">
                          <a:solidFill>
                            <a:schemeClr val="dk1"/>
                          </a:solidFill>
                          <a:effectLst/>
                          <a:latin typeface="Arial" panose="020B0604020202020204" pitchFamily="34" charset="0"/>
                          <a:ea typeface="+mn-ea"/>
                          <a:cs typeface="Arial" panose="020B0604020202020204" pitchFamily="34" charset="0"/>
                          <a:hlinkClick r:id="rId2" tooltip="Rakstīt epastu"/>
                        </a:rPr>
                        <a:t>dace.saulite@lad.gov.lv</a:t>
                      </a:r>
                      <a:endParaRPr lang="lv-LV" sz="1200" b="0" i="0" u="sng" strike="noStrike" dirty="0">
                        <a:solidFill>
                          <a:srgbClr val="0563C1"/>
                        </a:solidFill>
                        <a:effectLst/>
                        <a:latin typeface="Arial" panose="020B0604020202020204" pitchFamily="34" charset="0"/>
                        <a:cs typeface="Arial" panose="020B0604020202020204" pitchFamily="34" charset="0"/>
                      </a:endParaRPr>
                    </a:p>
                  </a:txBody>
                  <a:tcPr marL="9525" marR="9525" marT="9525" marB="0" anchor="ctr"/>
                </a:tc>
              </a:tr>
              <a:tr h="370840">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Ina Vaņina-Sirmā</a:t>
                      </a:r>
                      <a:endParaRPr lang="lv-LV" sz="12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Daļas vadītāja vietniece</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25733353</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u="sng" kern="1200" dirty="0" smtClean="0">
                          <a:solidFill>
                            <a:schemeClr val="dk1"/>
                          </a:solidFill>
                          <a:effectLst/>
                          <a:latin typeface="Arial" panose="020B0604020202020204" pitchFamily="34" charset="0"/>
                          <a:ea typeface="+mn-ea"/>
                          <a:cs typeface="Arial" panose="020B0604020202020204" pitchFamily="34" charset="0"/>
                          <a:hlinkClick r:id="rId2" tooltip="Rakstīt epastu"/>
                        </a:rPr>
                        <a:t>ina.vanina-sirma@lad.gov.lv</a:t>
                      </a:r>
                      <a:endParaRPr lang="lv-LV" sz="1200" b="0" i="0" u="sng" strike="noStrike" dirty="0">
                        <a:solidFill>
                          <a:srgbClr val="0563C1"/>
                        </a:solidFill>
                        <a:effectLst/>
                        <a:latin typeface="Arial" panose="020B0604020202020204" pitchFamily="34" charset="0"/>
                        <a:cs typeface="Arial" panose="020B0604020202020204" pitchFamily="34" charset="0"/>
                      </a:endParaRPr>
                    </a:p>
                  </a:txBody>
                  <a:tcPr marL="9525" marR="9525" marT="9525" marB="0" anchor="ctr"/>
                </a:tc>
              </a:tr>
            </a:tbl>
          </a:graphicData>
        </a:graphic>
      </p:graphicFrame>
      <p:pic>
        <p:nvPicPr>
          <p:cNvPr id="5"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7148" y="5839777"/>
            <a:ext cx="649605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968216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609600"/>
            <a:ext cx="10126014" cy="1356360"/>
          </a:xfrm>
        </p:spPr>
        <p:txBody>
          <a:bodyPr/>
          <a:lstStyle/>
          <a:p>
            <a:r>
              <a:rPr lang="lv-LV" b="1" dirty="0"/>
              <a:t>Nodarbinātības valsts aģentūra (NVA</a:t>
            </a:r>
            <a:r>
              <a:rPr lang="lv-LV" b="1" dirty="0" smtClean="0"/>
              <a:t>)</a:t>
            </a:r>
            <a:r>
              <a:rPr lang="en-US" b="1" dirty="0" smtClean="0"/>
              <a:t> (1)</a:t>
            </a:r>
            <a:endParaRPr lang="lv-LV" dirty="0"/>
          </a:p>
        </p:txBody>
      </p:sp>
      <p:pic>
        <p:nvPicPr>
          <p:cNvPr id="4"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87148" y="5839777"/>
            <a:ext cx="649605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532863" y="1897058"/>
            <a:ext cx="11346288" cy="4038600"/>
          </a:xfrm>
        </p:spPr>
        <p:txBody>
          <a:bodyPr>
            <a:noAutofit/>
          </a:bodyPr>
          <a:lstStyle/>
          <a:p>
            <a:pPr algn="just"/>
            <a:r>
              <a:rPr lang="lv-LV" sz="1400" dirty="0" smtClean="0"/>
              <a:t>atbilstoši </a:t>
            </a:r>
            <a:r>
              <a:rPr lang="lv-LV" sz="1400" dirty="0"/>
              <a:t>bezdarbnieku, darba meklētāju un bezdarba riskam pakļauto personu vajadzībām, spējām un vēlmēm nodrošina šīm personām operatīvu un kvalitatīvu palīdzību, lai veicinātu to konkurētspēju darba tirgū;</a:t>
            </a:r>
          </a:p>
          <a:p>
            <a:pPr algn="just"/>
            <a:r>
              <a:rPr lang="lv-LV" sz="1400" dirty="0"/>
              <a:t>organizē vai īsteno aktīvos nodarbinātības pasākumus un preventīvos bezdarba samazināšanas pasākumus;</a:t>
            </a:r>
          </a:p>
          <a:p>
            <a:pPr algn="just"/>
            <a:r>
              <a:rPr lang="lv-LV" sz="1400" dirty="0"/>
              <a:t>sagatavo priekšlikumus valsts politikas izstrādei un īstenošanai bezdarba </a:t>
            </a:r>
            <a:r>
              <a:rPr lang="lv-LV" sz="1400" dirty="0" smtClean="0"/>
              <a:t>samazināšanas </a:t>
            </a:r>
            <a:r>
              <a:rPr lang="lv-LV" sz="1400" dirty="0"/>
              <a:t>un bezdarbnieku, darba meklētāju un bezdarba riskam pakļauto personu atbalsta jomā;</a:t>
            </a:r>
          </a:p>
          <a:p>
            <a:pPr algn="just"/>
            <a:r>
              <a:rPr lang="lv-LV" sz="1400" dirty="0"/>
              <a:t>licencē un uzrauga komersantus, kuri sniedz darbiekārtošanas pakalpojumus (izņemot kuģa apkalpes komplektēšanu);</a:t>
            </a:r>
          </a:p>
          <a:p>
            <a:pPr algn="just"/>
            <a:r>
              <a:rPr lang="lv-LV" sz="1400" dirty="0"/>
              <a:t>pilda Eiropas Savienības fondu vadībā iesaistītās otrā līmeņa starpniekinstitūcijas vai sadarbības iestādes funkcijas;</a:t>
            </a:r>
          </a:p>
          <a:p>
            <a:pPr algn="just"/>
            <a:r>
              <a:rPr lang="lv-LV" sz="1400" dirty="0"/>
              <a:t>izvērtē aktīvo nodarbinātības pasākumu un bezdarba samazināšanas preventīvo pasākumu ieviešanu, veic izmaksu analīzi, sniedz priekšlikumus pasākumu pilnveidošanai, kā arī veicina šo pasākumu dažādošanu atbilstoši pieprasījumam darba tirgū;</a:t>
            </a:r>
          </a:p>
          <a:p>
            <a:pPr algn="just"/>
            <a:r>
              <a:rPr lang="lv-LV" sz="1400" dirty="0"/>
              <a:t>prognozē darba tirgus norises īstermiņā, tai skaitā veic darba devēju aptauju;</a:t>
            </a:r>
          </a:p>
          <a:p>
            <a:pPr algn="just"/>
            <a:r>
              <a:rPr lang="lv-LV" sz="1400" dirty="0"/>
              <a:t>reģistrē un uzskaita bezdarbniekus un darba meklētājus, informē par viņu tiesībām un pienākumiem, regulāri atjauno un pilnveido to reģistrēšanas un uzskaites sistēmu un izstrādā un pilnveido reģistrēto bezdarbnieku klasificēšanas sistēmu;</a:t>
            </a:r>
          </a:p>
          <a:p>
            <a:pPr algn="just"/>
            <a:r>
              <a:rPr lang="lv-LV" sz="1400" dirty="0"/>
              <a:t>pilnveido individuālo darbu ar bezdarbniekiem, lai nodrošinātu maksimāli ātru to atgriešanos darba tirgū;</a:t>
            </a:r>
          </a:p>
          <a:p>
            <a:pPr algn="just"/>
            <a:endParaRPr lang="lv-LV" sz="1400" dirty="0"/>
          </a:p>
        </p:txBody>
      </p:sp>
    </p:spTree>
    <p:extLst>
      <p:ext uri="{BB962C8B-B14F-4D97-AF65-F5344CB8AC3E}">
        <p14:creationId xmlns:p14="http://schemas.microsoft.com/office/powerpoint/2010/main" val="8470593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2999" y="609600"/>
            <a:ext cx="10229046" cy="1356360"/>
          </a:xfrm>
        </p:spPr>
        <p:txBody>
          <a:bodyPr/>
          <a:lstStyle/>
          <a:p>
            <a:r>
              <a:rPr lang="lv-LV" b="1" dirty="0"/>
              <a:t>Nodarbinātības valsts aģentūra (NVA)</a:t>
            </a:r>
            <a:r>
              <a:rPr lang="en-US" b="1" dirty="0"/>
              <a:t> </a:t>
            </a:r>
            <a:r>
              <a:rPr lang="en-US" b="1" dirty="0" smtClean="0"/>
              <a:t>(2)</a:t>
            </a:r>
            <a:endParaRPr lang="lv-LV" dirty="0"/>
          </a:p>
        </p:txBody>
      </p:sp>
      <p:sp>
        <p:nvSpPr>
          <p:cNvPr id="3" name="Content Placeholder 2"/>
          <p:cNvSpPr>
            <a:spLocks noGrp="1"/>
          </p:cNvSpPr>
          <p:nvPr>
            <p:ph idx="1"/>
          </p:nvPr>
        </p:nvSpPr>
        <p:spPr>
          <a:xfrm>
            <a:off x="528034" y="2057400"/>
            <a:ext cx="11153104" cy="4343400"/>
          </a:xfrm>
        </p:spPr>
        <p:txBody>
          <a:bodyPr>
            <a:normAutofit fontScale="70000" lnSpcReduction="20000"/>
          </a:bodyPr>
          <a:lstStyle/>
          <a:p>
            <a:pPr algn="just"/>
            <a:r>
              <a:rPr lang="lv-LV" dirty="0"/>
              <a:t>organizē aģentūras un darba devēju sadarbību un savstarpēju informācijas apmaiņu, regulāri atjauno un pilnveido darba devēju pieteikto brīvo darba vietu uzskaiti;</a:t>
            </a:r>
          </a:p>
          <a:p>
            <a:pPr algn="just"/>
            <a:r>
              <a:rPr lang="lv-LV" dirty="0"/>
              <a:t>uzskaita darba devēja pieteiktās darba vietas un informē par </a:t>
            </a:r>
            <a:r>
              <a:rPr lang="lv-LV" dirty="0" smtClean="0"/>
              <a:t>tām;</a:t>
            </a:r>
            <a:endParaRPr lang="lv-LV" dirty="0"/>
          </a:p>
          <a:p>
            <a:pPr algn="just"/>
            <a:r>
              <a:rPr lang="lv-LV" dirty="0" smtClean="0"/>
              <a:t>sniedz </a:t>
            </a:r>
            <a:r>
              <a:rPr lang="lv-LV" dirty="0"/>
              <a:t>karjeras konsultācijas bezdarbniekiem, darba meklētājiem, bezdarba riskam pakļautām personām un citām personām, kā arī regulāri pilnveido informatīvi metodisko bāzi karjeras konsultāciju pakalpojumu sniegšanai;</a:t>
            </a:r>
          </a:p>
          <a:p>
            <a:pPr algn="just"/>
            <a:r>
              <a:rPr lang="lv-LV" dirty="0"/>
              <a:t>nodrošina normatīvo aktu prasībām atbilstošas informācijas sagatavošanu un sniegšanu par bezdarba situāciju valstī;</a:t>
            </a:r>
          </a:p>
          <a:p>
            <a:pPr algn="just"/>
            <a:r>
              <a:rPr lang="lv-LV" dirty="0"/>
              <a:t>sadarbojas ar ārvalstu un starptautiskajām institūcijām bezdarba samazināšanas, nodarbinātības veicināšanas un karjeras konsultēšanas jomā, kā arī veic pasākumus informācijas apmaiņas nodrošināšanai darbaspēka kustības jautājumos;</a:t>
            </a:r>
          </a:p>
          <a:p>
            <a:pPr algn="just"/>
            <a:r>
              <a:rPr lang="lv-LV" dirty="0"/>
              <a:t>nodrošina aģentūras rīcībā esošo personas datu un citas informācijas aizsardzību atbilstoši normatīvo aktu prasībām;</a:t>
            </a:r>
          </a:p>
          <a:p>
            <a:pPr algn="just"/>
            <a:r>
              <a:rPr lang="lv-LV" dirty="0"/>
              <a:t>nodrošina inovatīvu metožu un risinājumu izstrādi un to ieviešanu aģentūras darbā ar bezdarbniekiem, darba meklētājiem un bezdarba riskam pakļautajām personām un sadarbības partneriem;</a:t>
            </a:r>
          </a:p>
          <a:p>
            <a:pPr algn="just"/>
            <a:r>
              <a:rPr lang="lv-LV" dirty="0"/>
              <a:t>uztur un sistemātiski atjauno aģentūras funkciju izpildei nepieciešamās datubāzes;</a:t>
            </a:r>
          </a:p>
          <a:p>
            <a:pPr algn="just"/>
            <a:r>
              <a:rPr lang="lv-LV" dirty="0"/>
              <a:t>nodrošina Latvijas Republikas darbību Eiropas Nodarbinātības dienestu tīklā (EURES</a:t>
            </a:r>
            <a:r>
              <a:rPr lang="lv-LV" dirty="0" smtClean="0"/>
              <a:t>)</a:t>
            </a:r>
            <a:endParaRPr lang="en-US" dirty="0" smtClean="0"/>
          </a:p>
          <a:p>
            <a:pPr marL="45720" indent="0" algn="just">
              <a:buNone/>
            </a:pPr>
            <a:r>
              <a:rPr lang="lv-LV" dirty="0">
                <a:hlinkClick r:id="rId2"/>
              </a:rPr>
              <a:t>http://</a:t>
            </a:r>
            <a:r>
              <a:rPr lang="lv-LV" dirty="0" smtClean="0">
                <a:hlinkClick r:id="rId2"/>
              </a:rPr>
              <a:t>www.nva.gov.lv/index.php?cid=2&amp;mid=27</a:t>
            </a:r>
            <a:endParaRPr lang="en-US" dirty="0" smtClean="0"/>
          </a:p>
          <a:p>
            <a:pPr algn="just"/>
            <a:endParaRPr lang="lv-LV" dirty="0"/>
          </a:p>
          <a:p>
            <a:pPr algn="just"/>
            <a:endParaRPr lang="lv-LV" dirty="0"/>
          </a:p>
        </p:txBody>
      </p:sp>
      <p:pic>
        <p:nvPicPr>
          <p:cNvPr id="5"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7148" y="5839777"/>
            <a:ext cx="649605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170175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NVA </a:t>
            </a:r>
            <a:r>
              <a:rPr lang="en-US" dirty="0" err="1" smtClean="0"/>
              <a:t>kontakti</a:t>
            </a:r>
            <a:r>
              <a:rPr lang="lv-LV" dirty="0" smtClean="0"/>
              <a:t> (1)</a:t>
            </a:r>
            <a:endParaRPr lang="lv-LV" dirty="0"/>
          </a:p>
        </p:txBody>
      </p:sp>
      <p:sp>
        <p:nvSpPr>
          <p:cNvPr id="3" name="Content Placeholder 2"/>
          <p:cNvSpPr>
            <a:spLocks noGrp="1"/>
          </p:cNvSpPr>
          <p:nvPr>
            <p:ph idx="1"/>
          </p:nvPr>
        </p:nvSpPr>
        <p:spPr/>
        <p:txBody>
          <a:bodyPr/>
          <a:lstStyle/>
          <a:p>
            <a:endParaRPr lang="lv-LV" dirty="0"/>
          </a:p>
        </p:txBody>
      </p:sp>
      <p:graphicFrame>
        <p:nvGraphicFramePr>
          <p:cNvPr id="4" name="Content Placeholder 4"/>
          <p:cNvGraphicFramePr>
            <a:graphicFrameLocks/>
          </p:cNvGraphicFramePr>
          <p:nvPr>
            <p:extLst>
              <p:ext uri="{D42A27DB-BD31-4B8C-83A1-F6EECF244321}">
                <p14:modId xmlns:p14="http://schemas.microsoft.com/office/powerpoint/2010/main" val="1796162829"/>
              </p:ext>
            </p:extLst>
          </p:nvPr>
        </p:nvGraphicFramePr>
        <p:xfrm>
          <a:off x="880411" y="2057400"/>
          <a:ext cx="10509524" cy="3536950"/>
        </p:xfrm>
        <a:graphic>
          <a:graphicData uri="http://schemas.openxmlformats.org/drawingml/2006/table">
            <a:tbl>
              <a:tblPr firstRow="1" bandRow="1">
                <a:tableStyleId>{5C22544A-7EE6-4342-B048-85BDC9FD1C3A}</a:tableStyleId>
              </a:tblPr>
              <a:tblGrid>
                <a:gridCol w="1429919"/>
                <a:gridCol w="1661374"/>
                <a:gridCol w="3309871"/>
                <a:gridCol w="1815921"/>
                <a:gridCol w="2292439"/>
              </a:tblGrid>
              <a:tr h="370840">
                <a:tc>
                  <a:txBody>
                    <a:bodyPr/>
                    <a:lstStyle/>
                    <a:p>
                      <a:pPr algn="ctr" fontAlgn="ctr"/>
                      <a:r>
                        <a:rPr lang="lv-LV" sz="1200" b="1" i="0" u="sng" strike="noStrike" dirty="0">
                          <a:solidFill>
                            <a:srgbClr val="000000"/>
                          </a:solidFill>
                          <a:effectLst/>
                          <a:latin typeface="Arial" panose="020B0604020202020204" pitchFamily="34" charset="0"/>
                          <a:cs typeface="Arial" panose="020B0604020202020204" pitchFamily="34" charset="0"/>
                        </a:rPr>
                        <a:t>Vārds, uzvārds</a:t>
                      </a:r>
                    </a:p>
                  </a:txBody>
                  <a:tcPr marL="9525" marR="9525" marT="9525" marB="0" anchor="ctr"/>
                </a:tc>
                <a:tc>
                  <a:txBody>
                    <a:bodyPr/>
                    <a:lstStyle/>
                    <a:p>
                      <a:pPr algn="ctr" fontAlgn="ctr"/>
                      <a:r>
                        <a:rPr lang="lv-LV" sz="1200" b="1" i="0" u="sng" strike="noStrike" dirty="0" smtClean="0">
                          <a:solidFill>
                            <a:srgbClr val="000000"/>
                          </a:solidFill>
                          <a:effectLst/>
                          <a:latin typeface="Arial" panose="020B0604020202020204" pitchFamily="34" charset="0"/>
                          <a:cs typeface="Arial" panose="020B0604020202020204" pitchFamily="34" charset="0"/>
                        </a:rPr>
                        <a:t>Ieņemamais amats</a:t>
                      </a:r>
                      <a:endParaRPr lang="lv-LV" sz="1200" b="1" i="0" u="sng"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200" b="1" i="0" u="sng" strike="noStrike" dirty="0" smtClean="0">
                          <a:solidFill>
                            <a:srgbClr val="000000"/>
                          </a:solidFill>
                          <a:effectLst/>
                          <a:latin typeface="Arial" panose="020B0604020202020204" pitchFamily="34" charset="0"/>
                          <a:cs typeface="Arial" panose="020B0604020202020204" pitchFamily="34" charset="0"/>
                        </a:rPr>
                        <a:t>K</a:t>
                      </a:r>
                      <a:r>
                        <a:rPr lang="lv-LV" sz="1200" b="1" i="0" u="sng" strike="noStrike" dirty="0" smtClean="0">
                          <a:solidFill>
                            <a:srgbClr val="000000"/>
                          </a:solidFill>
                          <a:effectLst/>
                          <a:latin typeface="Arial" panose="020B0604020202020204" pitchFamily="34" charset="0"/>
                          <a:cs typeface="Arial" panose="020B0604020202020204" pitchFamily="34" charset="0"/>
                        </a:rPr>
                        <a:t>āda</a:t>
                      </a:r>
                      <a:r>
                        <a:rPr lang="lv-LV" sz="1200" b="1" i="0" u="sng" strike="noStrike" baseline="0" dirty="0" smtClean="0">
                          <a:solidFill>
                            <a:srgbClr val="000000"/>
                          </a:solidFill>
                          <a:effectLst/>
                          <a:latin typeface="Arial" panose="020B0604020202020204" pitchFamily="34" charset="0"/>
                          <a:cs typeface="Arial" panose="020B0604020202020204" pitchFamily="34" charset="0"/>
                        </a:rPr>
                        <a:t> informācija</a:t>
                      </a:r>
                      <a:endParaRPr lang="lv-LV" sz="1200" b="1" i="0" u="sng" strike="noStrike" dirty="0" smtClean="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r>
                        <a:rPr lang="lv-LV" sz="1200" b="1" i="0" u="sng" strike="noStrike" dirty="0">
                          <a:solidFill>
                            <a:srgbClr val="000000"/>
                          </a:solidFill>
                          <a:effectLst/>
                          <a:latin typeface="Arial" panose="020B0604020202020204" pitchFamily="34" charset="0"/>
                          <a:cs typeface="Arial" panose="020B0604020202020204" pitchFamily="34" charset="0"/>
                        </a:rPr>
                        <a:t>Tālrunis</a:t>
                      </a:r>
                    </a:p>
                  </a:txBody>
                  <a:tcPr marL="9525" marR="9525" marT="9525" marB="0" anchor="ctr"/>
                </a:tc>
                <a:tc>
                  <a:txBody>
                    <a:bodyPr/>
                    <a:lstStyle/>
                    <a:p>
                      <a:pPr algn="ctr" fontAlgn="ctr"/>
                      <a:r>
                        <a:rPr lang="lv-LV" sz="1200" b="1" i="0" u="sng" strike="noStrike">
                          <a:solidFill>
                            <a:srgbClr val="000000"/>
                          </a:solidFill>
                          <a:effectLst/>
                          <a:latin typeface="Arial" panose="020B0604020202020204" pitchFamily="34" charset="0"/>
                          <a:cs typeface="Arial" panose="020B0604020202020204" pitchFamily="34" charset="0"/>
                        </a:rPr>
                        <a:t>E-pasts</a:t>
                      </a:r>
                    </a:p>
                  </a:txBody>
                  <a:tcPr marL="9525" marR="9525" marT="9525" marB="0" anchor="ctr"/>
                </a:tc>
              </a:tr>
              <a:tr h="370840">
                <a:tc>
                  <a:txBody>
                    <a:bodyPr/>
                    <a:lstStyle/>
                    <a:p>
                      <a:pPr algn="ctr" fontAlgn="ctr"/>
                      <a:r>
                        <a:rPr lang="lv-LV" sz="1200" b="0" i="0" kern="1200" dirty="0" smtClean="0">
                          <a:solidFill>
                            <a:schemeClr val="dk1"/>
                          </a:solidFill>
                          <a:effectLst/>
                          <a:latin typeface="Arial" panose="020B0604020202020204" pitchFamily="34" charset="0"/>
                          <a:ea typeface="+mn-ea"/>
                          <a:cs typeface="Arial" panose="020B0604020202020204" pitchFamily="34" charset="0"/>
                        </a:rPr>
                        <a:t>Valērijs </a:t>
                      </a:r>
                      <a:r>
                        <a:rPr lang="lv-LV" sz="1200" b="0" i="0" kern="1200" dirty="0" err="1" smtClean="0">
                          <a:solidFill>
                            <a:schemeClr val="dk1"/>
                          </a:solidFill>
                          <a:effectLst/>
                          <a:latin typeface="Arial" panose="020B0604020202020204" pitchFamily="34" charset="0"/>
                          <a:ea typeface="+mn-ea"/>
                          <a:cs typeface="Arial" panose="020B0604020202020204" pitchFamily="34" charset="0"/>
                        </a:rPr>
                        <a:t>Kononovs</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r>
                        <a:rPr lang="lv-LV" sz="1200" b="0" i="0" kern="1200" dirty="0" smtClean="0">
                          <a:solidFill>
                            <a:schemeClr val="dk1"/>
                          </a:solidFill>
                          <a:effectLst/>
                          <a:latin typeface="Arial" panose="020B0604020202020204" pitchFamily="34" charset="0"/>
                          <a:ea typeface="+mn-ea"/>
                          <a:cs typeface="Arial" panose="020B0604020202020204" pitchFamily="34" charset="0"/>
                        </a:rPr>
                        <a:t>Filiāles vadītājs</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r>
                        <a:rPr lang="lv-LV" sz="1200" b="0" i="0" kern="1200" dirty="0" smtClean="0">
                          <a:solidFill>
                            <a:schemeClr val="dk1"/>
                          </a:solidFill>
                          <a:effectLst/>
                          <a:latin typeface="Arial" panose="020B0604020202020204" pitchFamily="34" charset="0"/>
                          <a:ea typeface="+mn-ea"/>
                          <a:cs typeface="Arial" panose="020B0604020202020204" pitchFamily="34" charset="0"/>
                        </a:rPr>
                        <a:t>Tālr.: 65435266, mob.: 26394988</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u="sng" kern="1200" dirty="0" smtClean="0">
                          <a:solidFill>
                            <a:schemeClr val="dk1"/>
                          </a:solidFill>
                          <a:effectLst/>
                          <a:latin typeface="Arial" panose="020B0604020202020204" pitchFamily="34" charset="0"/>
                          <a:ea typeface="+mn-ea"/>
                          <a:cs typeface="Arial" panose="020B0604020202020204" pitchFamily="34" charset="0"/>
                          <a:hlinkClick r:id="rId2"/>
                        </a:rPr>
                        <a:t>Valerijs.Kononovs@nva.gov.lv</a:t>
                      </a:r>
                      <a:endParaRPr lang="lv-LV" sz="1200" b="0" i="0" u="sng" strike="noStrike" dirty="0">
                        <a:solidFill>
                          <a:srgbClr val="0563C1"/>
                        </a:solidFill>
                        <a:effectLst/>
                        <a:latin typeface="Arial" panose="020B0604020202020204" pitchFamily="34" charset="0"/>
                        <a:cs typeface="Arial" panose="020B0604020202020204" pitchFamily="34" charset="0"/>
                      </a:endParaRPr>
                    </a:p>
                  </a:txBody>
                  <a:tcPr marL="9525" marR="9525" marT="9525" marB="0" anchor="ctr"/>
                </a:tc>
              </a:tr>
              <a:tr h="370840">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Inna </a:t>
                      </a:r>
                      <a:r>
                        <a:rPr lang="lv-LV" sz="1200" b="0" i="0" kern="1200" dirty="0" err="1" smtClean="0">
                          <a:solidFill>
                            <a:schemeClr val="dk1"/>
                          </a:solidFill>
                          <a:effectLst/>
                          <a:latin typeface="Arial" panose="020B0604020202020204" pitchFamily="34" charset="0"/>
                          <a:ea typeface="+mn-ea"/>
                          <a:cs typeface="Arial" panose="020B0604020202020204" pitchFamily="34" charset="0"/>
                        </a:rPr>
                        <a:t>Bočarova</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Filiāles vadītāja vietniece</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Tālr.: 65430105, mob.: 25685292</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u="sng" kern="1200" dirty="0" smtClean="0">
                          <a:solidFill>
                            <a:schemeClr val="dk1"/>
                          </a:solidFill>
                          <a:effectLst/>
                          <a:latin typeface="Arial" panose="020B0604020202020204" pitchFamily="34" charset="0"/>
                          <a:ea typeface="+mn-ea"/>
                          <a:cs typeface="Arial" panose="020B0604020202020204" pitchFamily="34" charset="0"/>
                          <a:hlinkClick r:id="rId3"/>
                        </a:rPr>
                        <a:t>Inna.Bocarova@nva.gov.lv</a:t>
                      </a:r>
                      <a:endParaRPr lang="lv-LV" sz="1200" b="0" i="0" u="sng" strike="noStrike" dirty="0">
                        <a:solidFill>
                          <a:srgbClr val="0563C1"/>
                        </a:solidFill>
                        <a:effectLst/>
                        <a:latin typeface="Arial" panose="020B0604020202020204" pitchFamily="34" charset="0"/>
                        <a:cs typeface="Arial" panose="020B0604020202020204" pitchFamily="34" charset="0"/>
                      </a:endParaRPr>
                    </a:p>
                  </a:txBody>
                  <a:tcPr marL="9525" marR="9525" marT="9525" marB="0" anchor="ctr"/>
                </a:tc>
              </a:tr>
              <a:tr h="370840">
                <a:tc>
                  <a:txBody>
                    <a:bodyPr/>
                    <a:lstStyle/>
                    <a:p>
                      <a:pPr algn="ctr"/>
                      <a:r>
                        <a:rPr lang="lv-LV" sz="1200" b="0" dirty="0">
                          <a:effectLst/>
                          <a:latin typeface="Arial" panose="020B0604020202020204" pitchFamily="34" charset="0"/>
                          <a:cs typeface="Arial" panose="020B0604020202020204" pitchFamily="34" charset="0"/>
                        </a:rPr>
                        <a:t/>
                      </a:r>
                      <a:br>
                        <a:rPr lang="lv-LV" sz="1200" b="0" dirty="0">
                          <a:effectLst/>
                          <a:latin typeface="Arial" panose="020B0604020202020204" pitchFamily="34" charset="0"/>
                          <a:cs typeface="Arial" panose="020B0604020202020204" pitchFamily="34" charset="0"/>
                        </a:rPr>
                      </a:br>
                      <a:r>
                        <a:rPr lang="lv-LV" sz="1200" b="0" dirty="0">
                          <a:effectLst/>
                          <a:latin typeface="Arial" panose="020B0604020202020204" pitchFamily="34" charset="0"/>
                          <a:cs typeface="Arial" panose="020B0604020202020204" pitchFamily="34" charset="0"/>
                        </a:rPr>
                        <a:t>Vija </a:t>
                      </a:r>
                      <a:r>
                        <a:rPr lang="lv-LV" sz="1200" b="0" dirty="0" err="1">
                          <a:effectLst/>
                          <a:latin typeface="Arial" panose="020B0604020202020204" pitchFamily="34" charset="0"/>
                          <a:cs typeface="Arial" panose="020B0604020202020204" pitchFamily="34" charset="0"/>
                        </a:rPr>
                        <a:t>Ļipinska</a:t>
                      </a:r>
                      <a:endParaRPr lang="lv-LV" sz="1200" b="0" dirty="0">
                        <a:effectLst/>
                        <a:latin typeface="Arial" panose="020B0604020202020204" pitchFamily="34" charset="0"/>
                        <a:cs typeface="Arial" panose="020B0604020202020204" pitchFamily="34" charset="0"/>
                      </a:endParaRPr>
                    </a:p>
                  </a:txBody>
                  <a:tcPr anchor="ctr"/>
                </a:tc>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Nodarbinātības organizators</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Informācija par brīvajām darba vietām. Darba devējiem: vakanču reģistrēšana un darbinieku atlase; pakalpojumi kolektīvās atlaišanas gadījumos </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Tālr.: 65434561</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u="sng" kern="1200" dirty="0" smtClean="0">
                          <a:solidFill>
                            <a:schemeClr val="dk1"/>
                          </a:solidFill>
                          <a:effectLst/>
                          <a:latin typeface="Arial" panose="020B0604020202020204" pitchFamily="34" charset="0"/>
                          <a:ea typeface="+mn-ea"/>
                          <a:cs typeface="Arial" panose="020B0604020202020204" pitchFamily="34" charset="0"/>
                          <a:hlinkClick r:id="rId4"/>
                        </a:rPr>
                        <a:t>Vija.Lipinska@nva.gov.lv</a:t>
                      </a:r>
                      <a:endParaRPr lang="lv-LV" sz="1200" b="0" i="0" u="sng" strike="noStrike" dirty="0">
                        <a:solidFill>
                          <a:srgbClr val="0563C1"/>
                        </a:solidFill>
                        <a:effectLst/>
                        <a:latin typeface="Arial" panose="020B0604020202020204" pitchFamily="34" charset="0"/>
                        <a:cs typeface="Arial" panose="020B0604020202020204" pitchFamily="34" charset="0"/>
                      </a:endParaRPr>
                    </a:p>
                  </a:txBody>
                  <a:tcPr marL="9525" marR="9525" marT="9525" marB="0" anchor="ctr"/>
                </a:tc>
              </a:tr>
              <a:tr h="370840">
                <a:tc>
                  <a:txBody>
                    <a:bodyPr/>
                    <a:lstStyle/>
                    <a:p>
                      <a:pPr algn="ctr" fontAlgn="b"/>
                      <a:r>
                        <a:rPr lang="lv-LV" sz="1200" b="0" i="0" kern="1200" dirty="0" err="1" smtClean="0">
                          <a:solidFill>
                            <a:schemeClr val="dk1"/>
                          </a:solidFill>
                          <a:effectLst/>
                          <a:latin typeface="Arial" panose="020B0604020202020204" pitchFamily="34" charset="0"/>
                          <a:ea typeface="+mn-ea"/>
                          <a:cs typeface="Arial" panose="020B0604020202020204" pitchFamily="34" charset="0"/>
                        </a:rPr>
                        <a:t>Elžbeta</a:t>
                      </a:r>
                      <a:r>
                        <a:rPr lang="lv-LV" sz="1200" b="0" i="0" kern="1200" dirty="0" smtClean="0">
                          <a:solidFill>
                            <a:schemeClr val="dk1"/>
                          </a:solidFill>
                          <a:effectLst/>
                          <a:latin typeface="Arial" panose="020B0604020202020204" pitchFamily="34" charset="0"/>
                          <a:ea typeface="+mn-ea"/>
                          <a:cs typeface="Arial" panose="020B0604020202020204" pitchFamily="34" charset="0"/>
                        </a:rPr>
                        <a:t> </a:t>
                      </a:r>
                      <a:r>
                        <a:rPr lang="lv-LV" sz="1200" b="0" i="0" kern="1200" dirty="0" err="1" smtClean="0">
                          <a:solidFill>
                            <a:schemeClr val="dk1"/>
                          </a:solidFill>
                          <a:effectLst/>
                          <a:latin typeface="Arial" panose="020B0604020202020204" pitchFamily="34" charset="0"/>
                          <a:ea typeface="+mn-ea"/>
                          <a:cs typeface="Arial" panose="020B0604020202020204" pitchFamily="34" charset="0"/>
                        </a:rPr>
                        <a:t>Šimanska</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lv-LV" sz="1200" b="0" i="0" kern="1200" dirty="0" smtClean="0">
                          <a:solidFill>
                            <a:schemeClr val="dk1"/>
                          </a:solidFill>
                          <a:effectLst/>
                          <a:latin typeface="Arial" panose="020B0604020202020204" pitchFamily="34" charset="0"/>
                          <a:ea typeface="+mn-ea"/>
                          <a:cs typeface="Arial" panose="020B0604020202020204" pitchFamily="34" charset="0"/>
                        </a:rPr>
                        <a:t>Nodarbinātības organizators</a:t>
                      </a:r>
                      <a:endParaRPr lang="lv-LV" sz="1200" b="0" i="0" u="none" strike="noStrike" dirty="0" smtClean="0">
                        <a:solidFill>
                          <a:srgbClr val="000000"/>
                        </a:solidFill>
                        <a:effectLst/>
                        <a:latin typeface="Arial" panose="020B0604020202020204" pitchFamily="34" charset="0"/>
                        <a:cs typeface="Arial" panose="020B0604020202020204" pitchFamily="34" charset="0"/>
                      </a:endParaRPr>
                    </a:p>
                    <a:p>
                      <a:pPr algn="ctr" fontAlgn="b"/>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Nodarbinātības pasākumi vasaras brīvlaikā personām, kuras iegūst izglītību vispārējās, speciālās vai profesionālās izglītības iestādēs</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Tālr.: 65484369, mob.: 25714617</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u="sng" kern="1200" dirty="0" smtClean="0">
                          <a:solidFill>
                            <a:schemeClr val="dk1"/>
                          </a:solidFill>
                          <a:effectLst/>
                          <a:latin typeface="Arial" panose="020B0604020202020204" pitchFamily="34" charset="0"/>
                          <a:ea typeface="+mn-ea"/>
                          <a:cs typeface="Arial" panose="020B0604020202020204" pitchFamily="34" charset="0"/>
                          <a:hlinkClick r:id="rId5"/>
                        </a:rPr>
                        <a:t>Elzbeta.Simanska@nva.gov.lv</a:t>
                      </a:r>
                      <a:endParaRPr lang="lv-LV" sz="1200" b="0" i="0" u="sng" strike="noStrike" dirty="0">
                        <a:solidFill>
                          <a:srgbClr val="0563C1"/>
                        </a:solidFill>
                        <a:effectLst/>
                        <a:latin typeface="Arial" panose="020B0604020202020204" pitchFamily="34" charset="0"/>
                        <a:cs typeface="Arial" panose="020B0604020202020204" pitchFamily="34" charset="0"/>
                      </a:endParaRPr>
                    </a:p>
                  </a:txBody>
                  <a:tcPr marL="9525" marR="9525" marT="9525" marB="0" anchor="ctr"/>
                </a:tc>
              </a:tr>
              <a:tr h="370840">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Ilona </a:t>
                      </a:r>
                      <a:r>
                        <a:rPr lang="lv-LV" sz="1200" b="0" i="0" kern="1200" dirty="0" err="1" smtClean="0">
                          <a:solidFill>
                            <a:schemeClr val="dk1"/>
                          </a:solidFill>
                          <a:effectLst/>
                          <a:latin typeface="Arial" panose="020B0604020202020204" pitchFamily="34" charset="0"/>
                          <a:ea typeface="+mn-ea"/>
                          <a:cs typeface="Arial" panose="020B0604020202020204" pitchFamily="34" charset="0"/>
                        </a:rPr>
                        <a:t>Zvonkova</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lv-LV" sz="1200" b="0" i="0" kern="1200" dirty="0" smtClean="0">
                          <a:solidFill>
                            <a:schemeClr val="dk1"/>
                          </a:solidFill>
                          <a:effectLst/>
                          <a:latin typeface="Arial" panose="020B0604020202020204" pitchFamily="34" charset="0"/>
                          <a:ea typeface="+mn-ea"/>
                          <a:cs typeface="Arial" panose="020B0604020202020204" pitchFamily="34" charset="0"/>
                        </a:rPr>
                        <a:t>Nodarbinātības organizators</a:t>
                      </a:r>
                      <a:endParaRPr lang="lv-LV" sz="1200" b="0" i="0" u="none" strike="noStrike" dirty="0" smtClean="0">
                        <a:solidFill>
                          <a:srgbClr val="000000"/>
                        </a:solidFill>
                        <a:effectLst/>
                        <a:latin typeface="Arial" panose="020B0604020202020204" pitchFamily="34" charset="0"/>
                        <a:cs typeface="Arial" panose="020B0604020202020204" pitchFamily="34" charset="0"/>
                      </a:endParaRPr>
                    </a:p>
                    <a:p>
                      <a:pPr algn="ctr" fontAlgn="b"/>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Atbalsts komercdarbības vai </a:t>
                      </a:r>
                      <a:r>
                        <a:rPr lang="lv-LV" sz="1200" b="0" i="0" kern="1200" dirty="0" err="1" smtClean="0">
                          <a:solidFill>
                            <a:schemeClr val="dk1"/>
                          </a:solidFill>
                          <a:effectLst/>
                          <a:latin typeface="Arial" panose="020B0604020202020204" pitchFamily="34" charset="0"/>
                          <a:ea typeface="+mn-ea"/>
                          <a:cs typeface="Arial" panose="020B0604020202020204" pitchFamily="34" charset="0"/>
                        </a:rPr>
                        <a:t>pašnodarbinātības</a:t>
                      </a:r>
                      <a:r>
                        <a:rPr lang="lv-LV" sz="1200" b="0" i="0" kern="1200" dirty="0" smtClean="0">
                          <a:solidFill>
                            <a:schemeClr val="dk1"/>
                          </a:solidFill>
                          <a:effectLst/>
                          <a:latin typeface="Arial" panose="020B0604020202020204" pitchFamily="34" charset="0"/>
                          <a:ea typeface="+mn-ea"/>
                          <a:cs typeface="Arial" panose="020B0604020202020204" pitchFamily="34" charset="0"/>
                        </a:rPr>
                        <a:t> uzsākšanai; Komersantu nodarbināto personu reģionālās mobilitātes veicināšana; Pasākums noteiktām personu grupām </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Tālr.: 65484369, mob.: 25714617</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u="sng" kern="1200" dirty="0" smtClean="0">
                          <a:solidFill>
                            <a:schemeClr val="dk1"/>
                          </a:solidFill>
                          <a:effectLst/>
                          <a:latin typeface="Arial" panose="020B0604020202020204" pitchFamily="34" charset="0"/>
                          <a:ea typeface="+mn-ea"/>
                          <a:cs typeface="Arial" panose="020B0604020202020204" pitchFamily="34" charset="0"/>
                          <a:hlinkClick r:id="rId6"/>
                        </a:rPr>
                        <a:t>Ilona.Zvonkova@nva.gov.lv</a:t>
                      </a:r>
                      <a:endParaRPr lang="lv-LV" sz="1200" b="0" i="0" u="sng" strike="noStrike" dirty="0">
                        <a:solidFill>
                          <a:srgbClr val="0563C1"/>
                        </a:solidFill>
                        <a:effectLst/>
                        <a:latin typeface="Arial" panose="020B0604020202020204" pitchFamily="34" charset="0"/>
                        <a:cs typeface="Arial" panose="020B0604020202020204" pitchFamily="34" charset="0"/>
                      </a:endParaRPr>
                    </a:p>
                  </a:txBody>
                  <a:tcPr marL="9525" marR="9525" marT="9525" marB="0" anchor="ctr"/>
                </a:tc>
              </a:tr>
              <a:tr h="370840">
                <a:tc>
                  <a:txBody>
                    <a:bodyPr/>
                    <a:lstStyle/>
                    <a:p>
                      <a:pPr algn="ctr" fontAlgn="b"/>
                      <a:r>
                        <a:rPr lang="lv-LV" sz="1200" b="0" i="0" kern="1200" dirty="0" err="1" smtClean="0">
                          <a:solidFill>
                            <a:schemeClr val="dk1"/>
                          </a:solidFill>
                          <a:effectLst/>
                          <a:latin typeface="Arial" panose="020B0604020202020204" pitchFamily="34" charset="0"/>
                          <a:ea typeface="+mn-ea"/>
                          <a:cs typeface="Arial" panose="020B0604020202020204" pitchFamily="34" charset="0"/>
                        </a:rPr>
                        <a:t>Jekaterīna</a:t>
                      </a:r>
                      <a:r>
                        <a:rPr lang="lv-LV" sz="1200" b="0" i="0" kern="1200" dirty="0" smtClean="0">
                          <a:solidFill>
                            <a:schemeClr val="dk1"/>
                          </a:solidFill>
                          <a:effectLst/>
                          <a:latin typeface="Arial" panose="020B0604020202020204" pitchFamily="34" charset="0"/>
                          <a:ea typeface="+mn-ea"/>
                          <a:cs typeface="Arial" panose="020B0604020202020204" pitchFamily="34" charset="0"/>
                        </a:rPr>
                        <a:t> </a:t>
                      </a:r>
                      <a:r>
                        <a:rPr lang="lv-LV" sz="1200" b="0" i="0" kern="1200" dirty="0" err="1" smtClean="0">
                          <a:solidFill>
                            <a:schemeClr val="dk1"/>
                          </a:solidFill>
                          <a:effectLst/>
                          <a:latin typeface="Arial" panose="020B0604020202020204" pitchFamily="34" charset="0"/>
                          <a:ea typeface="+mn-ea"/>
                          <a:cs typeface="Arial" panose="020B0604020202020204" pitchFamily="34" charset="0"/>
                        </a:rPr>
                        <a:t>Vaņkova</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Koordinējošais eksperts</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ESF projekts "Atbalsts bezdarbnieku izglītībai"</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Tālr.: 65433875, mob.: 26617419</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u="sng" kern="1200" dirty="0" smtClean="0">
                          <a:solidFill>
                            <a:schemeClr val="dk1"/>
                          </a:solidFill>
                          <a:effectLst/>
                          <a:latin typeface="Arial" panose="020B0604020202020204" pitchFamily="34" charset="0"/>
                          <a:ea typeface="+mn-ea"/>
                          <a:cs typeface="Arial" panose="020B0604020202020204" pitchFamily="34" charset="0"/>
                          <a:hlinkClick r:id="rId7"/>
                        </a:rPr>
                        <a:t>Jekaterina.Vankova@nva.gov.lv</a:t>
                      </a:r>
                      <a:endParaRPr lang="lv-LV" sz="1200" b="0" i="0" u="sng" strike="noStrike" dirty="0">
                        <a:solidFill>
                          <a:srgbClr val="0563C1"/>
                        </a:solidFill>
                        <a:effectLst/>
                        <a:latin typeface="Arial" panose="020B0604020202020204" pitchFamily="34" charset="0"/>
                        <a:cs typeface="Arial" panose="020B0604020202020204" pitchFamily="34" charset="0"/>
                      </a:endParaRPr>
                    </a:p>
                  </a:txBody>
                  <a:tcPr marL="9525" marR="9525" marT="9525" marB="0" anchor="ctr"/>
                </a:tc>
              </a:tr>
            </a:tbl>
          </a:graphicData>
        </a:graphic>
      </p:graphicFrame>
      <p:pic>
        <p:nvPicPr>
          <p:cNvPr id="5"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87148" y="5839777"/>
            <a:ext cx="649605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113587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NVA </a:t>
            </a:r>
            <a:r>
              <a:rPr lang="en-US" dirty="0" err="1"/>
              <a:t>kontakti</a:t>
            </a:r>
            <a:r>
              <a:rPr lang="lv-LV" dirty="0"/>
              <a:t> </a:t>
            </a:r>
            <a:r>
              <a:rPr lang="lv-LV" dirty="0" smtClean="0"/>
              <a:t>(2)</a:t>
            </a:r>
            <a:endParaRPr lang="lv-LV" dirty="0"/>
          </a:p>
        </p:txBody>
      </p:sp>
      <p:sp>
        <p:nvSpPr>
          <p:cNvPr id="3" name="Content Placeholder 2"/>
          <p:cNvSpPr>
            <a:spLocks noGrp="1"/>
          </p:cNvSpPr>
          <p:nvPr>
            <p:ph idx="1"/>
          </p:nvPr>
        </p:nvSpPr>
        <p:spPr/>
        <p:txBody>
          <a:bodyPr/>
          <a:lstStyle/>
          <a:p>
            <a:endParaRPr lang="lv-LV"/>
          </a:p>
        </p:txBody>
      </p:sp>
      <p:graphicFrame>
        <p:nvGraphicFramePr>
          <p:cNvPr id="4" name="Content Placeholder 4"/>
          <p:cNvGraphicFramePr>
            <a:graphicFrameLocks/>
          </p:cNvGraphicFramePr>
          <p:nvPr>
            <p:extLst>
              <p:ext uri="{D42A27DB-BD31-4B8C-83A1-F6EECF244321}">
                <p14:modId xmlns:p14="http://schemas.microsoft.com/office/powerpoint/2010/main" val="910947430"/>
              </p:ext>
            </p:extLst>
          </p:nvPr>
        </p:nvGraphicFramePr>
        <p:xfrm>
          <a:off x="790653" y="2057400"/>
          <a:ext cx="10689040" cy="2988310"/>
        </p:xfrm>
        <a:graphic>
          <a:graphicData uri="http://schemas.openxmlformats.org/drawingml/2006/table">
            <a:tbl>
              <a:tblPr firstRow="1" bandRow="1">
                <a:tableStyleId>{5C22544A-7EE6-4342-B048-85BDC9FD1C3A}</a:tableStyleId>
              </a:tblPr>
              <a:tblGrid>
                <a:gridCol w="1429919"/>
                <a:gridCol w="1661374"/>
                <a:gridCol w="3309871"/>
                <a:gridCol w="1815921"/>
                <a:gridCol w="2471955"/>
              </a:tblGrid>
              <a:tr h="370840">
                <a:tc>
                  <a:txBody>
                    <a:bodyPr/>
                    <a:lstStyle/>
                    <a:p>
                      <a:pPr algn="ctr" fontAlgn="ctr"/>
                      <a:r>
                        <a:rPr lang="lv-LV" sz="1200" b="1" i="0" u="sng" strike="noStrike" dirty="0">
                          <a:solidFill>
                            <a:srgbClr val="000000"/>
                          </a:solidFill>
                          <a:effectLst/>
                          <a:latin typeface="Arial" panose="020B0604020202020204" pitchFamily="34" charset="0"/>
                          <a:cs typeface="Arial" panose="020B0604020202020204" pitchFamily="34" charset="0"/>
                        </a:rPr>
                        <a:t>Vārds, uzvārds</a:t>
                      </a:r>
                    </a:p>
                  </a:txBody>
                  <a:tcPr marL="9525" marR="9525" marT="9525" marB="0" anchor="ctr"/>
                </a:tc>
                <a:tc>
                  <a:txBody>
                    <a:bodyPr/>
                    <a:lstStyle/>
                    <a:p>
                      <a:pPr algn="ctr" fontAlgn="ctr"/>
                      <a:r>
                        <a:rPr lang="lv-LV" sz="1200" b="1" i="0" u="sng" strike="noStrike" dirty="0" smtClean="0">
                          <a:solidFill>
                            <a:srgbClr val="000000"/>
                          </a:solidFill>
                          <a:effectLst/>
                          <a:latin typeface="Arial" panose="020B0604020202020204" pitchFamily="34" charset="0"/>
                          <a:cs typeface="Arial" panose="020B0604020202020204" pitchFamily="34" charset="0"/>
                        </a:rPr>
                        <a:t>Ieņemamais amats</a:t>
                      </a:r>
                      <a:endParaRPr lang="lv-LV" sz="1200" b="1" i="0" u="sng"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200" b="1" i="0" u="sng" strike="noStrike" dirty="0" smtClean="0">
                          <a:solidFill>
                            <a:srgbClr val="000000"/>
                          </a:solidFill>
                          <a:effectLst/>
                          <a:latin typeface="Arial" panose="020B0604020202020204" pitchFamily="34" charset="0"/>
                          <a:cs typeface="Arial" panose="020B0604020202020204" pitchFamily="34" charset="0"/>
                        </a:rPr>
                        <a:t>K</a:t>
                      </a:r>
                      <a:r>
                        <a:rPr lang="lv-LV" sz="1200" b="1" i="0" u="sng" strike="noStrike" dirty="0" smtClean="0">
                          <a:solidFill>
                            <a:srgbClr val="000000"/>
                          </a:solidFill>
                          <a:effectLst/>
                          <a:latin typeface="Arial" panose="020B0604020202020204" pitchFamily="34" charset="0"/>
                          <a:cs typeface="Arial" panose="020B0604020202020204" pitchFamily="34" charset="0"/>
                        </a:rPr>
                        <a:t>āda</a:t>
                      </a:r>
                      <a:r>
                        <a:rPr lang="lv-LV" sz="1200" b="1" i="0" u="sng" strike="noStrike" baseline="0" dirty="0" smtClean="0">
                          <a:solidFill>
                            <a:srgbClr val="000000"/>
                          </a:solidFill>
                          <a:effectLst/>
                          <a:latin typeface="Arial" panose="020B0604020202020204" pitchFamily="34" charset="0"/>
                          <a:cs typeface="Arial" panose="020B0604020202020204" pitchFamily="34" charset="0"/>
                        </a:rPr>
                        <a:t> informācija</a:t>
                      </a:r>
                      <a:endParaRPr lang="lv-LV" sz="1200" b="1" i="0" u="sng" strike="noStrike" dirty="0" smtClean="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r>
                        <a:rPr lang="lv-LV" sz="1200" b="1" i="0" u="sng" strike="noStrike" dirty="0">
                          <a:solidFill>
                            <a:srgbClr val="000000"/>
                          </a:solidFill>
                          <a:effectLst/>
                          <a:latin typeface="Arial" panose="020B0604020202020204" pitchFamily="34" charset="0"/>
                          <a:cs typeface="Arial" panose="020B0604020202020204" pitchFamily="34" charset="0"/>
                        </a:rPr>
                        <a:t>Tālrunis</a:t>
                      </a:r>
                    </a:p>
                  </a:txBody>
                  <a:tcPr marL="9525" marR="9525" marT="9525" marB="0" anchor="ctr"/>
                </a:tc>
                <a:tc>
                  <a:txBody>
                    <a:bodyPr/>
                    <a:lstStyle/>
                    <a:p>
                      <a:pPr algn="ctr" fontAlgn="ctr"/>
                      <a:r>
                        <a:rPr lang="lv-LV" sz="1200" b="1" i="0" u="sng" strike="noStrike" dirty="0">
                          <a:solidFill>
                            <a:srgbClr val="000000"/>
                          </a:solidFill>
                          <a:effectLst/>
                          <a:latin typeface="Arial" panose="020B0604020202020204" pitchFamily="34" charset="0"/>
                          <a:cs typeface="Arial" panose="020B0604020202020204" pitchFamily="34" charset="0"/>
                        </a:rPr>
                        <a:t>E-pasts</a:t>
                      </a:r>
                    </a:p>
                  </a:txBody>
                  <a:tcPr marL="9525" marR="9525" marT="9525" marB="0" anchor="ctr"/>
                </a:tc>
              </a:tr>
              <a:tr h="370840">
                <a:tc>
                  <a:txBody>
                    <a:bodyPr/>
                    <a:lstStyle/>
                    <a:p>
                      <a:pPr algn="ctr" fontAlgn="b"/>
                      <a:r>
                        <a:rPr lang="lv-LV" sz="1200" b="0" i="0" kern="1200" dirty="0" err="1" smtClean="0">
                          <a:solidFill>
                            <a:schemeClr val="dk1"/>
                          </a:solidFill>
                          <a:effectLst/>
                          <a:latin typeface="Arial" panose="020B0604020202020204" pitchFamily="34" charset="0"/>
                          <a:ea typeface="+mn-ea"/>
                          <a:cs typeface="Arial" panose="020B0604020202020204" pitchFamily="34" charset="0"/>
                        </a:rPr>
                        <a:t>Jekaterīna</a:t>
                      </a:r>
                      <a:r>
                        <a:rPr lang="lv-LV" sz="1200" b="0" i="0" kern="1200" dirty="0" smtClean="0">
                          <a:solidFill>
                            <a:schemeClr val="dk1"/>
                          </a:solidFill>
                          <a:effectLst/>
                          <a:latin typeface="Arial" panose="020B0604020202020204" pitchFamily="34" charset="0"/>
                          <a:ea typeface="+mn-ea"/>
                          <a:cs typeface="Arial" panose="020B0604020202020204" pitchFamily="34" charset="0"/>
                        </a:rPr>
                        <a:t> </a:t>
                      </a:r>
                      <a:r>
                        <a:rPr lang="lv-LV" sz="1200" b="0" i="0" kern="1200" dirty="0" err="1" smtClean="0">
                          <a:solidFill>
                            <a:schemeClr val="dk1"/>
                          </a:solidFill>
                          <a:effectLst/>
                          <a:latin typeface="Arial" panose="020B0604020202020204" pitchFamily="34" charset="0"/>
                          <a:ea typeface="+mn-ea"/>
                          <a:cs typeface="Arial" panose="020B0604020202020204" pitchFamily="34" charset="0"/>
                        </a:rPr>
                        <a:t>Kuzminova</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Koordinējošais eksperts</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ESF projekts "Subsidētās darbavietas bezdarbniekiem"</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Tālr.: 65484372, mob.: 26638029</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u="sng" kern="1200" dirty="0" smtClean="0">
                          <a:solidFill>
                            <a:schemeClr val="dk1"/>
                          </a:solidFill>
                          <a:effectLst/>
                          <a:latin typeface="Arial" panose="020B0604020202020204" pitchFamily="34" charset="0"/>
                          <a:ea typeface="+mn-ea"/>
                          <a:cs typeface="Arial" panose="020B0604020202020204" pitchFamily="34" charset="0"/>
                          <a:hlinkClick r:id="rId2"/>
                        </a:rPr>
                        <a:t>Jekaterina.Kuzminova@nva.gov.lv</a:t>
                      </a:r>
                      <a:endParaRPr lang="lv-LV" sz="1200" b="0" i="0" u="sng" strike="noStrike" dirty="0">
                        <a:solidFill>
                          <a:srgbClr val="0563C1"/>
                        </a:solidFill>
                        <a:effectLst/>
                        <a:latin typeface="Arial" panose="020B0604020202020204" pitchFamily="34" charset="0"/>
                        <a:cs typeface="Arial" panose="020B0604020202020204" pitchFamily="34" charset="0"/>
                      </a:endParaRPr>
                    </a:p>
                  </a:txBody>
                  <a:tcPr marL="9525" marR="9525" marT="9525" marB="0" anchor="ctr"/>
                </a:tc>
              </a:tr>
              <a:tr h="370840">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Alīna Kalēja</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Nodarbinātības organizators</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Algoti pagaidu sabiedriskie darbi</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Tālr.: 65430144, mob.: 28379646</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u="sng" kern="1200" dirty="0" smtClean="0">
                          <a:solidFill>
                            <a:schemeClr val="dk1"/>
                          </a:solidFill>
                          <a:effectLst/>
                          <a:latin typeface="Arial" panose="020B0604020202020204" pitchFamily="34" charset="0"/>
                          <a:ea typeface="+mn-ea"/>
                          <a:cs typeface="Arial" panose="020B0604020202020204" pitchFamily="34" charset="0"/>
                          <a:hlinkClick r:id="rId3"/>
                        </a:rPr>
                        <a:t>Alina.Kaleja@nva.gov.lv</a:t>
                      </a:r>
                      <a:endParaRPr lang="lv-LV" sz="1200" b="0" i="0" u="sng" strike="noStrike" dirty="0">
                        <a:solidFill>
                          <a:srgbClr val="0563C1"/>
                        </a:solidFill>
                        <a:effectLst/>
                        <a:latin typeface="Arial" panose="020B0604020202020204" pitchFamily="34" charset="0"/>
                        <a:cs typeface="Arial" panose="020B0604020202020204" pitchFamily="34" charset="0"/>
                      </a:endParaRPr>
                    </a:p>
                  </a:txBody>
                  <a:tcPr marL="9525" marR="9525" marT="9525" marB="0" anchor="ctr"/>
                </a:tc>
              </a:tr>
              <a:tr h="370840">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Alla </a:t>
                      </a:r>
                      <a:r>
                        <a:rPr lang="lv-LV" sz="1200" b="0" i="0" kern="1200" dirty="0" err="1" smtClean="0">
                          <a:solidFill>
                            <a:schemeClr val="dk1"/>
                          </a:solidFill>
                          <a:effectLst/>
                          <a:latin typeface="Arial" panose="020B0604020202020204" pitchFamily="34" charset="0"/>
                          <a:ea typeface="+mn-ea"/>
                          <a:cs typeface="Arial" panose="020B0604020202020204" pitchFamily="34" charset="0"/>
                        </a:rPr>
                        <a:t>Saveļjeva</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Koordinējošais eksperts</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"Jauniešu garantijas" atbalsta pasākumi</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Tālr.: 65484367, mob.: 28649872</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u="sng" kern="1200" dirty="0" smtClean="0">
                          <a:solidFill>
                            <a:schemeClr val="dk1"/>
                          </a:solidFill>
                          <a:effectLst/>
                          <a:latin typeface="Arial" panose="020B0604020202020204" pitchFamily="34" charset="0"/>
                          <a:ea typeface="+mn-ea"/>
                          <a:cs typeface="Arial" panose="020B0604020202020204" pitchFamily="34" charset="0"/>
                          <a:hlinkClick r:id="rId4"/>
                        </a:rPr>
                        <a:t>Alla.Saveljeva@nva.gov.lv</a:t>
                      </a:r>
                      <a:endParaRPr lang="lv-LV" sz="1200" b="0" i="0" u="sng" strike="noStrike" dirty="0">
                        <a:solidFill>
                          <a:srgbClr val="0563C1"/>
                        </a:solidFill>
                        <a:effectLst/>
                        <a:latin typeface="Arial" panose="020B0604020202020204" pitchFamily="34" charset="0"/>
                        <a:cs typeface="Arial" panose="020B0604020202020204" pitchFamily="34" charset="0"/>
                      </a:endParaRPr>
                    </a:p>
                  </a:txBody>
                  <a:tcPr marL="9525" marR="9525" marT="9525" marB="0" anchor="ctr"/>
                </a:tc>
              </a:tr>
              <a:tr h="370840">
                <a:tc>
                  <a:txBody>
                    <a:bodyPr/>
                    <a:lstStyle/>
                    <a:p>
                      <a:pPr algn="ctr" fontAlgn="ctr"/>
                      <a:r>
                        <a:rPr lang="lv-LV" sz="1200" b="0" i="0" kern="1200" dirty="0" smtClean="0">
                          <a:solidFill>
                            <a:schemeClr val="dk1"/>
                          </a:solidFill>
                          <a:effectLst/>
                          <a:latin typeface="Arial" panose="020B0604020202020204" pitchFamily="34" charset="0"/>
                          <a:ea typeface="+mn-ea"/>
                          <a:cs typeface="Arial" panose="020B0604020202020204" pitchFamily="34" charset="0"/>
                        </a:rPr>
                        <a:t>Ilona Tarasova</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r>
                        <a:rPr lang="lv-LV" sz="1200" b="0" i="0" kern="1200" dirty="0" smtClean="0">
                          <a:solidFill>
                            <a:schemeClr val="dk1"/>
                          </a:solidFill>
                          <a:effectLst/>
                          <a:latin typeface="Arial" panose="020B0604020202020204" pitchFamily="34" charset="0"/>
                          <a:ea typeface="+mn-ea"/>
                          <a:cs typeface="Arial" panose="020B0604020202020204" pitchFamily="34" charset="0"/>
                        </a:rPr>
                        <a:t>Koordinējošais eksperts</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r>
                        <a:rPr lang="lv-LV" sz="1200" b="0" i="0" kern="1200" dirty="0" smtClean="0">
                          <a:solidFill>
                            <a:schemeClr val="dk1"/>
                          </a:solidFill>
                          <a:effectLst/>
                          <a:latin typeface="Arial" panose="020B0604020202020204" pitchFamily="34" charset="0"/>
                          <a:ea typeface="+mn-ea"/>
                          <a:cs typeface="Arial" panose="020B0604020202020204" pitchFamily="34" charset="0"/>
                        </a:rPr>
                        <a:t>ESF projekts "Atbalsts ilgstošajiem bezdarbniekiem"</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r>
                        <a:rPr lang="lv-LV" sz="1200" b="0" i="0" kern="1200" dirty="0" smtClean="0">
                          <a:solidFill>
                            <a:schemeClr val="dk1"/>
                          </a:solidFill>
                          <a:effectLst/>
                          <a:latin typeface="Arial" panose="020B0604020202020204" pitchFamily="34" charset="0"/>
                          <a:ea typeface="+mn-ea"/>
                          <a:cs typeface="Arial" panose="020B0604020202020204" pitchFamily="34" charset="0"/>
                        </a:rPr>
                        <a:t>Tālr.: 65434846, mob.: 25781415</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u="sng" kern="1200" dirty="0" smtClean="0">
                          <a:solidFill>
                            <a:schemeClr val="dk1"/>
                          </a:solidFill>
                          <a:effectLst/>
                          <a:latin typeface="Arial" panose="020B0604020202020204" pitchFamily="34" charset="0"/>
                          <a:ea typeface="+mn-ea"/>
                          <a:cs typeface="Arial" panose="020B0604020202020204" pitchFamily="34" charset="0"/>
                          <a:hlinkClick r:id="rId5"/>
                        </a:rPr>
                        <a:t>Ilona.Tarasova@nva.gov.lv</a:t>
                      </a:r>
                      <a:endParaRPr lang="lv-LV" sz="1200" b="0" i="0" u="sng" strike="noStrike" dirty="0">
                        <a:solidFill>
                          <a:srgbClr val="0563C1"/>
                        </a:solidFill>
                        <a:effectLst/>
                        <a:latin typeface="Arial" panose="020B0604020202020204" pitchFamily="34" charset="0"/>
                        <a:cs typeface="Arial" panose="020B0604020202020204" pitchFamily="34" charset="0"/>
                      </a:endParaRPr>
                    </a:p>
                  </a:txBody>
                  <a:tcPr marL="9525" marR="9525" marT="9525" marB="0" anchor="ctr"/>
                </a:tc>
              </a:tr>
              <a:tr h="370840">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Agija </a:t>
                      </a:r>
                      <a:r>
                        <a:rPr lang="lv-LV" sz="1200" b="0" i="0" kern="1200" dirty="0" err="1" smtClean="0">
                          <a:solidFill>
                            <a:schemeClr val="dk1"/>
                          </a:solidFill>
                          <a:effectLst/>
                          <a:latin typeface="Arial" panose="020B0604020202020204" pitchFamily="34" charset="0"/>
                          <a:ea typeface="+mn-ea"/>
                          <a:cs typeface="Arial" panose="020B0604020202020204" pitchFamily="34" charset="0"/>
                        </a:rPr>
                        <a:t>Mickeviča</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Konsultants EURES jautājumos</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EURES (informācija par darba iespējām Eiropā)</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Tālr.: 65435460, mob.: 26645566</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u="sng" kern="1200" dirty="0" smtClean="0">
                          <a:solidFill>
                            <a:schemeClr val="dk1"/>
                          </a:solidFill>
                          <a:effectLst/>
                          <a:latin typeface="Arial" panose="020B0604020202020204" pitchFamily="34" charset="0"/>
                          <a:ea typeface="+mn-ea"/>
                          <a:cs typeface="Arial" panose="020B0604020202020204" pitchFamily="34" charset="0"/>
                          <a:hlinkClick r:id="rId6"/>
                        </a:rPr>
                        <a:t>Agija.Mickevica@nva.gov.lv</a:t>
                      </a:r>
                      <a:endParaRPr lang="lv-LV" sz="1200" b="0" i="0" u="sng" strike="noStrike" dirty="0">
                        <a:solidFill>
                          <a:srgbClr val="0563C1"/>
                        </a:solidFill>
                        <a:effectLst/>
                        <a:latin typeface="Arial" panose="020B0604020202020204" pitchFamily="34" charset="0"/>
                        <a:cs typeface="Arial" panose="020B0604020202020204" pitchFamily="34" charset="0"/>
                      </a:endParaRPr>
                    </a:p>
                  </a:txBody>
                  <a:tcPr marL="9525" marR="9525" marT="9525" marB="0" anchor="ctr"/>
                </a:tc>
              </a:tr>
              <a:tr h="370840">
                <a:tc>
                  <a:txBody>
                    <a:bodyPr/>
                    <a:lstStyle/>
                    <a:p>
                      <a:r>
                        <a:rPr lang="lv-LV" sz="1200" b="0" dirty="0">
                          <a:effectLst/>
                          <a:latin typeface="Arial" panose="020B0604020202020204" pitchFamily="34" charset="0"/>
                          <a:cs typeface="Arial" panose="020B0604020202020204" pitchFamily="34" charset="0"/>
                        </a:rPr>
                        <a:t/>
                      </a:r>
                      <a:br>
                        <a:rPr lang="lv-LV" sz="1200" b="0" dirty="0">
                          <a:effectLst/>
                          <a:latin typeface="Arial" panose="020B0604020202020204" pitchFamily="34" charset="0"/>
                          <a:cs typeface="Arial" panose="020B0604020202020204" pitchFamily="34" charset="0"/>
                        </a:rPr>
                      </a:br>
                      <a:r>
                        <a:rPr lang="lv-LV" sz="1200" b="0" dirty="0">
                          <a:effectLst/>
                          <a:latin typeface="Arial" panose="020B0604020202020204" pitchFamily="34" charset="0"/>
                          <a:cs typeface="Arial" panose="020B0604020202020204" pitchFamily="34" charset="0"/>
                        </a:rPr>
                        <a:t>Daina </a:t>
                      </a:r>
                      <a:r>
                        <a:rPr lang="lv-LV" sz="1200" b="0" dirty="0" err="1">
                          <a:effectLst/>
                          <a:latin typeface="Arial" panose="020B0604020202020204" pitchFamily="34" charset="0"/>
                          <a:cs typeface="Arial" panose="020B0604020202020204" pitchFamily="34" charset="0"/>
                        </a:rPr>
                        <a:t>Samuša</a:t>
                      </a:r>
                      <a:endParaRPr lang="lv-LV" sz="1200" b="0" dirty="0">
                        <a:effectLst/>
                        <a:latin typeface="Arial" panose="020B0604020202020204" pitchFamily="34" charset="0"/>
                        <a:cs typeface="Arial" panose="020B0604020202020204" pitchFamily="34" charset="0"/>
                      </a:endParaRPr>
                    </a:p>
                  </a:txBody>
                  <a:tcPr anchor="ctr"/>
                </a:tc>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Karjeras konsultants</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Karjeras konsultācijas - atbalsts profesionālās piemērotības noteikšanā, darba meklēšanas prasmju apguvē un karjeras plānošanas jautājumu risināšanā </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mob.: 25685266</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u="sng" kern="1200" dirty="0" smtClean="0">
                          <a:solidFill>
                            <a:schemeClr val="dk1"/>
                          </a:solidFill>
                          <a:effectLst/>
                          <a:latin typeface="Arial" panose="020B0604020202020204" pitchFamily="34" charset="0"/>
                          <a:ea typeface="+mn-ea"/>
                          <a:cs typeface="Arial" panose="020B0604020202020204" pitchFamily="34" charset="0"/>
                          <a:hlinkClick r:id="rId7"/>
                        </a:rPr>
                        <a:t>Daina.Samusa@nva.gov.lv</a:t>
                      </a:r>
                      <a:endParaRPr lang="lv-LV" sz="1200" b="0" i="0" u="sng" strike="noStrike" dirty="0">
                        <a:solidFill>
                          <a:srgbClr val="0563C1"/>
                        </a:solidFill>
                        <a:effectLst/>
                        <a:latin typeface="Arial" panose="020B0604020202020204" pitchFamily="34" charset="0"/>
                        <a:cs typeface="Arial" panose="020B0604020202020204" pitchFamily="34" charset="0"/>
                      </a:endParaRPr>
                    </a:p>
                  </a:txBody>
                  <a:tcPr marL="9525" marR="9525" marT="9525" marB="0" anchor="ctr"/>
                </a:tc>
              </a:tr>
            </a:tbl>
          </a:graphicData>
        </a:graphic>
      </p:graphicFrame>
      <p:pic>
        <p:nvPicPr>
          <p:cNvPr id="5"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87148" y="5839777"/>
            <a:ext cx="649605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143849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2999" y="609600"/>
            <a:ext cx="10525259" cy="1356360"/>
          </a:xfrm>
        </p:spPr>
        <p:txBody>
          <a:bodyPr/>
          <a:lstStyle/>
          <a:p>
            <a:r>
              <a:rPr lang="lv-LV" b="1" dirty="0" smtClean="0"/>
              <a:t>Tehnoloģiju </a:t>
            </a:r>
            <a:r>
              <a:rPr lang="lv-LV" b="1" dirty="0" err="1" smtClean="0"/>
              <a:t>pārneses</a:t>
            </a:r>
            <a:r>
              <a:rPr lang="lv-LV" b="1" dirty="0" smtClean="0"/>
              <a:t> kontaktpunkts (TPK)</a:t>
            </a:r>
            <a:endParaRPr lang="lv-LV" b="1" dirty="0"/>
          </a:p>
        </p:txBody>
      </p:sp>
      <p:sp>
        <p:nvSpPr>
          <p:cNvPr id="3" name="Content Placeholder 2"/>
          <p:cNvSpPr>
            <a:spLocks noGrp="1"/>
          </p:cNvSpPr>
          <p:nvPr>
            <p:ph idx="1"/>
          </p:nvPr>
        </p:nvSpPr>
        <p:spPr>
          <a:xfrm>
            <a:off x="1143000" y="2057400"/>
            <a:ext cx="9932831" cy="4038600"/>
          </a:xfrm>
        </p:spPr>
        <p:txBody>
          <a:bodyPr>
            <a:normAutofit fontScale="85000" lnSpcReduction="20000"/>
          </a:bodyPr>
          <a:lstStyle/>
          <a:p>
            <a:pPr marL="45720" indent="0">
              <a:buNone/>
            </a:pPr>
            <a:r>
              <a:rPr lang="lv-LV" dirty="0"/>
              <a:t>Tehnoloģiju </a:t>
            </a:r>
            <a:r>
              <a:rPr lang="lv-LV" dirty="0" err="1"/>
              <a:t>pārneses</a:t>
            </a:r>
            <a:r>
              <a:rPr lang="lv-LV" dirty="0"/>
              <a:t> kontaktpunkta (TPK) darbības mērķis ir iniciēt, atbalstīt un veicināt zināšanu un tehnoloģiju pārnesi.</a:t>
            </a:r>
          </a:p>
          <a:p>
            <a:pPr marL="45720" indent="0">
              <a:buNone/>
            </a:pPr>
            <a:r>
              <a:rPr lang="lv-LV" dirty="0"/>
              <a:t>Mērķi un </a:t>
            </a:r>
            <a:r>
              <a:rPr lang="lv-LV" dirty="0" smtClean="0"/>
              <a:t>uzdevumi:</a:t>
            </a:r>
            <a:endParaRPr lang="lv-LV" dirty="0"/>
          </a:p>
          <a:p>
            <a:r>
              <a:rPr lang="lv-LV" dirty="0" smtClean="0"/>
              <a:t>Apzināt </a:t>
            </a:r>
            <a:r>
              <a:rPr lang="lv-LV" dirty="0"/>
              <a:t>DU zinātnisko potenciālu un spēju sniegt pētniecības pakalpojumus atbilstoši uzņēmēju vajadzībām</a:t>
            </a:r>
            <a:r>
              <a:rPr lang="lv-LV" dirty="0" smtClean="0"/>
              <a:t>;</a:t>
            </a:r>
            <a:endParaRPr lang="lv-LV" dirty="0"/>
          </a:p>
          <a:p>
            <a:r>
              <a:rPr lang="lv-LV" dirty="0" smtClean="0"/>
              <a:t>Rosināt </a:t>
            </a:r>
            <a:r>
              <a:rPr lang="lv-LV" dirty="0"/>
              <a:t>un veicināt sadarbību starp zinātniekiem un </a:t>
            </a:r>
            <a:r>
              <a:rPr lang="lv-LV" dirty="0" smtClean="0"/>
              <a:t>uzņēmējiem;</a:t>
            </a:r>
            <a:endParaRPr lang="lv-LV" dirty="0"/>
          </a:p>
          <a:p>
            <a:r>
              <a:rPr lang="lv-LV" dirty="0" smtClean="0"/>
              <a:t>Nodrošināt </a:t>
            </a:r>
            <a:r>
              <a:rPr lang="lv-LV" dirty="0"/>
              <a:t>zinātnieku un pētnieku intelektuālā īpašuma </a:t>
            </a:r>
            <a:r>
              <a:rPr lang="lv-LV" dirty="0" smtClean="0"/>
              <a:t>aizsardzību;</a:t>
            </a:r>
            <a:endParaRPr lang="lv-LV" dirty="0"/>
          </a:p>
          <a:p>
            <a:r>
              <a:rPr lang="lv-LV" dirty="0" smtClean="0"/>
              <a:t>Sekmēt </a:t>
            </a:r>
            <a:r>
              <a:rPr lang="lv-LV" dirty="0"/>
              <a:t>zinātnisko institūciju pētniecības rezultātu ieviešanu ražošanā.</a:t>
            </a:r>
            <a:br>
              <a:rPr lang="lv-LV" dirty="0"/>
            </a:br>
            <a:r>
              <a:rPr lang="lv-LV" dirty="0"/>
              <a:t>TPK </a:t>
            </a:r>
            <a:r>
              <a:rPr lang="lv-LV" dirty="0" smtClean="0"/>
              <a:t>paredz:</a:t>
            </a:r>
            <a:endParaRPr lang="lv-LV" dirty="0"/>
          </a:p>
          <a:p>
            <a:r>
              <a:rPr lang="lv-LV" dirty="0" smtClean="0"/>
              <a:t>Īstenot </a:t>
            </a:r>
            <a:r>
              <a:rPr lang="lv-LV" dirty="0"/>
              <a:t>pasākumus, kas nodrošinās DU radīto zināšanu un tehnoloģiju pārnesi </a:t>
            </a:r>
            <a:r>
              <a:rPr lang="lv-LV" dirty="0" smtClean="0"/>
              <a:t>tautsaimniecībā;</a:t>
            </a:r>
          </a:p>
          <a:p>
            <a:r>
              <a:rPr lang="lv-LV" dirty="0" smtClean="0"/>
              <a:t>Sekmēt </a:t>
            </a:r>
            <a:r>
              <a:rPr lang="lv-LV" dirty="0"/>
              <a:t>zinātnisko institūciju pētniecības rezultātu ieviešanu ražošanā</a:t>
            </a:r>
            <a:r>
              <a:rPr lang="lv-LV" dirty="0" smtClean="0"/>
              <a:t>.</a:t>
            </a:r>
          </a:p>
          <a:p>
            <a:pPr marL="45720" indent="0">
              <a:buNone/>
            </a:pPr>
            <a:r>
              <a:rPr lang="lv-LV" dirty="0">
                <a:hlinkClick r:id="rId2"/>
              </a:rPr>
              <a:t>http://</a:t>
            </a:r>
            <a:r>
              <a:rPr lang="lv-LV" dirty="0" smtClean="0">
                <a:hlinkClick r:id="rId2"/>
              </a:rPr>
              <a:t>tpk.du.lv/tpk/merki-un-uzdevumi</a:t>
            </a:r>
            <a:endParaRPr lang="lv-LV" dirty="0" smtClean="0"/>
          </a:p>
          <a:p>
            <a:pPr marL="45720" indent="0">
              <a:buNone/>
            </a:pPr>
            <a:endParaRPr lang="lv-LV" dirty="0"/>
          </a:p>
          <a:p>
            <a:endParaRPr lang="lv-LV" dirty="0"/>
          </a:p>
        </p:txBody>
      </p:sp>
      <p:pic>
        <p:nvPicPr>
          <p:cNvPr id="4"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7148" y="5839777"/>
            <a:ext cx="649605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477378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b="1" dirty="0" smtClean="0"/>
              <a:t>TPK kontakti</a:t>
            </a:r>
            <a:endParaRPr lang="lv-LV" dirty="0"/>
          </a:p>
        </p:txBody>
      </p:sp>
      <p:sp>
        <p:nvSpPr>
          <p:cNvPr id="3" name="Content Placeholder 2"/>
          <p:cNvSpPr>
            <a:spLocks noGrp="1"/>
          </p:cNvSpPr>
          <p:nvPr>
            <p:ph idx="1"/>
          </p:nvPr>
        </p:nvSpPr>
        <p:spPr>
          <a:xfrm>
            <a:off x="1039969" y="2057400"/>
            <a:ext cx="9872871" cy="4038600"/>
          </a:xfrm>
        </p:spPr>
        <p:txBody>
          <a:bodyPr/>
          <a:lstStyle/>
          <a:p>
            <a:pPr marL="45720" indent="0">
              <a:buNone/>
            </a:pPr>
            <a:r>
              <a:rPr lang="lv-LV" dirty="0"/>
              <a:t>TPK darbības </a:t>
            </a:r>
            <a:r>
              <a:rPr lang="lv-LV" dirty="0" smtClean="0"/>
              <a:t>prioritātes:</a:t>
            </a:r>
          </a:p>
          <a:p>
            <a:r>
              <a:rPr lang="lv-LV" dirty="0" smtClean="0"/>
              <a:t>Sadarbība </a:t>
            </a:r>
            <a:r>
              <a:rPr lang="lv-LV" dirty="0"/>
              <a:t>starp zinātniekiem un uzņēmējiem</a:t>
            </a:r>
            <a:r>
              <a:rPr lang="lv-LV" dirty="0" smtClean="0"/>
              <a:t>;</a:t>
            </a:r>
          </a:p>
          <a:p>
            <a:r>
              <a:rPr lang="lv-LV" dirty="0" smtClean="0"/>
              <a:t>Tehnoloģiju </a:t>
            </a:r>
            <a:r>
              <a:rPr lang="lv-LV" dirty="0" err="1"/>
              <a:t>pārneses</a:t>
            </a:r>
            <a:r>
              <a:rPr lang="lv-LV" dirty="0"/>
              <a:t> </a:t>
            </a:r>
            <a:r>
              <a:rPr lang="lv-LV" dirty="0" smtClean="0"/>
              <a:t>veicināšana;</a:t>
            </a:r>
          </a:p>
          <a:p>
            <a:r>
              <a:rPr lang="lv-LV" dirty="0" smtClean="0"/>
              <a:t>Intelektuālā </a:t>
            </a:r>
            <a:r>
              <a:rPr lang="lv-LV" dirty="0"/>
              <a:t>īpašuma aizsardzība.</a:t>
            </a:r>
            <a:endParaRPr lang="lv-LV" dirty="0" smtClean="0"/>
          </a:p>
          <a:p>
            <a:pPr marL="45720" indent="0">
              <a:buNone/>
            </a:pPr>
            <a:r>
              <a:rPr lang="lv-LV" dirty="0">
                <a:hlinkClick r:id="rId2"/>
              </a:rPr>
              <a:t>http://</a:t>
            </a:r>
            <a:r>
              <a:rPr lang="lv-LV" dirty="0" smtClean="0">
                <a:hlinkClick r:id="rId2"/>
              </a:rPr>
              <a:t>tpk.du.lv/tpk/kontakti</a:t>
            </a:r>
            <a:endParaRPr lang="lv-LV" dirty="0" smtClean="0"/>
          </a:p>
          <a:p>
            <a:pPr marL="45720" indent="0">
              <a:buNone/>
            </a:pPr>
            <a:endParaRPr lang="lv-LV" dirty="0"/>
          </a:p>
        </p:txBody>
      </p:sp>
      <p:graphicFrame>
        <p:nvGraphicFramePr>
          <p:cNvPr id="4" name="Content Placeholder 4"/>
          <p:cNvGraphicFramePr>
            <a:graphicFrameLocks/>
          </p:cNvGraphicFramePr>
          <p:nvPr>
            <p:extLst>
              <p:ext uri="{D42A27DB-BD31-4B8C-83A1-F6EECF244321}">
                <p14:modId xmlns:p14="http://schemas.microsoft.com/office/powerpoint/2010/main" val="3191929557"/>
              </p:ext>
            </p:extLst>
          </p:nvPr>
        </p:nvGraphicFramePr>
        <p:xfrm>
          <a:off x="1145856" y="4666803"/>
          <a:ext cx="9872664" cy="746125"/>
        </p:xfrm>
        <a:graphic>
          <a:graphicData uri="http://schemas.openxmlformats.org/drawingml/2006/table">
            <a:tbl>
              <a:tblPr firstRow="1" bandRow="1">
                <a:tableStyleId>{5C22544A-7EE6-4342-B048-85BDC9FD1C3A}</a:tableStyleId>
              </a:tblPr>
              <a:tblGrid>
                <a:gridCol w="2468166"/>
                <a:gridCol w="2468166"/>
                <a:gridCol w="2468166"/>
                <a:gridCol w="2468166"/>
              </a:tblGrid>
              <a:tr h="370840">
                <a:tc>
                  <a:txBody>
                    <a:bodyPr/>
                    <a:lstStyle/>
                    <a:p>
                      <a:pPr algn="ctr" fontAlgn="ctr"/>
                      <a:r>
                        <a:rPr lang="lv-LV" sz="1200" b="1" i="0" u="sng" strike="noStrike" dirty="0">
                          <a:solidFill>
                            <a:srgbClr val="000000"/>
                          </a:solidFill>
                          <a:effectLst/>
                          <a:latin typeface="Arial" panose="020B0604020202020204" pitchFamily="34" charset="0"/>
                          <a:cs typeface="Arial" panose="020B0604020202020204" pitchFamily="34" charset="0"/>
                        </a:rPr>
                        <a:t>Vārds, uzvārds</a:t>
                      </a:r>
                    </a:p>
                  </a:txBody>
                  <a:tcPr marL="9525" marR="9525" marT="9525" marB="0" anchor="ctr"/>
                </a:tc>
                <a:tc>
                  <a:txBody>
                    <a:bodyPr/>
                    <a:lstStyle/>
                    <a:p>
                      <a:pPr algn="ctr" fontAlgn="ctr"/>
                      <a:r>
                        <a:rPr lang="lv-LV" sz="1200" b="1" i="0" u="sng" strike="noStrike" dirty="0">
                          <a:solidFill>
                            <a:srgbClr val="000000"/>
                          </a:solidFill>
                          <a:effectLst/>
                          <a:latin typeface="Arial" panose="020B0604020202020204" pitchFamily="34" charset="0"/>
                          <a:cs typeface="Arial" panose="020B0604020202020204" pitchFamily="34" charset="0"/>
                        </a:rPr>
                        <a:t>Ieņemamais amats</a:t>
                      </a:r>
                    </a:p>
                  </a:txBody>
                  <a:tcPr marL="9525" marR="9525" marT="9525" marB="0" anchor="ctr"/>
                </a:tc>
                <a:tc>
                  <a:txBody>
                    <a:bodyPr/>
                    <a:lstStyle/>
                    <a:p>
                      <a:pPr algn="ctr" fontAlgn="ctr"/>
                      <a:r>
                        <a:rPr lang="lv-LV" sz="1200" b="1" i="0" u="sng" strike="noStrike">
                          <a:solidFill>
                            <a:srgbClr val="000000"/>
                          </a:solidFill>
                          <a:effectLst/>
                          <a:latin typeface="Arial" panose="020B0604020202020204" pitchFamily="34" charset="0"/>
                          <a:cs typeface="Arial" panose="020B0604020202020204" pitchFamily="34" charset="0"/>
                        </a:rPr>
                        <a:t>Tālrunis</a:t>
                      </a:r>
                    </a:p>
                  </a:txBody>
                  <a:tcPr marL="9525" marR="9525" marT="9525" marB="0" anchor="ctr"/>
                </a:tc>
                <a:tc>
                  <a:txBody>
                    <a:bodyPr/>
                    <a:lstStyle/>
                    <a:p>
                      <a:pPr algn="ctr" fontAlgn="ctr"/>
                      <a:r>
                        <a:rPr lang="lv-LV" sz="1200" b="1" i="0" u="sng" strike="noStrike">
                          <a:solidFill>
                            <a:srgbClr val="000000"/>
                          </a:solidFill>
                          <a:effectLst/>
                          <a:latin typeface="Arial" panose="020B0604020202020204" pitchFamily="34" charset="0"/>
                          <a:cs typeface="Arial" panose="020B0604020202020204" pitchFamily="34" charset="0"/>
                        </a:rPr>
                        <a:t>E-pasts</a:t>
                      </a:r>
                    </a:p>
                  </a:txBody>
                  <a:tcPr marL="9525" marR="9525" marT="9525" marB="0" anchor="ctr"/>
                </a:tc>
              </a:tr>
              <a:tr h="370840">
                <a:tc>
                  <a:txBody>
                    <a:bodyPr/>
                    <a:lstStyle/>
                    <a:p>
                      <a:pPr algn="ctr" fontAlgn="ctr"/>
                      <a:r>
                        <a:rPr lang="lv-LV" sz="1200" b="0" i="0" kern="1200" dirty="0" smtClean="0">
                          <a:solidFill>
                            <a:schemeClr val="dk1"/>
                          </a:solidFill>
                          <a:effectLst/>
                          <a:latin typeface="Arial" panose="020B0604020202020204" pitchFamily="34" charset="0"/>
                          <a:ea typeface="+mn-ea"/>
                          <a:cs typeface="Arial" panose="020B0604020202020204" pitchFamily="34" charset="0"/>
                        </a:rPr>
                        <a:t>Viktorija Cirse</a:t>
                      </a:r>
                      <a:endParaRPr lang="lv-LV"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r>
                        <a:rPr lang="lv-LV" sz="1200" b="0" i="0" u="none" strike="noStrike" dirty="0" smtClean="0">
                          <a:solidFill>
                            <a:schemeClr val="tx1"/>
                          </a:solidFill>
                          <a:effectLst/>
                          <a:latin typeface="Arial" panose="020B0604020202020204" pitchFamily="34" charset="0"/>
                          <a:cs typeface="Arial" panose="020B0604020202020204" pitchFamily="34" charset="0"/>
                        </a:rPr>
                        <a:t>Vadītāja</a:t>
                      </a:r>
                      <a:endParaRPr lang="lv-LV"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654 23265; </a:t>
                      </a:r>
                      <a:br>
                        <a:rPr lang="lv-LV" sz="1200" b="0" i="0" kern="1200" dirty="0" smtClean="0">
                          <a:solidFill>
                            <a:schemeClr val="dk1"/>
                          </a:solidFill>
                          <a:effectLst/>
                          <a:latin typeface="Arial" panose="020B0604020202020204" pitchFamily="34" charset="0"/>
                          <a:ea typeface="+mn-ea"/>
                          <a:cs typeface="Arial" panose="020B0604020202020204" pitchFamily="34" charset="0"/>
                        </a:rPr>
                      </a:br>
                      <a:r>
                        <a:rPr lang="lv-LV" sz="1200" b="0" i="0" kern="1200" dirty="0" smtClean="0">
                          <a:solidFill>
                            <a:schemeClr val="dk1"/>
                          </a:solidFill>
                          <a:effectLst/>
                          <a:latin typeface="Arial" panose="020B0604020202020204" pitchFamily="34" charset="0"/>
                          <a:ea typeface="+mn-ea"/>
                          <a:cs typeface="Arial" panose="020B0604020202020204" pitchFamily="34" charset="0"/>
                        </a:rPr>
                        <a:t>29282869</a:t>
                      </a:r>
                      <a:endParaRPr lang="lv-LV"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1" i="0" u="sng" kern="1200" dirty="0" smtClean="0">
                          <a:solidFill>
                            <a:schemeClr val="dk1"/>
                          </a:solidFill>
                          <a:effectLst/>
                          <a:latin typeface="Arial" panose="020B0604020202020204" pitchFamily="34" charset="0"/>
                          <a:ea typeface="+mn-ea"/>
                          <a:cs typeface="Arial" panose="020B0604020202020204" pitchFamily="34" charset="0"/>
                          <a:hlinkClick r:id="rId3"/>
                        </a:rPr>
                        <a:t>viktorija.cirse@du.lv</a:t>
                      </a:r>
                      <a:endParaRPr lang="lv-LV" sz="1200" b="0" i="0" u="sng"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r>
            </a:tbl>
          </a:graphicData>
        </a:graphic>
      </p:graphicFrame>
      <p:pic>
        <p:nvPicPr>
          <p:cNvPr id="5"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87148" y="5839777"/>
            <a:ext cx="649605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015848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b="1" dirty="0" smtClean="0"/>
              <a:t>Daugavpils dome</a:t>
            </a:r>
            <a:endParaRPr lang="lv-LV" b="1" dirty="0"/>
          </a:p>
        </p:txBody>
      </p:sp>
      <p:sp>
        <p:nvSpPr>
          <p:cNvPr id="3" name="Content Placeholder 2"/>
          <p:cNvSpPr>
            <a:spLocks noGrp="1"/>
          </p:cNvSpPr>
          <p:nvPr>
            <p:ph idx="1"/>
          </p:nvPr>
        </p:nvSpPr>
        <p:spPr>
          <a:xfrm>
            <a:off x="643944" y="2057400"/>
            <a:ext cx="11114467" cy="4038600"/>
          </a:xfrm>
        </p:spPr>
        <p:txBody>
          <a:bodyPr>
            <a:normAutofit/>
          </a:bodyPr>
          <a:lstStyle/>
          <a:p>
            <a:pPr marL="45720" indent="0">
              <a:buNone/>
            </a:pPr>
            <a:r>
              <a:rPr lang="lv-LV" sz="1800" dirty="0"/>
              <a:t>I</a:t>
            </a:r>
            <a:r>
              <a:rPr lang="lv-LV" sz="1800" dirty="0" smtClean="0"/>
              <a:t>espējas</a:t>
            </a:r>
            <a:r>
              <a:rPr lang="lv-LV" sz="1800" dirty="0"/>
              <a:t>, ko piedāvā </a:t>
            </a:r>
            <a:r>
              <a:rPr lang="lv-LV" sz="1800" dirty="0" smtClean="0"/>
              <a:t>Daugavpils dome aktīviem</a:t>
            </a:r>
            <a:r>
              <a:rPr lang="lv-LV" sz="1800" dirty="0"/>
              <a:t>, </a:t>
            </a:r>
            <a:r>
              <a:rPr lang="lv-LV" sz="1800" dirty="0" smtClean="0"/>
              <a:t>radošiem </a:t>
            </a:r>
            <a:r>
              <a:rPr lang="lv-LV" sz="1800" dirty="0"/>
              <a:t>pilsētas </a:t>
            </a:r>
            <a:r>
              <a:rPr lang="lv-LV" sz="1800" dirty="0" smtClean="0"/>
              <a:t>iedzīvotājiem</a:t>
            </a:r>
            <a:endParaRPr lang="lv-LV" sz="1800" b="1" dirty="0" smtClean="0"/>
          </a:p>
          <a:p>
            <a:r>
              <a:rPr lang="lv-LV" sz="1800" b="1" dirty="0" smtClean="0"/>
              <a:t>Grantu programma “Impulss”</a:t>
            </a:r>
            <a:r>
              <a:rPr lang="en-US" sz="1800" dirty="0" smtClean="0"/>
              <a:t/>
            </a:r>
            <a:br>
              <a:rPr lang="en-US" sz="1800" dirty="0" smtClean="0"/>
            </a:br>
            <a:r>
              <a:rPr lang="lv-LV" sz="1800" dirty="0" smtClean="0"/>
              <a:t>Jauniem uzņēmējiem tiek piedāvāta </a:t>
            </a:r>
            <a:r>
              <a:rPr lang="lv-LV" sz="1800" dirty="0" err="1" smtClean="0"/>
              <a:t>grantu</a:t>
            </a:r>
            <a:r>
              <a:rPr lang="lv-LV" sz="1800" dirty="0" smtClean="0"/>
              <a:t> programma “Impulss”  pamatlīdzekļu  un citu  aktīvu iegādei savas biznesa idejas  realizācijai.</a:t>
            </a:r>
            <a:br>
              <a:rPr lang="lv-LV" sz="1800" dirty="0" smtClean="0"/>
            </a:br>
            <a:endParaRPr lang="lv-LV" sz="1800" dirty="0" smtClean="0"/>
          </a:p>
          <a:p>
            <a:pPr marL="45720" indent="0">
              <a:buNone/>
            </a:pPr>
            <a:endParaRPr lang="en-US" sz="1800" dirty="0" smtClean="0"/>
          </a:p>
          <a:p>
            <a:r>
              <a:rPr lang="lv-LV" sz="1800" b="1" dirty="0" smtClean="0"/>
              <a:t>Daugavpils </a:t>
            </a:r>
            <a:r>
              <a:rPr lang="lv-LV" sz="1800" b="1" dirty="0"/>
              <a:t>pilsētas domes budžeta programma "Sabiedrisko organizāciju atbalsta fonds </a:t>
            </a:r>
            <a:br>
              <a:rPr lang="lv-LV" sz="1800" b="1" dirty="0"/>
            </a:br>
            <a:r>
              <a:rPr lang="lv-LV" sz="1800" dirty="0"/>
              <a:t>Lai atbalstītu Sabiedrisko organizāciju ilgtspējīgu, uz attīstību orientētu aktivitāšu realizēšanu Daugavpils pilsētā sociālo problēmu risināšanā, veselības, mākslas, izglītības, kultūras un jaunatnes politikas jomā, tika izsludināts Sabiedrisko organizāciju projektu līdzfinansēšanas konkurss. </a:t>
            </a:r>
            <a:br>
              <a:rPr lang="lv-LV" sz="1800" dirty="0"/>
            </a:br>
            <a:endParaRPr lang="lv-LV" sz="1800" dirty="0"/>
          </a:p>
        </p:txBody>
      </p:sp>
      <p:graphicFrame>
        <p:nvGraphicFramePr>
          <p:cNvPr id="4" name="Content Placeholder 4"/>
          <p:cNvGraphicFramePr>
            <a:graphicFrameLocks/>
          </p:cNvGraphicFramePr>
          <p:nvPr>
            <p:extLst>
              <p:ext uri="{D42A27DB-BD31-4B8C-83A1-F6EECF244321}">
                <p14:modId xmlns:p14="http://schemas.microsoft.com/office/powerpoint/2010/main" val="4044185466"/>
              </p:ext>
            </p:extLst>
          </p:nvPr>
        </p:nvGraphicFramePr>
        <p:xfrm>
          <a:off x="1143000" y="3330575"/>
          <a:ext cx="9872664" cy="741680"/>
        </p:xfrm>
        <a:graphic>
          <a:graphicData uri="http://schemas.openxmlformats.org/drawingml/2006/table">
            <a:tbl>
              <a:tblPr firstRow="1" bandRow="1">
                <a:tableStyleId>{5C22544A-7EE6-4342-B048-85BDC9FD1C3A}</a:tableStyleId>
              </a:tblPr>
              <a:tblGrid>
                <a:gridCol w="2468166"/>
                <a:gridCol w="2468166"/>
                <a:gridCol w="2468166"/>
                <a:gridCol w="2468166"/>
              </a:tblGrid>
              <a:tr h="370840">
                <a:tc>
                  <a:txBody>
                    <a:bodyPr/>
                    <a:lstStyle/>
                    <a:p>
                      <a:pPr algn="ctr" fontAlgn="ctr"/>
                      <a:r>
                        <a:rPr lang="lv-LV" sz="1200" b="1" i="0" u="sng" strike="noStrike" dirty="0">
                          <a:solidFill>
                            <a:srgbClr val="000000"/>
                          </a:solidFill>
                          <a:effectLst/>
                          <a:latin typeface="Arial" panose="020B0604020202020204" pitchFamily="34" charset="0"/>
                          <a:cs typeface="Arial" panose="020B0604020202020204" pitchFamily="34" charset="0"/>
                        </a:rPr>
                        <a:t>Vārds, uzvārds</a:t>
                      </a:r>
                    </a:p>
                  </a:txBody>
                  <a:tcPr marL="9525" marR="9525" marT="9525" marB="0" anchor="ctr"/>
                </a:tc>
                <a:tc>
                  <a:txBody>
                    <a:bodyPr/>
                    <a:lstStyle/>
                    <a:p>
                      <a:pPr algn="ctr" fontAlgn="ctr"/>
                      <a:r>
                        <a:rPr lang="lv-LV" sz="1200" b="1" i="0" u="sng" strike="noStrike" dirty="0">
                          <a:solidFill>
                            <a:srgbClr val="000000"/>
                          </a:solidFill>
                          <a:effectLst/>
                          <a:latin typeface="Arial" panose="020B0604020202020204" pitchFamily="34" charset="0"/>
                          <a:cs typeface="Arial" panose="020B0604020202020204" pitchFamily="34" charset="0"/>
                        </a:rPr>
                        <a:t>Ieņemamais amats</a:t>
                      </a:r>
                    </a:p>
                  </a:txBody>
                  <a:tcPr marL="9525" marR="9525" marT="9525" marB="0" anchor="ctr"/>
                </a:tc>
                <a:tc>
                  <a:txBody>
                    <a:bodyPr/>
                    <a:lstStyle/>
                    <a:p>
                      <a:pPr algn="ctr" fontAlgn="ctr"/>
                      <a:r>
                        <a:rPr lang="lv-LV" sz="1200" b="1" i="0" u="sng" strike="noStrike" dirty="0">
                          <a:solidFill>
                            <a:srgbClr val="000000"/>
                          </a:solidFill>
                          <a:effectLst/>
                          <a:latin typeface="Arial" panose="020B0604020202020204" pitchFamily="34" charset="0"/>
                          <a:cs typeface="Arial" panose="020B0604020202020204" pitchFamily="34" charset="0"/>
                        </a:rPr>
                        <a:t>Tālrunis</a:t>
                      </a:r>
                    </a:p>
                  </a:txBody>
                  <a:tcPr marL="9525" marR="9525" marT="9525" marB="0" anchor="ctr"/>
                </a:tc>
                <a:tc>
                  <a:txBody>
                    <a:bodyPr/>
                    <a:lstStyle/>
                    <a:p>
                      <a:pPr algn="ctr" fontAlgn="ctr"/>
                      <a:r>
                        <a:rPr lang="lv-LV" sz="1200" b="1" i="0" u="sng" strike="noStrike">
                          <a:solidFill>
                            <a:srgbClr val="000000"/>
                          </a:solidFill>
                          <a:effectLst/>
                          <a:latin typeface="Arial" panose="020B0604020202020204" pitchFamily="34" charset="0"/>
                          <a:cs typeface="Arial" panose="020B0604020202020204" pitchFamily="34" charset="0"/>
                        </a:rPr>
                        <a:t>E-pasts</a:t>
                      </a:r>
                    </a:p>
                  </a:txBody>
                  <a:tcPr marL="9525" marR="9525" marT="9525" marB="0" anchor="ctr"/>
                </a:tc>
              </a:tr>
              <a:tr h="370840">
                <a:tc>
                  <a:txBody>
                    <a:bodyPr/>
                    <a:lstStyle/>
                    <a:p>
                      <a:pPr algn="ctr" fontAlgn="b"/>
                      <a:r>
                        <a:rPr lang="lv-LV" sz="1200" kern="1200" dirty="0" smtClean="0">
                          <a:solidFill>
                            <a:schemeClr val="dk1"/>
                          </a:solidFill>
                          <a:effectLst/>
                          <a:latin typeface="Arial" panose="020B0604020202020204" pitchFamily="34" charset="0"/>
                          <a:ea typeface="+mn-ea"/>
                          <a:cs typeface="Arial" panose="020B0604020202020204" pitchFamily="34" charset="0"/>
                        </a:rPr>
                        <a:t>Vladimirs </a:t>
                      </a:r>
                      <a:r>
                        <a:rPr lang="lv-LV" sz="1200" kern="1200" dirty="0" err="1" smtClean="0">
                          <a:solidFill>
                            <a:schemeClr val="dk1"/>
                          </a:solidFill>
                          <a:effectLst/>
                          <a:latin typeface="Arial" panose="020B0604020202020204" pitchFamily="34" charset="0"/>
                          <a:ea typeface="+mn-ea"/>
                          <a:cs typeface="Arial" panose="020B0604020202020204" pitchFamily="34" charset="0"/>
                        </a:rPr>
                        <a:t>Nadeždins</a:t>
                      </a:r>
                      <a:r>
                        <a:rPr lang="lv-LV" sz="1200" kern="1200" dirty="0" smtClean="0">
                          <a:solidFill>
                            <a:schemeClr val="dk1"/>
                          </a:solidFill>
                          <a:effectLst/>
                          <a:latin typeface="Arial" panose="020B0604020202020204" pitchFamily="34" charset="0"/>
                          <a:ea typeface="+mn-ea"/>
                          <a:cs typeface="Arial" panose="020B0604020202020204" pitchFamily="34" charset="0"/>
                        </a:rPr>
                        <a:t> </a:t>
                      </a:r>
                      <a:endParaRPr lang="lv-LV" sz="12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kern="1200" dirty="0" smtClean="0">
                          <a:solidFill>
                            <a:schemeClr val="dk1"/>
                          </a:solidFill>
                          <a:effectLst/>
                          <a:latin typeface="Arial" panose="020B0604020202020204" pitchFamily="34" charset="0"/>
                          <a:ea typeface="+mn-ea"/>
                          <a:cs typeface="Arial" panose="020B0604020202020204" pitchFamily="34" charset="0"/>
                        </a:rPr>
                        <a:t>Biznesa attīstības nodaļas vadītājs</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kern="1200" dirty="0" smtClean="0">
                          <a:solidFill>
                            <a:schemeClr val="dk1"/>
                          </a:solidFill>
                          <a:effectLst/>
                          <a:latin typeface="Arial" panose="020B0604020202020204" pitchFamily="34" charset="0"/>
                          <a:ea typeface="+mn-ea"/>
                          <a:cs typeface="Arial" panose="020B0604020202020204" pitchFamily="34" charset="0"/>
                        </a:rPr>
                        <a:t>654 76801  </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u="sng" kern="1200" dirty="0" smtClean="0">
                          <a:solidFill>
                            <a:schemeClr val="dk1"/>
                          </a:solidFill>
                          <a:effectLst/>
                          <a:latin typeface="Arial" panose="020B0604020202020204" pitchFamily="34" charset="0"/>
                          <a:ea typeface="+mn-ea"/>
                          <a:cs typeface="Arial" panose="020B0604020202020204" pitchFamily="34" charset="0"/>
                          <a:hlinkClick r:id="rId2"/>
                        </a:rPr>
                        <a:t>vladimirs.nadezdins@daugavpils.lv</a:t>
                      </a:r>
                      <a:endParaRPr lang="lv-LV" sz="1200" b="0" i="0" u="sng" strike="noStrike" dirty="0">
                        <a:solidFill>
                          <a:srgbClr val="0563C1"/>
                        </a:solidFill>
                        <a:effectLst/>
                        <a:latin typeface="Arial" panose="020B0604020202020204" pitchFamily="34" charset="0"/>
                        <a:cs typeface="Arial" panose="020B0604020202020204" pitchFamily="34" charset="0"/>
                      </a:endParaRPr>
                    </a:p>
                  </a:txBody>
                  <a:tcPr marL="9525" marR="9525" marT="9525" marB="0" anchor="ctr"/>
                </a:tc>
              </a:tr>
            </a:tbl>
          </a:graphicData>
        </a:graphic>
      </p:graphicFrame>
      <p:pic>
        <p:nvPicPr>
          <p:cNvPr id="5"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7148" y="5839777"/>
            <a:ext cx="649605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 name="Content Placeholder 4"/>
          <p:cNvGraphicFramePr>
            <a:graphicFrameLocks/>
          </p:cNvGraphicFramePr>
          <p:nvPr>
            <p:extLst>
              <p:ext uri="{D42A27DB-BD31-4B8C-83A1-F6EECF244321}">
                <p14:modId xmlns:p14="http://schemas.microsoft.com/office/powerpoint/2010/main" val="3309688668"/>
              </p:ext>
            </p:extLst>
          </p:nvPr>
        </p:nvGraphicFramePr>
        <p:xfrm>
          <a:off x="1198841" y="5157116"/>
          <a:ext cx="9872664" cy="746125"/>
        </p:xfrm>
        <a:graphic>
          <a:graphicData uri="http://schemas.openxmlformats.org/drawingml/2006/table">
            <a:tbl>
              <a:tblPr firstRow="1" bandRow="1">
                <a:tableStyleId>{5C22544A-7EE6-4342-B048-85BDC9FD1C3A}</a:tableStyleId>
              </a:tblPr>
              <a:tblGrid>
                <a:gridCol w="2468166"/>
                <a:gridCol w="2468166"/>
                <a:gridCol w="2468166"/>
                <a:gridCol w="2468166"/>
              </a:tblGrid>
              <a:tr h="370840">
                <a:tc>
                  <a:txBody>
                    <a:bodyPr/>
                    <a:lstStyle/>
                    <a:p>
                      <a:pPr algn="ctr" fontAlgn="ctr"/>
                      <a:r>
                        <a:rPr lang="lv-LV" sz="1200" b="1" i="0" u="sng" strike="noStrike" dirty="0">
                          <a:solidFill>
                            <a:srgbClr val="000000"/>
                          </a:solidFill>
                          <a:effectLst/>
                          <a:latin typeface="Arial" panose="020B0604020202020204" pitchFamily="34" charset="0"/>
                          <a:cs typeface="Arial" panose="020B0604020202020204" pitchFamily="34" charset="0"/>
                        </a:rPr>
                        <a:t>Vārds, uzvārds</a:t>
                      </a:r>
                    </a:p>
                  </a:txBody>
                  <a:tcPr marL="9525" marR="9525" marT="9525" marB="0" anchor="ctr"/>
                </a:tc>
                <a:tc>
                  <a:txBody>
                    <a:bodyPr/>
                    <a:lstStyle/>
                    <a:p>
                      <a:pPr algn="ctr" fontAlgn="ctr"/>
                      <a:r>
                        <a:rPr lang="lv-LV" sz="1200" b="1" i="0" u="sng" strike="noStrike" dirty="0">
                          <a:solidFill>
                            <a:srgbClr val="000000"/>
                          </a:solidFill>
                          <a:effectLst/>
                          <a:latin typeface="Arial" panose="020B0604020202020204" pitchFamily="34" charset="0"/>
                          <a:cs typeface="Arial" panose="020B0604020202020204" pitchFamily="34" charset="0"/>
                        </a:rPr>
                        <a:t>Ieņemamais amats</a:t>
                      </a:r>
                    </a:p>
                  </a:txBody>
                  <a:tcPr marL="9525" marR="9525" marT="9525" marB="0" anchor="ctr"/>
                </a:tc>
                <a:tc>
                  <a:txBody>
                    <a:bodyPr/>
                    <a:lstStyle/>
                    <a:p>
                      <a:pPr algn="ctr" fontAlgn="ctr"/>
                      <a:r>
                        <a:rPr lang="lv-LV" sz="1200" b="1" i="0" u="sng" strike="noStrike" dirty="0">
                          <a:solidFill>
                            <a:srgbClr val="000000"/>
                          </a:solidFill>
                          <a:effectLst/>
                          <a:latin typeface="Arial" panose="020B0604020202020204" pitchFamily="34" charset="0"/>
                          <a:cs typeface="Arial" panose="020B0604020202020204" pitchFamily="34" charset="0"/>
                        </a:rPr>
                        <a:t>Tālrunis</a:t>
                      </a:r>
                    </a:p>
                  </a:txBody>
                  <a:tcPr marL="9525" marR="9525" marT="9525" marB="0" anchor="ctr"/>
                </a:tc>
                <a:tc>
                  <a:txBody>
                    <a:bodyPr/>
                    <a:lstStyle/>
                    <a:p>
                      <a:pPr algn="ctr" fontAlgn="ctr"/>
                      <a:r>
                        <a:rPr lang="lv-LV" sz="1200" b="1" i="0" u="sng" strike="noStrike">
                          <a:solidFill>
                            <a:srgbClr val="000000"/>
                          </a:solidFill>
                          <a:effectLst/>
                          <a:latin typeface="Arial" panose="020B0604020202020204" pitchFamily="34" charset="0"/>
                          <a:cs typeface="Arial" panose="020B0604020202020204" pitchFamily="34" charset="0"/>
                        </a:rPr>
                        <a:t>E-pasts</a:t>
                      </a:r>
                    </a:p>
                  </a:txBody>
                  <a:tcPr marL="9525" marR="9525" marT="9525" marB="0" anchor="ctr"/>
                </a:tc>
              </a:tr>
              <a:tr h="370840">
                <a:tc>
                  <a:txBody>
                    <a:bodyPr/>
                    <a:lstStyle/>
                    <a:p>
                      <a:pPr algn="ctr" fontAlgn="b"/>
                      <a:r>
                        <a:rPr lang="lv-LV" sz="1200" kern="1200" dirty="0" smtClean="0">
                          <a:solidFill>
                            <a:schemeClr val="dk1"/>
                          </a:solidFill>
                          <a:effectLst/>
                          <a:latin typeface="Arial" panose="020B0604020202020204" pitchFamily="34" charset="0"/>
                          <a:ea typeface="+mn-ea"/>
                          <a:cs typeface="Arial" panose="020B0604020202020204" pitchFamily="34" charset="0"/>
                        </a:rPr>
                        <a:t>Olga </a:t>
                      </a:r>
                      <a:r>
                        <a:rPr lang="lv-LV" sz="1200" kern="1200" dirty="0" err="1" smtClean="0">
                          <a:solidFill>
                            <a:schemeClr val="dk1"/>
                          </a:solidFill>
                          <a:effectLst/>
                          <a:latin typeface="Arial" panose="020B0604020202020204" pitchFamily="34" charset="0"/>
                          <a:ea typeface="+mn-ea"/>
                          <a:cs typeface="Arial" panose="020B0604020202020204" pitchFamily="34" charset="0"/>
                        </a:rPr>
                        <a:t>Jesse</a:t>
                      </a:r>
                      <a:endParaRPr lang="lv-LV" sz="12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a:r>
                        <a:rPr lang="lv-LV" sz="1200" b="0" i="0" u="none" kern="1200" dirty="0" smtClean="0">
                          <a:solidFill>
                            <a:schemeClr val="dk1"/>
                          </a:solidFill>
                          <a:effectLst/>
                          <a:latin typeface="Arial" panose="020B0604020202020204" pitchFamily="34" charset="0"/>
                          <a:ea typeface="+mn-ea"/>
                          <a:cs typeface="Arial" panose="020B0604020202020204" pitchFamily="34" charset="0"/>
                        </a:rPr>
                        <a:t>Sporta un jaunatnes departamenta</a:t>
                      </a:r>
                      <a:r>
                        <a:rPr lang="lv-LV" sz="1200" b="0" i="0" u="none" kern="1200" baseline="0" dirty="0" smtClean="0">
                          <a:solidFill>
                            <a:schemeClr val="dk1"/>
                          </a:solidFill>
                          <a:effectLst/>
                          <a:latin typeface="Arial" panose="020B0604020202020204" pitchFamily="34" charset="0"/>
                          <a:ea typeface="+mn-ea"/>
                          <a:cs typeface="Arial" panose="020B0604020202020204" pitchFamily="34" charset="0"/>
                        </a:rPr>
                        <a:t> vadītāja </a:t>
                      </a:r>
                      <a:r>
                        <a:rPr lang="lv-LV" sz="1200" b="0" i="0" u="none" kern="1200" baseline="0" dirty="0" err="1" smtClean="0">
                          <a:solidFill>
                            <a:schemeClr val="dk1"/>
                          </a:solidFill>
                          <a:effectLst/>
                          <a:latin typeface="Arial" panose="020B0604020202020204" pitchFamily="34" charset="0"/>
                          <a:ea typeface="+mn-ea"/>
                          <a:cs typeface="Arial" panose="020B0604020202020204" pitchFamily="34" charset="0"/>
                        </a:rPr>
                        <a:t>p.i</a:t>
                      </a:r>
                      <a:endParaRPr lang="lv-LV" sz="1200" b="0" i="0" u="none" kern="1200" dirty="0">
                        <a:solidFill>
                          <a:schemeClr val="dk1"/>
                        </a:solidFill>
                        <a:effectLst/>
                        <a:latin typeface="Arial" panose="020B0604020202020204" pitchFamily="34" charset="0"/>
                        <a:ea typeface="+mn-ea"/>
                        <a:cs typeface="Arial" panose="020B0604020202020204" pitchFamily="34" charset="0"/>
                      </a:endParaRPr>
                    </a:p>
                  </a:txBody>
                  <a:tcPr marL="9525" marR="9525" marT="9525" marB="0" anchor="ctr"/>
                </a:tc>
                <a:tc>
                  <a:txBody>
                    <a:bodyPr/>
                    <a:lstStyle/>
                    <a:p>
                      <a:pPr algn="ctr" fontAlgn="b"/>
                      <a:r>
                        <a:rPr lang="lv-LV" sz="1200" kern="1200" dirty="0" smtClean="0">
                          <a:solidFill>
                            <a:schemeClr val="dk1"/>
                          </a:solidFill>
                          <a:effectLst/>
                          <a:latin typeface="Arial" panose="020B0604020202020204" pitchFamily="34" charset="0"/>
                          <a:ea typeface="+mn-ea"/>
                          <a:cs typeface="Arial" panose="020B0604020202020204" pitchFamily="34" charset="0"/>
                        </a:rPr>
                        <a:t>654-04337</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en-US" sz="1200" kern="1200" dirty="0" smtClean="0">
                          <a:solidFill>
                            <a:schemeClr val="dk1"/>
                          </a:solidFill>
                          <a:effectLst/>
                          <a:latin typeface="Arial" panose="020B0604020202020204" pitchFamily="34" charset="0"/>
                          <a:ea typeface="+mn-ea"/>
                          <a:cs typeface="Arial" panose="020B0604020202020204" pitchFamily="34" charset="0"/>
                          <a:hlinkClick r:id="rId4"/>
                        </a:rPr>
                        <a:t>olga.jesse@daugavpils.lv</a:t>
                      </a:r>
                      <a:endParaRPr lang="lv-LV" sz="1200" kern="1200" dirty="0" smtClean="0">
                        <a:solidFill>
                          <a:schemeClr val="dk1"/>
                        </a:solidFill>
                        <a:effectLst/>
                        <a:latin typeface="Arial" panose="020B0604020202020204" pitchFamily="34" charset="0"/>
                        <a:ea typeface="+mn-ea"/>
                        <a:cs typeface="Arial" panose="020B0604020202020204" pitchFamily="34" charset="0"/>
                      </a:endParaRPr>
                    </a:p>
                  </a:txBody>
                  <a:tcPr marL="9525" marR="9525" marT="9525" marB="0" anchor="ctr"/>
                </a:tc>
              </a:tr>
            </a:tbl>
          </a:graphicData>
        </a:graphic>
      </p:graphicFrame>
    </p:spTree>
    <p:extLst>
      <p:ext uri="{BB962C8B-B14F-4D97-AF65-F5344CB8AC3E}">
        <p14:creationId xmlns:p14="http://schemas.microsoft.com/office/powerpoint/2010/main" val="10188685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t>Daugavpils pilsētas domes kontakti (1)</a:t>
            </a:r>
            <a:endParaRPr lang="lv-LV" dirty="0"/>
          </a:p>
        </p:txBody>
      </p:sp>
      <p:sp>
        <p:nvSpPr>
          <p:cNvPr id="3" name="Content Placeholder 2"/>
          <p:cNvSpPr>
            <a:spLocks noGrp="1"/>
          </p:cNvSpPr>
          <p:nvPr>
            <p:ph idx="1"/>
          </p:nvPr>
        </p:nvSpPr>
        <p:spPr/>
        <p:txBody>
          <a:bodyPr/>
          <a:lstStyle/>
          <a:p>
            <a:endParaRPr lang="lv-LV"/>
          </a:p>
        </p:txBody>
      </p:sp>
      <p:pic>
        <p:nvPicPr>
          <p:cNvPr id="5"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87148" y="5839777"/>
            <a:ext cx="649605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 name="Content Placeholder 4"/>
          <p:cNvGraphicFramePr>
            <a:graphicFrameLocks/>
          </p:cNvGraphicFramePr>
          <p:nvPr>
            <p:extLst>
              <p:ext uri="{D42A27DB-BD31-4B8C-83A1-F6EECF244321}">
                <p14:modId xmlns:p14="http://schemas.microsoft.com/office/powerpoint/2010/main" val="3683407080"/>
              </p:ext>
            </p:extLst>
          </p:nvPr>
        </p:nvGraphicFramePr>
        <p:xfrm>
          <a:off x="1145856" y="1897058"/>
          <a:ext cx="9872664" cy="3982258"/>
        </p:xfrm>
        <a:graphic>
          <a:graphicData uri="http://schemas.openxmlformats.org/drawingml/2006/table">
            <a:tbl>
              <a:tblPr firstRow="1" bandRow="1">
                <a:tableStyleId>{5C22544A-7EE6-4342-B048-85BDC9FD1C3A}</a:tableStyleId>
              </a:tblPr>
              <a:tblGrid>
                <a:gridCol w="2468166"/>
                <a:gridCol w="2468166"/>
                <a:gridCol w="2468166"/>
                <a:gridCol w="2468166"/>
              </a:tblGrid>
              <a:tr h="357705">
                <a:tc>
                  <a:txBody>
                    <a:bodyPr/>
                    <a:lstStyle/>
                    <a:p>
                      <a:pPr algn="ctr" fontAlgn="ctr"/>
                      <a:r>
                        <a:rPr lang="lv-LV" sz="1200" b="1" i="0" u="sng" strike="noStrike" dirty="0">
                          <a:solidFill>
                            <a:srgbClr val="000000"/>
                          </a:solidFill>
                          <a:effectLst/>
                          <a:latin typeface="Arial" panose="020B0604020202020204" pitchFamily="34" charset="0"/>
                          <a:cs typeface="Arial" panose="020B0604020202020204" pitchFamily="34" charset="0"/>
                        </a:rPr>
                        <a:t>Vārds, uzvārds</a:t>
                      </a:r>
                    </a:p>
                  </a:txBody>
                  <a:tcPr marL="9525" marR="9525" marT="9525" marB="0" anchor="ctr"/>
                </a:tc>
                <a:tc>
                  <a:txBody>
                    <a:bodyPr/>
                    <a:lstStyle/>
                    <a:p>
                      <a:pPr algn="ctr" fontAlgn="ctr"/>
                      <a:r>
                        <a:rPr lang="lv-LV" sz="1200" b="1" i="0" u="sng" strike="noStrike" dirty="0">
                          <a:solidFill>
                            <a:srgbClr val="000000"/>
                          </a:solidFill>
                          <a:effectLst/>
                          <a:latin typeface="Arial" panose="020B0604020202020204" pitchFamily="34" charset="0"/>
                          <a:cs typeface="Arial" panose="020B0604020202020204" pitchFamily="34" charset="0"/>
                        </a:rPr>
                        <a:t>Ieņemamais amats</a:t>
                      </a:r>
                    </a:p>
                  </a:txBody>
                  <a:tcPr marL="9525" marR="9525" marT="9525" marB="0" anchor="ctr"/>
                </a:tc>
                <a:tc>
                  <a:txBody>
                    <a:bodyPr/>
                    <a:lstStyle/>
                    <a:p>
                      <a:pPr algn="ctr" fontAlgn="ctr"/>
                      <a:r>
                        <a:rPr lang="lv-LV" sz="1200" b="1" i="0" u="sng" strike="noStrike">
                          <a:solidFill>
                            <a:srgbClr val="000000"/>
                          </a:solidFill>
                          <a:effectLst/>
                          <a:latin typeface="Arial" panose="020B0604020202020204" pitchFamily="34" charset="0"/>
                          <a:cs typeface="Arial" panose="020B0604020202020204" pitchFamily="34" charset="0"/>
                        </a:rPr>
                        <a:t>Tālrunis</a:t>
                      </a:r>
                    </a:p>
                  </a:txBody>
                  <a:tcPr marL="9525" marR="9525" marT="9525" marB="0" anchor="ctr"/>
                </a:tc>
                <a:tc>
                  <a:txBody>
                    <a:bodyPr/>
                    <a:lstStyle/>
                    <a:p>
                      <a:pPr algn="ctr" fontAlgn="ctr"/>
                      <a:r>
                        <a:rPr lang="lv-LV" sz="1200" b="1" i="0" u="sng" strike="noStrike">
                          <a:solidFill>
                            <a:srgbClr val="000000"/>
                          </a:solidFill>
                          <a:effectLst/>
                          <a:latin typeface="Arial" panose="020B0604020202020204" pitchFamily="34" charset="0"/>
                          <a:cs typeface="Arial" panose="020B0604020202020204" pitchFamily="34" charset="0"/>
                        </a:rPr>
                        <a:t>E-pasts</a:t>
                      </a:r>
                    </a:p>
                  </a:txBody>
                  <a:tcPr marL="9525" marR="9525" marT="9525" marB="0" anchor="ctr"/>
                </a:tc>
              </a:tr>
              <a:tr h="357705">
                <a:tc gridSpan="4">
                  <a:txBody>
                    <a:bodyPr/>
                    <a:lstStyle/>
                    <a:p>
                      <a:pPr algn="ctr"/>
                      <a:r>
                        <a:rPr lang="lv-LV" sz="1200" b="1" i="1" u="sng" kern="1200" dirty="0" smtClean="0">
                          <a:solidFill>
                            <a:schemeClr val="dk1"/>
                          </a:solidFill>
                          <a:effectLst/>
                          <a:latin typeface="Arial" panose="020B0604020202020204" pitchFamily="34" charset="0"/>
                          <a:ea typeface="+mn-ea"/>
                          <a:cs typeface="Arial" panose="020B0604020202020204" pitchFamily="34" charset="0"/>
                        </a:rPr>
                        <a:t>Domes vadībai pakļautie darbinieki</a:t>
                      </a:r>
                      <a:endParaRPr lang="lv-LV" sz="1200" b="1" i="1" u="sng" kern="1200" dirty="0">
                        <a:solidFill>
                          <a:schemeClr val="dk1"/>
                        </a:solidFill>
                        <a:effectLst/>
                        <a:latin typeface="Arial" panose="020B0604020202020204" pitchFamily="34" charset="0"/>
                        <a:ea typeface="+mn-ea"/>
                        <a:cs typeface="Arial" panose="020B0604020202020204" pitchFamily="34" charset="0"/>
                      </a:endParaRPr>
                    </a:p>
                  </a:txBody>
                  <a:tcPr marL="9525" marR="9525" marT="9525" marB="0" anchor="ctr"/>
                </a:tc>
                <a:tc hMerge="1">
                  <a:txBody>
                    <a:bodyPr/>
                    <a:lstStyle/>
                    <a:p>
                      <a:pPr algn="ctr"/>
                      <a:endParaRPr lang="lv-LV" sz="1200" b="0" i="0" kern="1200" dirty="0">
                        <a:solidFill>
                          <a:schemeClr val="dk1"/>
                        </a:solidFill>
                        <a:effectLst/>
                        <a:latin typeface="Arial" panose="020B0604020202020204" pitchFamily="34" charset="0"/>
                        <a:ea typeface="+mn-ea"/>
                        <a:cs typeface="Arial" panose="020B0604020202020204" pitchFamily="34" charset="0"/>
                      </a:endParaRPr>
                    </a:p>
                  </a:txBody>
                  <a:tcPr marL="9525" marR="9525" marT="9525" marB="0" anchor="ctr"/>
                </a:tc>
                <a:tc hMerge="1">
                  <a:txBody>
                    <a:bodyPr/>
                    <a:lstStyle/>
                    <a:p>
                      <a:pPr algn="ctr" fontAlgn="ct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hMerge="1">
                  <a:txBody>
                    <a:bodyPr/>
                    <a:lstStyle/>
                    <a:p>
                      <a:pPr algn="ctr" fontAlgn="b"/>
                      <a:endParaRPr lang="lv-LV" sz="1200" b="0" i="0" u="sng" strike="noStrike" dirty="0">
                        <a:solidFill>
                          <a:srgbClr val="0563C1"/>
                        </a:solidFill>
                        <a:effectLst/>
                        <a:latin typeface="Arial" panose="020B0604020202020204" pitchFamily="34" charset="0"/>
                        <a:cs typeface="Arial" panose="020B0604020202020204" pitchFamily="34" charset="0"/>
                      </a:endParaRPr>
                    </a:p>
                  </a:txBody>
                  <a:tcPr marL="9525" marR="9525" marT="9525" marB="0" anchor="ctr"/>
                </a:tc>
              </a:tr>
              <a:tr h="538395">
                <a:tc>
                  <a:txBody>
                    <a:bodyPr/>
                    <a:lstStyle/>
                    <a:p>
                      <a:pPr algn="ctr" fontAlgn="ctr"/>
                      <a:r>
                        <a:rPr lang="lv-LV" sz="1200" b="0" i="0" kern="1200" dirty="0" smtClean="0">
                          <a:solidFill>
                            <a:schemeClr val="dk1"/>
                          </a:solidFill>
                          <a:effectLst/>
                          <a:latin typeface="Arial" panose="020B0604020202020204" pitchFamily="34" charset="0"/>
                          <a:ea typeface="+mn-ea"/>
                          <a:cs typeface="Arial" panose="020B0604020202020204" pitchFamily="34" charset="0"/>
                        </a:rPr>
                        <a:t>Irina </a:t>
                      </a:r>
                      <a:r>
                        <a:rPr lang="lv-LV" sz="1200" b="0" i="0" kern="1200" dirty="0" err="1" smtClean="0">
                          <a:solidFill>
                            <a:schemeClr val="dk1"/>
                          </a:solidFill>
                          <a:effectLst/>
                          <a:latin typeface="Arial" panose="020B0604020202020204" pitchFamily="34" charset="0"/>
                          <a:ea typeface="+mn-ea"/>
                          <a:cs typeface="Arial" panose="020B0604020202020204" pitchFamily="34" charset="0"/>
                        </a:rPr>
                        <a:t>Hotuļova</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a:r>
                        <a:rPr lang="lv-LV" sz="1200" b="0" i="0" kern="1200" dirty="0" smtClean="0">
                          <a:solidFill>
                            <a:schemeClr val="dk1"/>
                          </a:solidFill>
                          <a:effectLst/>
                          <a:latin typeface="Arial" panose="020B0604020202020204" pitchFamily="34" charset="0"/>
                          <a:ea typeface="+mn-ea"/>
                          <a:cs typeface="Arial" panose="020B0604020202020204" pitchFamily="34" charset="0"/>
                        </a:rPr>
                        <a:t>Daugavpils pilsētas domes priekšsēdētāja padomniece sabiedrisko attiecību jautājumos</a:t>
                      </a:r>
                      <a:endParaRPr lang="lv-LV" sz="1200" b="0" i="0" kern="1200" dirty="0">
                        <a:solidFill>
                          <a:schemeClr val="dk1"/>
                        </a:solidFill>
                        <a:effectLst/>
                        <a:latin typeface="Arial" panose="020B0604020202020204" pitchFamily="34" charset="0"/>
                        <a:ea typeface="+mn-ea"/>
                        <a:cs typeface="Arial" panose="020B0604020202020204" pitchFamily="34" charset="0"/>
                      </a:endParaRPr>
                    </a:p>
                  </a:txBody>
                  <a:tcPr marL="9525" marR="9525" marT="9525" marB="0" anchor="ctr"/>
                </a:tc>
                <a:tc>
                  <a:txBody>
                    <a:bodyPr/>
                    <a:lstStyle/>
                    <a:p>
                      <a:pPr algn="ctr" fontAlgn="ctr"/>
                      <a:r>
                        <a:rPr lang="lv-LV" sz="1200" b="1" i="0" kern="1200" dirty="0" smtClean="0">
                          <a:solidFill>
                            <a:schemeClr val="dk1"/>
                          </a:solidFill>
                          <a:effectLst/>
                          <a:latin typeface="Arial" panose="020B0604020202020204" pitchFamily="34" charset="0"/>
                          <a:ea typeface="+mn-ea"/>
                          <a:cs typeface="Arial" panose="020B0604020202020204" pitchFamily="34" charset="0"/>
                        </a:rPr>
                        <a:t>654-04360</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u="sng" kern="1200" dirty="0" smtClean="0">
                          <a:solidFill>
                            <a:schemeClr val="dk1"/>
                          </a:solidFill>
                          <a:effectLst/>
                          <a:latin typeface="Arial" panose="020B0604020202020204" pitchFamily="34" charset="0"/>
                          <a:ea typeface="+mn-ea"/>
                          <a:cs typeface="Arial" panose="020B0604020202020204" pitchFamily="34" charset="0"/>
                          <a:hlinkClick r:id="rId3"/>
                        </a:rPr>
                        <a:t>irina.hotulova@daugavpils.lv</a:t>
                      </a:r>
                      <a:endParaRPr lang="lv-LV" sz="1200" b="0" i="0" u="sng" strike="noStrike" dirty="0">
                        <a:solidFill>
                          <a:srgbClr val="0563C1"/>
                        </a:solidFill>
                        <a:effectLst/>
                        <a:latin typeface="Arial" panose="020B0604020202020204" pitchFamily="34" charset="0"/>
                        <a:cs typeface="Arial" panose="020B0604020202020204" pitchFamily="34" charset="0"/>
                      </a:endParaRPr>
                    </a:p>
                  </a:txBody>
                  <a:tcPr marL="9525" marR="9525" marT="9525" marB="0" anchor="ctr"/>
                </a:tc>
              </a:tr>
              <a:tr h="357705">
                <a:tc gridSpan="4">
                  <a:txBody>
                    <a:bodyPr/>
                    <a:lstStyle/>
                    <a:p>
                      <a:pPr algn="ctr"/>
                      <a:r>
                        <a:rPr lang="lv-LV" sz="1200" b="1" i="1" u="sng" kern="1200" dirty="0" smtClean="0">
                          <a:solidFill>
                            <a:schemeClr val="dk1"/>
                          </a:solidFill>
                          <a:effectLst/>
                          <a:latin typeface="Arial" panose="020B0604020202020204" pitchFamily="34" charset="0"/>
                          <a:ea typeface="+mn-ea"/>
                          <a:cs typeface="Arial" panose="020B0604020202020204" pitchFamily="34" charset="0"/>
                        </a:rPr>
                        <a:t>Daugavpils pilsētas domes Attīstības departaments</a:t>
                      </a:r>
                      <a:endParaRPr lang="lv-LV" sz="1200" b="1" i="1" u="sng" kern="1200" dirty="0">
                        <a:solidFill>
                          <a:schemeClr val="dk1"/>
                        </a:solidFill>
                        <a:effectLst/>
                        <a:latin typeface="Arial" panose="020B0604020202020204" pitchFamily="34" charset="0"/>
                        <a:ea typeface="+mn-ea"/>
                        <a:cs typeface="Arial" panose="020B0604020202020204" pitchFamily="34" charset="0"/>
                      </a:endParaRPr>
                    </a:p>
                  </a:txBody>
                  <a:tcPr marL="9525" marR="9525" marT="9525" marB="0" anchor="ctr"/>
                </a:tc>
                <a:tc hMerge="1">
                  <a:txBody>
                    <a:bodyPr/>
                    <a:lstStyle/>
                    <a:p>
                      <a:pPr algn="ctr" fontAlgn="b"/>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hMerge="1">
                  <a:txBody>
                    <a:bodyPr/>
                    <a:lstStyle/>
                    <a:p>
                      <a:pPr algn="ctr" fontAlgn="b"/>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hMerge="1">
                  <a:txBody>
                    <a:bodyPr/>
                    <a:lstStyle/>
                    <a:p>
                      <a:pPr algn="ctr" fontAlgn="b"/>
                      <a:endParaRPr lang="lv-LV" sz="1200" b="0" i="0" u="sng" strike="noStrike" dirty="0">
                        <a:solidFill>
                          <a:srgbClr val="0563C1"/>
                        </a:solidFill>
                        <a:effectLst/>
                        <a:latin typeface="Arial" panose="020B0604020202020204" pitchFamily="34" charset="0"/>
                        <a:cs typeface="Arial" panose="020B0604020202020204" pitchFamily="34" charset="0"/>
                      </a:endParaRPr>
                    </a:p>
                  </a:txBody>
                  <a:tcPr marL="9525" marR="9525" marT="9525" marB="0" anchor="ctr"/>
                </a:tc>
              </a:tr>
              <a:tr h="357705">
                <a:tc>
                  <a:txBody>
                    <a:bodyPr/>
                    <a:lstStyle/>
                    <a:p>
                      <a:pPr algn="ctr" fontAlgn="b"/>
                      <a:r>
                        <a:rPr lang="lv-LV" sz="1200" kern="1200" dirty="0" smtClean="0">
                          <a:solidFill>
                            <a:schemeClr val="dk1"/>
                          </a:solidFill>
                          <a:effectLst/>
                          <a:latin typeface="Arial" panose="020B0604020202020204" pitchFamily="34" charset="0"/>
                          <a:ea typeface="+mn-ea"/>
                          <a:cs typeface="Arial" panose="020B0604020202020204" pitchFamily="34" charset="0"/>
                        </a:rPr>
                        <a:t>Daina Krīviņa</a:t>
                      </a:r>
                      <a:endParaRPr lang="lv-LV" sz="12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kern="1200" dirty="0" smtClean="0">
                          <a:solidFill>
                            <a:schemeClr val="dk1"/>
                          </a:solidFill>
                          <a:effectLst/>
                          <a:latin typeface="Arial" panose="020B0604020202020204" pitchFamily="34" charset="0"/>
                          <a:ea typeface="+mn-ea"/>
                          <a:cs typeface="Arial" panose="020B0604020202020204" pitchFamily="34" charset="0"/>
                        </a:rPr>
                        <a:t>Departamenta vadītāja</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kern="1200" dirty="0" smtClean="0">
                          <a:solidFill>
                            <a:schemeClr val="dk1"/>
                          </a:solidFill>
                          <a:effectLst/>
                          <a:latin typeface="Arial" panose="020B0604020202020204" pitchFamily="34" charset="0"/>
                          <a:ea typeface="+mn-ea"/>
                          <a:cs typeface="Arial" panose="020B0604020202020204" pitchFamily="34" charset="0"/>
                        </a:rPr>
                        <a:t>654 76060</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u="sng" kern="1200" dirty="0" smtClean="0">
                          <a:solidFill>
                            <a:schemeClr val="dk1"/>
                          </a:solidFill>
                          <a:effectLst/>
                          <a:latin typeface="Arial" panose="020B0604020202020204" pitchFamily="34" charset="0"/>
                          <a:ea typeface="+mn-ea"/>
                          <a:cs typeface="Arial" panose="020B0604020202020204" pitchFamily="34" charset="0"/>
                          <a:hlinkClick r:id="rId4"/>
                        </a:rPr>
                        <a:t>daina.krivina@daugavpils.lv</a:t>
                      </a:r>
                      <a:endParaRPr lang="lv-LV" sz="1200" u="sng" kern="1200" dirty="0" smtClean="0">
                        <a:solidFill>
                          <a:schemeClr val="dk1"/>
                        </a:solidFill>
                        <a:effectLst/>
                        <a:latin typeface="Arial" panose="020B0604020202020204" pitchFamily="34" charset="0"/>
                        <a:ea typeface="+mn-ea"/>
                        <a:cs typeface="Arial" panose="020B0604020202020204" pitchFamily="34" charset="0"/>
                      </a:endParaRPr>
                    </a:p>
                  </a:txBody>
                  <a:tcPr marL="9525" marR="9525" marT="9525" marB="0" anchor="ctr"/>
                </a:tc>
              </a:tr>
              <a:tr h="538395">
                <a:tc>
                  <a:txBody>
                    <a:bodyPr/>
                    <a:lstStyle/>
                    <a:p>
                      <a:pPr algn="ctr" fontAlgn="b"/>
                      <a:r>
                        <a:rPr lang="lv-LV" sz="1200" kern="1200" dirty="0" smtClean="0">
                          <a:solidFill>
                            <a:schemeClr val="dk1"/>
                          </a:solidFill>
                          <a:effectLst/>
                          <a:latin typeface="Arial" panose="020B0604020202020204" pitchFamily="34" charset="0"/>
                          <a:ea typeface="+mn-ea"/>
                          <a:cs typeface="Arial" panose="020B0604020202020204" pitchFamily="34" charset="0"/>
                        </a:rPr>
                        <a:t>Olga </a:t>
                      </a:r>
                      <a:r>
                        <a:rPr lang="lv-LV" sz="1200" kern="1200" dirty="0" err="1" smtClean="0">
                          <a:solidFill>
                            <a:schemeClr val="dk1"/>
                          </a:solidFill>
                          <a:effectLst/>
                          <a:latin typeface="Arial" panose="020B0604020202020204" pitchFamily="34" charset="0"/>
                          <a:ea typeface="+mn-ea"/>
                          <a:cs typeface="Arial" panose="020B0604020202020204" pitchFamily="34" charset="0"/>
                        </a:rPr>
                        <a:t>Tolmačova</a:t>
                      </a:r>
                      <a:r>
                        <a:rPr lang="lv-LV" sz="1200" kern="1200" dirty="0" smtClean="0">
                          <a:solidFill>
                            <a:schemeClr val="dk1"/>
                          </a:solidFill>
                          <a:effectLst/>
                          <a:latin typeface="Arial" panose="020B0604020202020204" pitchFamily="34" charset="0"/>
                          <a:ea typeface="+mn-ea"/>
                          <a:cs typeface="Arial" panose="020B0604020202020204" pitchFamily="34" charset="0"/>
                        </a:rPr>
                        <a:t> </a:t>
                      </a:r>
                      <a:endParaRPr lang="lv-LV" sz="12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kern="1200" dirty="0" smtClean="0">
                          <a:solidFill>
                            <a:schemeClr val="dk1"/>
                          </a:solidFill>
                          <a:effectLst/>
                          <a:latin typeface="Arial" panose="020B0604020202020204" pitchFamily="34" charset="0"/>
                          <a:ea typeface="+mn-ea"/>
                          <a:cs typeface="Arial" panose="020B0604020202020204" pitchFamily="34" charset="0"/>
                        </a:rPr>
                        <a:t>Stratēģiskās plānošanas un starptautisko sakaru nodaļas vadītāja</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kern="1200" dirty="0" smtClean="0">
                          <a:solidFill>
                            <a:schemeClr val="dk1"/>
                          </a:solidFill>
                          <a:effectLst/>
                          <a:latin typeface="Arial" panose="020B0604020202020204" pitchFamily="34" charset="0"/>
                          <a:ea typeface="+mn-ea"/>
                          <a:cs typeface="Arial" panose="020B0604020202020204" pitchFamily="34" charset="0"/>
                        </a:rPr>
                        <a:t>654 76064</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u="sng" kern="1200" dirty="0" smtClean="0">
                          <a:solidFill>
                            <a:schemeClr val="dk1"/>
                          </a:solidFill>
                          <a:effectLst/>
                          <a:latin typeface="Arial" panose="020B0604020202020204" pitchFamily="34" charset="0"/>
                          <a:ea typeface="+mn-ea"/>
                          <a:cs typeface="Arial" panose="020B0604020202020204" pitchFamily="34" charset="0"/>
                          <a:hlinkClick r:id="rId5"/>
                        </a:rPr>
                        <a:t>olga.tolmacova@daugavpils.lv</a:t>
                      </a:r>
                      <a:endParaRPr lang="lv-LV" sz="1200" b="0" i="0" u="sng" strike="noStrike" dirty="0">
                        <a:solidFill>
                          <a:srgbClr val="0563C1"/>
                        </a:solidFill>
                        <a:effectLst/>
                        <a:latin typeface="Arial" panose="020B0604020202020204" pitchFamily="34" charset="0"/>
                        <a:cs typeface="Arial" panose="020B0604020202020204" pitchFamily="34" charset="0"/>
                      </a:endParaRPr>
                    </a:p>
                  </a:txBody>
                  <a:tcPr marL="9525" marR="9525" marT="9525" marB="0" anchor="ctr"/>
                </a:tc>
              </a:tr>
              <a:tr h="357705">
                <a:tc>
                  <a:txBody>
                    <a:bodyPr/>
                    <a:lstStyle/>
                    <a:p>
                      <a:pPr algn="ctr" fontAlgn="b"/>
                      <a:r>
                        <a:rPr lang="lv-LV" sz="1200" kern="1200" dirty="0" smtClean="0">
                          <a:solidFill>
                            <a:schemeClr val="dk1"/>
                          </a:solidFill>
                          <a:effectLst/>
                          <a:latin typeface="Arial" panose="020B0604020202020204" pitchFamily="34" charset="0"/>
                          <a:ea typeface="+mn-ea"/>
                          <a:cs typeface="Arial" panose="020B0604020202020204" pitchFamily="34" charset="0"/>
                        </a:rPr>
                        <a:t>Svetlana </a:t>
                      </a:r>
                      <a:r>
                        <a:rPr lang="lv-LV" sz="1200" kern="1200" dirty="0" err="1" smtClean="0">
                          <a:solidFill>
                            <a:schemeClr val="dk1"/>
                          </a:solidFill>
                          <a:effectLst/>
                          <a:latin typeface="Arial" panose="020B0604020202020204" pitchFamily="34" charset="0"/>
                          <a:ea typeface="+mn-ea"/>
                          <a:cs typeface="Arial" panose="020B0604020202020204" pitchFamily="34" charset="0"/>
                        </a:rPr>
                        <a:t>Krapivina</a:t>
                      </a:r>
                      <a:endParaRPr lang="lv-LV" sz="12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kern="1200" dirty="0" smtClean="0">
                          <a:solidFill>
                            <a:schemeClr val="dk1"/>
                          </a:solidFill>
                          <a:effectLst/>
                          <a:latin typeface="Arial" panose="020B0604020202020204" pitchFamily="34" charset="0"/>
                          <a:ea typeface="+mn-ea"/>
                          <a:cs typeface="Arial" panose="020B0604020202020204" pitchFamily="34" charset="0"/>
                        </a:rPr>
                        <a:t>Projektu nodaļas</a:t>
                      </a:r>
                      <a:r>
                        <a:rPr lang="lv-LV" sz="1200" b="0" kern="1200" baseline="0" dirty="0" smtClean="0">
                          <a:solidFill>
                            <a:schemeClr val="dk1"/>
                          </a:solidFill>
                          <a:effectLst/>
                          <a:latin typeface="Arial" panose="020B0604020202020204" pitchFamily="34" charset="0"/>
                          <a:ea typeface="+mn-ea"/>
                          <a:cs typeface="Arial" panose="020B0604020202020204" pitchFamily="34" charset="0"/>
                        </a:rPr>
                        <a:t> vadītāja</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kern="1200" dirty="0" smtClean="0">
                          <a:solidFill>
                            <a:schemeClr val="dk1"/>
                          </a:solidFill>
                          <a:effectLst/>
                          <a:latin typeface="Arial" panose="020B0604020202020204" pitchFamily="34" charset="0"/>
                          <a:ea typeface="+mn-ea"/>
                          <a:cs typeface="Arial" panose="020B0604020202020204" pitchFamily="34" charset="0"/>
                        </a:rPr>
                        <a:t>654 76067</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u="sng" kern="1200" dirty="0" smtClean="0">
                          <a:solidFill>
                            <a:schemeClr val="dk1"/>
                          </a:solidFill>
                          <a:effectLst/>
                          <a:latin typeface="Arial" panose="020B0604020202020204" pitchFamily="34" charset="0"/>
                          <a:ea typeface="+mn-ea"/>
                          <a:cs typeface="Arial" panose="020B0604020202020204" pitchFamily="34" charset="0"/>
                          <a:hlinkClick r:id="rId6"/>
                        </a:rPr>
                        <a:t>svetlana.krapivina@daugavpils.lv</a:t>
                      </a:r>
                      <a:endParaRPr lang="lv-LV" sz="1200" b="0" i="0" u="sng" strike="noStrike" dirty="0">
                        <a:solidFill>
                          <a:srgbClr val="0563C1"/>
                        </a:solidFill>
                        <a:effectLst/>
                        <a:latin typeface="Arial" panose="020B0604020202020204" pitchFamily="34" charset="0"/>
                        <a:cs typeface="Arial" panose="020B0604020202020204" pitchFamily="34" charset="0"/>
                      </a:endParaRPr>
                    </a:p>
                  </a:txBody>
                  <a:tcPr marL="9525" marR="9525" marT="9525" marB="0" anchor="ctr"/>
                </a:tc>
              </a:tr>
              <a:tr h="361993">
                <a:tc>
                  <a:txBody>
                    <a:bodyPr/>
                    <a:lstStyle/>
                    <a:p>
                      <a:pPr algn="ctr" fontAlgn="b"/>
                      <a:r>
                        <a:rPr lang="lv-LV" sz="1200" kern="1200" dirty="0" smtClean="0">
                          <a:solidFill>
                            <a:schemeClr val="dk1"/>
                          </a:solidFill>
                          <a:effectLst/>
                          <a:latin typeface="Arial" panose="020B0604020202020204" pitchFamily="34" charset="0"/>
                          <a:ea typeface="+mn-ea"/>
                          <a:cs typeface="Arial" panose="020B0604020202020204" pitchFamily="34" charset="0"/>
                        </a:rPr>
                        <a:t>Vladimirs </a:t>
                      </a:r>
                      <a:r>
                        <a:rPr lang="lv-LV" sz="1200" kern="1200" dirty="0" err="1" smtClean="0">
                          <a:solidFill>
                            <a:schemeClr val="dk1"/>
                          </a:solidFill>
                          <a:effectLst/>
                          <a:latin typeface="Arial" panose="020B0604020202020204" pitchFamily="34" charset="0"/>
                          <a:ea typeface="+mn-ea"/>
                          <a:cs typeface="Arial" panose="020B0604020202020204" pitchFamily="34" charset="0"/>
                        </a:rPr>
                        <a:t>Nadeždins</a:t>
                      </a:r>
                      <a:r>
                        <a:rPr lang="lv-LV" sz="1200" kern="1200" dirty="0" smtClean="0">
                          <a:solidFill>
                            <a:schemeClr val="dk1"/>
                          </a:solidFill>
                          <a:effectLst/>
                          <a:latin typeface="Arial" panose="020B0604020202020204" pitchFamily="34" charset="0"/>
                          <a:ea typeface="+mn-ea"/>
                          <a:cs typeface="Arial" panose="020B0604020202020204" pitchFamily="34" charset="0"/>
                        </a:rPr>
                        <a:t> </a:t>
                      </a:r>
                      <a:endParaRPr lang="lv-LV" sz="12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kern="1200" dirty="0" smtClean="0">
                          <a:solidFill>
                            <a:schemeClr val="dk1"/>
                          </a:solidFill>
                          <a:effectLst/>
                          <a:latin typeface="Arial" panose="020B0604020202020204" pitchFamily="34" charset="0"/>
                          <a:ea typeface="+mn-ea"/>
                          <a:cs typeface="Arial" panose="020B0604020202020204" pitchFamily="34" charset="0"/>
                        </a:rPr>
                        <a:t>Biznesa attīstības nodaļas vadītājs</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kern="1200" dirty="0" smtClean="0">
                          <a:solidFill>
                            <a:schemeClr val="dk1"/>
                          </a:solidFill>
                          <a:effectLst/>
                          <a:latin typeface="Arial" panose="020B0604020202020204" pitchFamily="34" charset="0"/>
                          <a:ea typeface="+mn-ea"/>
                          <a:cs typeface="Arial" panose="020B0604020202020204" pitchFamily="34" charset="0"/>
                        </a:rPr>
                        <a:t>654 76801  </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u="sng" kern="1200" dirty="0" smtClean="0">
                          <a:solidFill>
                            <a:schemeClr val="dk1"/>
                          </a:solidFill>
                          <a:effectLst/>
                          <a:latin typeface="Arial" panose="020B0604020202020204" pitchFamily="34" charset="0"/>
                          <a:ea typeface="+mn-ea"/>
                          <a:cs typeface="Arial" panose="020B0604020202020204" pitchFamily="34" charset="0"/>
                          <a:hlinkClick r:id="rId7"/>
                        </a:rPr>
                        <a:t>vladimirs.nadezdins@daugavpils.lv</a:t>
                      </a:r>
                      <a:endParaRPr lang="lv-LV" sz="1200" b="0" i="0" u="sng" strike="noStrike" dirty="0">
                        <a:solidFill>
                          <a:srgbClr val="0563C1"/>
                        </a:solidFill>
                        <a:effectLst/>
                        <a:latin typeface="Arial" panose="020B0604020202020204" pitchFamily="34" charset="0"/>
                        <a:cs typeface="Arial" panose="020B0604020202020204" pitchFamily="34" charset="0"/>
                      </a:endParaRPr>
                    </a:p>
                  </a:txBody>
                  <a:tcPr marL="9525" marR="9525" marT="9525" marB="0" anchor="ctr"/>
                </a:tc>
              </a:tr>
              <a:tr h="357705">
                <a:tc gridSpan="4">
                  <a:txBody>
                    <a:bodyPr/>
                    <a:lstStyle/>
                    <a:p>
                      <a:pPr algn="ctr" fontAlgn="b"/>
                      <a:r>
                        <a:rPr lang="lv-LV" sz="1200" b="1" i="1" u="sng" strike="noStrike" dirty="0" smtClean="0">
                          <a:solidFill>
                            <a:srgbClr val="000000"/>
                          </a:solidFill>
                          <a:effectLst/>
                          <a:latin typeface="Arial" panose="020B0604020202020204" pitchFamily="34" charset="0"/>
                          <a:cs typeface="Arial" panose="020B0604020202020204" pitchFamily="34" charset="0"/>
                        </a:rPr>
                        <a:t>Finanšu nodaļa</a:t>
                      </a:r>
                      <a:endParaRPr lang="lv-LV" sz="1200" b="1" i="1" u="sng"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hMerge="1">
                  <a:txBody>
                    <a:bodyPr/>
                    <a:lstStyle/>
                    <a:p>
                      <a:pPr algn="ctr" fontAlgn="b"/>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hMerge="1">
                  <a:txBody>
                    <a:bodyPr/>
                    <a:lstStyle/>
                    <a:p>
                      <a:pPr algn="ctr" fontAlgn="b"/>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hMerge="1">
                  <a:txBody>
                    <a:bodyPr/>
                    <a:lstStyle/>
                    <a:p>
                      <a:pPr algn="ctr" fontAlgn="b"/>
                      <a:endParaRPr lang="lv-LV" sz="1200" b="0" i="0" u="sng" strike="noStrike" dirty="0">
                        <a:solidFill>
                          <a:srgbClr val="0563C1"/>
                        </a:solidFill>
                        <a:effectLst/>
                        <a:latin typeface="Arial" panose="020B0604020202020204" pitchFamily="34" charset="0"/>
                        <a:cs typeface="Arial" panose="020B0604020202020204" pitchFamily="34" charset="0"/>
                      </a:endParaRPr>
                    </a:p>
                  </a:txBody>
                  <a:tcPr marL="9525" marR="9525" marT="9525" marB="0" anchor="ctr"/>
                </a:tc>
              </a:tr>
              <a:tr h="357705">
                <a:tc>
                  <a:txBody>
                    <a:bodyPr/>
                    <a:lstStyle/>
                    <a:p>
                      <a:pPr algn="ctr" fontAlgn="b"/>
                      <a:r>
                        <a:rPr lang="lv-LV" sz="1200" b="0" i="0" u="none" strike="noStrike" dirty="0" smtClean="0">
                          <a:solidFill>
                            <a:srgbClr val="000000"/>
                          </a:solidFill>
                          <a:effectLst/>
                          <a:latin typeface="Arial" panose="020B0604020202020204" pitchFamily="34" charset="0"/>
                          <a:cs typeface="Arial" panose="020B0604020202020204" pitchFamily="34" charset="0"/>
                        </a:rPr>
                        <a:t>Edīte Upeniece</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u="none" strike="noStrike" dirty="0" smtClean="0">
                          <a:solidFill>
                            <a:srgbClr val="000000"/>
                          </a:solidFill>
                          <a:effectLst/>
                          <a:latin typeface="Arial" panose="020B0604020202020204" pitchFamily="34" charset="0"/>
                          <a:cs typeface="Arial" panose="020B0604020202020204" pitchFamily="34" charset="0"/>
                        </a:rPr>
                        <a:t>Nodaļas vadītāja</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kern="1200" dirty="0" smtClean="0">
                          <a:solidFill>
                            <a:schemeClr val="dk1"/>
                          </a:solidFill>
                          <a:effectLst/>
                          <a:latin typeface="Arial" panose="020B0604020202020204" pitchFamily="34" charset="0"/>
                          <a:ea typeface="+mn-ea"/>
                          <a:cs typeface="Arial" panose="020B0604020202020204" pitchFamily="34" charset="0"/>
                        </a:rPr>
                        <a:t>65404342</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1" u="sng" kern="1200" dirty="0" smtClean="0">
                          <a:solidFill>
                            <a:schemeClr val="dk1"/>
                          </a:solidFill>
                          <a:effectLst/>
                          <a:latin typeface="Arial" panose="020B0604020202020204" pitchFamily="34" charset="0"/>
                          <a:ea typeface="+mn-ea"/>
                          <a:cs typeface="Arial" panose="020B0604020202020204" pitchFamily="34" charset="0"/>
                          <a:hlinkClick r:id="rId8"/>
                        </a:rPr>
                        <a:t>edite.upeniece@daugavpils.lv</a:t>
                      </a:r>
                      <a:endParaRPr lang="lv-LV" sz="1200" b="0" i="0" u="sng" strike="noStrike" dirty="0">
                        <a:solidFill>
                          <a:srgbClr val="0563C1"/>
                        </a:solidFill>
                        <a:effectLst/>
                        <a:latin typeface="Arial" panose="020B0604020202020204" pitchFamily="34" charset="0"/>
                        <a:cs typeface="Arial" panose="020B0604020202020204" pitchFamily="34" charset="0"/>
                      </a:endParaRPr>
                    </a:p>
                  </a:txBody>
                  <a:tcPr marL="9525" marR="9525" marT="9525" marB="0" anchor="ctr"/>
                </a:tc>
              </a:tr>
            </a:tbl>
          </a:graphicData>
        </a:graphic>
      </p:graphicFrame>
    </p:spTree>
    <p:extLst>
      <p:ext uri="{BB962C8B-B14F-4D97-AF65-F5344CB8AC3E}">
        <p14:creationId xmlns:p14="http://schemas.microsoft.com/office/powerpoint/2010/main" val="38739262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2999" y="609600"/>
            <a:ext cx="10319197" cy="1356360"/>
          </a:xfrm>
        </p:spPr>
        <p:txBody>
          <a:bodyPr/>
          <a:lstStyle/>
          <a:p>
            <a:r>
              <a:rPr lang="lv-LV" b="1" dirty="0"/>
              <a:t>Latgales plānošanas reģions (LPR)</a:t>
            </a:r>
          </a:p>
        </p:txBody>
      </p:sp>
      <p:sp>
        <p:nvSpPr>
          <p:cNvPr id="3" name="Content Placeholder 2"/>
          <p:cNvSpPr>
            <a:spLocks noGrp="1"/>
          </p:cNvSpPr>
          <p:nvPr>
            <p:ph idx="1"/>
          </p:nvPr>
        </p:nvSpPr>
        <p:spPr>
          <a:xfrm>
            <a:off x="1143000" y="2057400"/>
            <a:ext cx="9984346" cy="4038600"/>
          </a:xfrm>
        </p:spPr>
        <p:txBody>
          <a:bodyPr>
            <a:normAutofit fontScale="77500" lnSpcReduction="20000"/>
          </a:bodyPr>
          <a:lstStyle/>
          <a:p>
            <a:pPr marL="45720" indent="0" algn="just">
              <a:buNone/>
            </a:pPr>
            <a:r>
              <a:rPr lang="lv-LV" sz="2300" dirty="0"/>
              <a:t>Latgales plānošanas reģions ir atvasināta publiska persona, kura izveidota ar Reģionālās attīstības likumu un tās darbība tiek finansēta no valsts pamatbudžeta. Latgales plānošanas reģions ir dibināts 2006. gada augustā ar mērķi nodrošināt reģiona attīstības plānošanu, koordināciju, pašvaldību un citu valsts pārvaldes iestāžu sadarbību</a:t>
            </a:r>
            <a:r>
              <a:rPr lang="lv-LV" sz="2300" dirty="0" smtClean="0"/>
              <a:t>.</a:t>
            </a:r>
          </a:p>
          <a:p>
            <a:pPr marL="45720" indent="0" algn="just">
              <a:buNone/>
            </a:pPr>
            <a:r>
              <a:rPr lang="lv-LV" sz="2300" dirty="0" smtClean="0"/>
              <a:t/>
            </a:r>
            <a:br>
              <a:rPr lang="lv-LV" sz="2300" dirty="0" smtClean="0"/>
            </a:br>
            <a:r>
              <a:rPr lang="lv-LV" sz="2300" b="1" dirty="0"/>
              <a:t>Latgales plānošanas reģiona funkcijas:</a:t>
            </a:r>
          </a:p>
          <a:p>
            <a:pPr algn="just"/>
            <a:r>
              <a:rPr lang="lv-LV" sz="2300" dirty="0"/>
              <a:t>Latgales reģiona plānošanas dokumentu izstrāde (teritorijas plānojums, attīstības programma u.c.);</a:t>
            </a:r>
          </a:p>
          <a:p>
            <a:pPr algn="just"/>
            <a:r>
              <a:rPr lang="lv-LV" sz="2300" dirty="0"/>
              <a:t>Plānošanas dokumentu saskaņošana reģionālā un nacionālā līmenī;</a:t>
            </a:r>
          </a:p>
          <a:p>
            <a:pPr algn="just"/>
            <a:r>
              <a:rPr lang="lv-LV" sz="2300" dirty="0"/>
              <a:t>Sadarbības nodrošināšana starp Latgales pašvaldībām, kā arī valsts institūcijām reģionālās attīstības jautājumos;</a:t>
            </a:r>
          </a:p>
          <a:p>
            <a:pPr algn="just"/>
            <a:r>
              <a:rPr lang="lv-LV" sz="2300" dirty="0"/>
              <a:t>Latgales reģiona interešu aizstāvība valsts </a:t>
            </a:r>
            <a:r>
              <a:rPr lang="lv-LV" sz="2300" dirty="0" smtClean="0"/>
              <a:t>līmenī;</a:t>
            </a:r>
          </a:p>
          <a:p>
            <a:pPr algn="just"/>
            <a:r>
              <a:rPr lang="lv-LV" sz="2300" dirty="0" smtClean="0"/>
              <a:t>Reģionālo </a:t>
            </a:r>
            <a:r>
              <a:rPr lang="lv-LV" sz="2300" dirty="0"/>
              <a:t>vietējo maršrutu sabiedriskā transporta organizēšanas funkcija</a:t>
            </a:r>
            <a:r>
              <a:rPr lang="lv-LV" sz="2300" dirty="0" smtClean="0"/>
              <a:t>.</a:t>
            </a:r>
            <a:endParaRPr lang="lv-LV" dirty="0" smtClean="0"/>
          </a:p>
          <a:p>
            <a:pPr marL="45720" indent="0" algn="just">
              <a:buNone/>
            </a:pPr>
            <a:r>
              <a:rPr lang="en-US" dirty="0" smtClean="0">
                <a:hlinkClick r:id="rId2"/>
              </a:rPr>
              <a:t>http://www.latgale.lv/lv/padome/info</a:t>
            </a:r>
            <a:endParaRPr lang="lv-LV" dirty="0" smtClean="0"/>
          </a:p>
        </p:txBody>
      </p:sp>
      <p:pic>
        <p:nvPicPr>
          <p:cNvPr id="4"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87148" y="5839777"/>
            <a:ext cx="649605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370936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a:t>Daugavpils pilsētas domes </a:t>
            </a:r>
            <a:r>
              <a:rPr lang="lv-LV" dirty="0" smtClean="0"/>
              <a:t>kontakti (2)</a:t>
            </a:r>
            <a:endParaRPr lang="lv-LV" dirty="0"/>
          </a:p>
        </p:txBody>
      </p:sp>
      <p:sp>
        <p:nvSpPr>
          <p:cNvPr id="3" name="Content Placeholder 2"/>
          <p:cNvSpPr>
            <a:spLocks noGrp="1"/>
          </p:cNvSpPr>
          <p:nvPr>
            <p:ph idx="1"/>
          </p:nvPr>
        </p:nvSpPr>
        <p:spPr/>
        <p:txBody>
          <a:bodyPr/>
          <a:lstStyle/>
          <a:p>
            <a:endParaRPr lang="lv-LV"/>
          </a:p>
        </p:txBody>
      </p:sp>
      <p:graphicFrame>
        <p:nvGraphicFramePr>
          <p:cNvPr id="4" name="Content Placeholder 4"/>
          <p:cNvGraphicFramePr>
            <a:graphicFrameLocks/>
          </p:cNvGraphicFramePr>
          <p:nvPr>
            <p:extLst>
              <p:ext uri="{D42A27DB-BD31-4B8C-83A1-F6EECF244321}">
                <p14:modId xmlns:p14="http://schemas.microsoft.com/office/powerpoint/2010/main" val="2690289338"/>
              </p:ext>
            </p:extLst>
          </p:nvPr>
        </p:nvGraphicFramePr>
        <p:xfrm>
          <a:off x="1145856" y="1897058"/>
          <a:ext cx="9872664" cy="3717290"/>
        </p:xfrm>
        <a:graphic>
          <a:graphicData uri="http://schemas.openxmlformats.org/drawingml/2006/table">
            <a:tbl>
              <a:tblPr firstRow="1" bandRow="1">
                <a:tableStyleId>{5C22544A-7EE6-4342-B048-85BDC9FD1C3A}</a:tableStyleId>
              </a:tblPr>
              <a:tblGrid>
                <a:gridCol w="2468166"/>
                <a:gridCol w="2468166"/>
                <a:gridCol w="2468166"/>
                <a:gridCol w="2468166"/>
              </a:tblGrid>
              <a:tr h="370840">
                <a:tc>
                  <a:txBody>
                    <a:bodyPr/>
                    <a:lstStyle/>
                    <a:p>
                      <a:pPr algn="ctr" fontAlgn="ctr"/>
                      <a:r>
                        <a:rPr lang="lv-LV" sz="1200" b="1" i="0" u="sng" strike="noStrike" dirty="0">
                          <a:solidFill>
                            <a:srgbClr val="000000"/>
                          </a:solidFill>
                          <a:effectLst/>
                          <a:latin typeface="Arial" panose="020B0604020202020204" pitchFamily="34" charset="0"/>
                          <a:cs typeface="Arial" panose="020B0604020202020204" pitchFamily="34" charset="0"/>
                        </a:rPr>
                        <a:t>Vārds, uzvārds</a:t>
                      </a:r>
                    </a:p>
                  </a:txBody>
                  <a:tcPr marL="9525" marR="9525" marT="9525" marB="0" anchor="ctr"/>
                </a:tc>
                <a:tc>
                  <a:txBody>
                    <a:bodyPr/>
                    <a:lstStyle/>
                    <a:p>
                      <a:pPr algn="ctr" fontAlgn="ctr"/>
                      <a:r>
                        <a:rPr lang="lv-LV" sz="1200" b="1" i="0" u="sng" strike="noStrike" dirty="0">
                          <a:solidFill>
                            <a:srgbClr val="000000"/>
                          </a:solidFill>
                          <a:effectLst/>
                          <a:latin typeface="Arial" panose="020B0604020202020204" pitchFamily="34" charset="0"/>
                          <a:cs typeface="Arial" panose="020B0604020202020204" pitchFamily="34" charset="0"/>
                        </a:rPr>
                        <a:t>Ieņemamais amats</a:t>
                      </a:r>
                    </a:p>
                  </a:txBody>
                  <a:tcPr marL="9525" marR="9525" marT="9525" marB="0" anchor="ctr"/>
                </a:tc>
                <a:tc>
                  <a:txBody>
                    <a:bodyPr/>
                    <a:lstStyle/>
                    <a:p>
                      <a:pPr algn="ctr" fontAlgn="ctr"/>
                      <a:r>
                        <a:rPr lang="lv-LV" sz="1200" b="1" i="0" u="sng" strike="noStrike">
                          <a:solidFill>
                            <a:srgbClr val="000000"/>
                          </a:solidFill>
                          <a:effectLst/>
                          <a:latin typeface="Arial" panose="020B0604020202020204" pitchFamily="34" charset="0"/>
                          <a:cs typeface="Arial" panose="020B0604020202020204" pitchFamily="34" charset="0"/>
                        </a:rPr>
                        <a:t>Tālrunis</a:t>
                      </a:r>
                    </a:p>
                  </a:txBody>
                  <a:tcPr marL="9525" marR="9525" marT="9525" marB="0" anchor="ctr"/>
                </a:tc>
                <a:tc>
                  <a:txBody>
                    <a:bodyPr/>
                    <a:lstStyle/>
                    <a:p>
                      <a:pPr algn="ctr" fontAlgn="ctr"/>
                      <a:r>
                        <a:rPr lang="lv-LV" sz="1200" b="1" i="0" u="sng" strike="noStrike">
                          <a:solidFill>
                            <a:srgbClr val="000000"/>
                          </a:solidFill>
                          <a:effectLst/>
                          <a:latin typeface="Arial" panose="020B0604020202020204" pitchFamily="34" charset="0"/>
                          <a:cs typeface="Arial" panose="020B0604020202020204" pitchFamily="34" charset="0"/>
                        </a:rPr>
                        <a:t>E-pasts</a:t>
                      </a:r>
                    </a:p>
                  </a:txBody>
                  <a:tcPr marL="9525" marR="9525" marT="9525" marB="0" anchor="ctr"/>
                </a:tc>
              </a:tr>
              <a:tr h="370840">
                <a:tc gridSpan="4">
                  <a:txBody>
                    <a:bodyPr/>
                    <a:lstStyle/>
                    <a:p>
                      <a:pPr algn="ctr"/>
                      <a:r>
                        <a:rPr lang="lv-LV" sz="1200" b="1" i="1" u="sng" kern="1200" dirty="0" smtClean="0">
                          <a:solidFill>
                            <a:schemeClr val="dk1"/>
                          </a:solidFill>
                          <a:effectLst/>
                          <a:latin typeface="Arial" panose="020B0604020202020204" pitchFamily="34" charset="0"/>
                          <a:ea typeface="+mn-ea"/>
                          <a:cs typeface="Arial" panose="020B0604020202020204" pitchFamily="34" charset="0"/>
                        </a:rPr>
                        <a:t>Sabiedrisko attiecību un mārketinga nodaļa</a:t>
                      </a:r>
                      <a:endParaRPr lang="lv-LV" sz="1200" b="1" i="1" u="sng" kern="1200" dirty="0">
                        <a:solidFill>
                          <a:schemeClr val="dk1"/>
                        </a:solidFill>
                        <a:effectLst/>
                        <a:latin typeface="Arial" panose="020B0604020202020204" pitchFamily="34" charset="0"/>
                        <a:ea typeface="+mn-ea"/>
                        <a:cs typeface="Arial" panose="020B0604020202020204" pitchFamily="34" charset="0"/>
                      </a:endParaRPr>
                    </a:p>
                  </a:txBody>
                  <a:tcPr marL="9525" marR="9525" marT="9525" marB="0" anchor="ctr"/>
                </a:tc>
                <a:tc hMerge="1">
                  <a:txBody>
                    <a:bodyPr/>
                    <a:lstStyle/>
                    <a:p>
                      <a:pPr algn="ctr"/>
                      <a:endParaRPr lang="lv-LV" sz="1200" b="0" i="0" kern="1200" dirty="0">
                        <a:solidFill>
                          <a:schemeClr val="dk1"/>
                        </a:solidFill>
                        <a:effectLst/>
                        <a:latin typeface="Arial" panose="020B0604020202020204" pitchFamily="34" charset="0"/>
                        <a:ea typeface="+mn-ea"/>
                        <a:cs typeface="Arial" panose="020B0604020202020204" pitchFamily="34" charset="0"/>
                      </a:endParaRPr>
                    </a:p>
                  </a:txBody>
                  <a:tcPr marL="9525" marR="9525" marT="9525" marB="0" anchor="ctr"/>
                </a:tc>
                <a:tc hMerge="1">
                  <a:txBody>
                    <a:bodyPr/>
                    <a:lstStyle/>
                    <a:p>
                      <a:pPr algn="ctr" fontAlgn="ct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hMerge="1">
                  <a:txBody>
                    <a:bodyPr/>
                    <a:lstStyle/>
                    <a:p>
                      <a:pPr algn="ctr" fontAlgn="b"/>
                      <a:endParaRPr lang="lv-LV" sz="1200" b="0" i="0" u="sng" strike="noStrike" dirty="0">
                        <a:solidFill>
                          <a:srgbClr val="0563C1"/>
                        </a:solidFill>
                        <a:effectLst/>
                        <a:latin typeface="Arial" panose="020B0604020202020204" pitchFamily="34" charset="0"/>
                        <a:cs typeface="Arial" panose="020B0604020202020204" pitchFamily="34" charset="0"/>
                      </a:endParaRPr>
                    </a:p>
                  </a:txBody>
                  <a:tcPr marL="9525" marR="9525" marT="9525" marB="0" anchor="ctr"/>
                </a:tc>
              </a:tr>
              <a:tr h="370840">
                <a:tc>
                  <a:txBody>
                    <a:bodyPr/>
                    <a:lstStyle/>
                    <a:p>
                      <a:pPr algn="ctr" fontAlgn="ctr"/>
                      <a:r>
                        <a:rPr lang="en-US" sz="1200" kern="1200" dirty="0" err="1" smtClean="0">
                          <a:solidFill>
                            <a:schemeClr val="dk1"/>
                          </a:solidFill>
                          <a:effectLst/>
                          <a:latin typeface="Arial" panose="020B0604020202020204" pitchFamily="34" charset="0"/>
                          <a:ea typeface="+mn-ea"/>
                          <a:cs typeface="Arial" panose="020B0604020202020204" pitchFamily="34" charset="0"/>
                        </a:rPr>
                        <a:t>Inese</a:t>
                      </a:r>
                      <a:r>
                        <a:rPr lang="en-US" sz="1200" kern="1200" dirty="0" smtClean="0">
                          <a:solidFill>
                            <a:schemeClr val="dk1"/>
                          </a:solidFill>
                          <a:effectLst/>
                          <a:latin typeface="Arial" panose="020B0604020202020204" pitchFamily="34" charset="0"/>
                          <a:ea typeface="+mn-ea"/>
                          <a:cs typeface="Arial" panose="020B0604020202020204" pitchFamily="34" charset="0"/>
                        </a:rPr>
                        <a:t> </a:t>
                      </a:r>
                      <a:r>
                        <a:rPr lang="en-US" sz="1200" kern="1200" dirty="0" err="1" smtClean="0">
                          <a:solidFill>
                            <a:schemeClr val="dk1"/>
                          </a:solidFill>
                          <a:effectLst/>
                          <a:latin typeface="Arial" panose="020B0604020202020204" pitchFamily="34" charset="0"/>
                          <a:ea typeface="+mn-ea"/>
                          <a:cs typeface="Arial" panose="020B0604020202020204" pitchFamily="34" charset="0"/>
                        </a:rPr>
                        <a:t>Andiņa</a:t>
                      </a:r>
                      <a:endParaRPr lang="lv-LV" sz="12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a:r>
                        <a:rPr lang="lv-LV" sz="1200" b="0" i="0" kern="1200" dirty="0" smtClean="0">
                          <a:solidFill>
                            <a:schemeClr val="dk1"/>
                          </a:solidFill>
                          <a:effectLst/>
                          <a:latin typeface="Arial" panose="020B0604020202020204" pitchFamily="34" charset="0"/>
                          <a:ea typeface="+mn-ea"/>
                          <a:cs typeface="Arial" panose="020B0604020202020204" pitchFamily="34" charset="0"/>
                        </a:rPr>
                        <a:t>Vadītāja</a:t>
                      </a:r>
                      <a:endParaRPr lang="lv-LV" sz="1200" b="0" i="0" kern="1200" dirty="0">
                        <a:solidFill>
                          <a:schemeClr val="dk1"/>
                        </a:solidFill>
                        <a:effectLst/>
                        <a:latin typeface="Arial" panose="020B0604020202020204" pitchFamily="34" charset="0"/>
                        <a:ea typeface="+mn-ea"/>
                        <a:cs typeface="Arial" panose="020B0604020202020204" pitchFamily="34" charset="0"/>
                      </a:endParaRPr>
                    </a:p>
                  </a:txBody>
                  <a:tcPr marL="9525" marR="9525" marT="9525" marB="0" anchor="ctr"/>
                </a:tc>
                <a:tc>
                  <a:txBody>
                    <a:bodyPr/>
                    <a:lstStyle/>
                    <a:p>
                      <a:pPr algn="ctr" fontAlgn="ctr"/>
                      <a:r>
                        <a:rPr lang="en-US" sz="1200" b="1" kern="1200" dirty="0" smtClean="0">
                          <a:solidFill>
                            <a:schemeClr val="dk1"/>
                          </a:solidFill>
                          <a:effectLst/>
                          <a:latin typeface="Arial" panose="020B0604020202020204" pitchFamily="34" charset="0"/>
                          <a:ea typeface="+mn-ea"/>
                          <a:cs typeface="Arial" panose="020B0604020202020204" pitchFamily="34" charset="0"/>
                        </a:rPr>
                        <a:t>654-04349</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en-US" sz="1200" u="sng" kern="1200" dirty="0" smtClean="0">
                          <a:solidFill>
                            <a:schemeClr val="dk1"/>
                          </a:solidFill>
                          <a:effectLst/>
                          <a:latin typeface="Arial" panose="020B0604020202020204" pitchFamily="34" charset="0"/>
                          <a:ea typeface="+mn-ea"/>
                          <a:cs typeface="Arial" panose="020B0604020202020204" pitchFamily="34" charset="0"/>
                          <a:hlinkClick r:id="rId2"/>
                        </a:rPr>
                        <a:t>inese.andina@daugavpils.lv</a:t>
                      </a:r>
                      <a:endParaRPr lang="lv-LV" sz="1200" b="0" i="0" u="sng" strike="noStrike" dirty="0">
                        <a:solidFill>
                          <a:srgbClr val="0563C1"/>
                        </a:solidFill>
                        <a:effectLst/>
                        <a:latin typeface="Arial" panose="020B0604020202020204" pitchFamily="34" charset="0"/>
                        <a:cs typeface="Arial" panose="020B0604020202020204" pitchFamily="34" charset="0"/>
                      </a:endParaRPr>
                    </a:p>
                  </a:txBody>
                  <a:tcPr marL="9525" marR="9525" marT="9525" marB="0" anchor="ctr"/>
                </a:tc>
              </a:tr>
              <a:tr h="370840">
                <a:tc gridSpan="4">
                  <a:txBody>
                    <a:bodyPr/>
                    <a:lstStyle/>
                    <a:p>
                      <a:pPr algn="ctr"/>
                      <a:r>
                        <a:rPr lang="lv-LV" sz="1200" b="1" i="1" u="sng" kern="1200" dirty="0" smtClean="0">
                          <a:solidFill>
                            <a:schemeClr val="dk1"/>
                          </a:solidFill>
                          <a:effectLst/>
                          <a:latin typeface="Arial" panose="020B0604020202020204" pitchFamily="34" charset="0"/>
                          <a:ea typeface="+mn-ea"/>
                          <a:cs typeface="Arial" panose="020B0604020202020204" pitchFamily="34" charset="0"/>
                        </a:rPr>
                        <a:t>Sporta un jaunatnes departaments</a:t>
                      </a:r>
                      <a:endParaRPr lang="lv-LV" sz="1200" b="1" i="1" u="sng" kern="1200" dirty="0">
                        <a:solidFill>
                          <a:schemeClr val="dk1"/>
                        </a:solidFill>
                        <a:effectLst/>
                        <a:latin typeface="Arial" panose="020B0604020202020204" pitchFamily="34" charset="0"/>
                        <a:ea typeface="+mn-ea"/>
                        <a:cs typeface="Arial" panose="020B0604020202020204" pitchFamily="34" charset="0"/>
                      </a:endParaRPr>
                    </a:p>
                  </a:txBody>
                  <a:tcPr marL="9525" marR="9525" marT="9525" marB="0" anchor="ctr"/>
                </a:tc>
                <a:tc hMerge="1">
                  <a:txBody>
                    <a:bodyPr/>
                    <a:lstStyle/>
                    <a:p>
                      <a:pPr algn="ctr" fontAlgn="b"/>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hMerge="1">
                  <a:txBody>
                    <a:bodyPr/>
                    <a:lstStyle/>
                    <a:p>
                      <a:pPr algn="ctr" fontAlgn="b"/>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hMerge="1">
                  <a:txBody>
                    <a:bodyPr/>
                    <a:lstStyle/>
                    <a:p>
                      <a:pPr algn="ctr" fontAlgn="b"/>
                      <a:endParaRPr lang="lv-LV" sz="1200" b="0" i="0" u="sng" strike="noStrike" dirty="0">
                        <a:solidFill>
                          <a:srgbClr val="0563C1"/>
                        </a:solidFill>
                        <a:effectLst/>
                        <a:latin typeface="Arial" panose="020B0604020202020204" pitchFamily="34" charset="0"/>
                        <a:cs typeface="Arial" panose="020B0604020202020204" pitchFamily="34" charset="0"/>
                      </a:endParaRPr>
                    </a:p>
                  </a:txBody>
                  <a:tcPr marL="9525" marR="9525" marT="9525" marB="0" anchor="ctr"/>
                </a:tc>
              </a:tr>
              <a:tr h="370840">
                <a:tc>
                  <a:txBody>
                    <a:bodyPr/>
                    <a:lstStyle/>
                    <a:p>
                      <a:pPr algn="ctr" fontAlgn="b"/>
                      <a:r>
                        <a:rPr lang="lv-LV" sz="1200" kern="1200" dirty="0" smtClean="0">
                          <a:solidFill>
                            <a:schemeClr val="dk1"/>
                          </a:solidFill>
                          <a:effectLst/>
                          <a:latin typeface="Arial" panose="020B0604020202020204" pitchFamily="34" charset="0"/>
                          <a:ea typeface="+mn-ea"/>
                          <a:cs typeface="Arial" panose="020B0604020202020204" pitchFamily="34" charset="0"/>
                        </a:rPr>
                        <a:t>Olga </a:t>
                      </a:r>
                      <a:r>
                        <a:rPr lang="lv-LV" sz="1200" kern="1200" dirty="0" err="1" smtClean="0">
                          <a:solidFill>
                            <a:schemeClr val="dk1"/>
                          </a:solidFill>
                          <a:effectLst/>
                          <a:latin typeface="Arial" panose="020B0604020202020204" pitchFamily="34" charset="0"/>
                          <a:ea typeface="+mn-ea"/>
                          <a:cs typeface="Arial" panose="020B0604020202020204" pitchFamily="34" charset="0"/>
                        </a:rPr>
                        <a:t>Jesse</a:t>
                      </a:r>
                      <a:endParaRPr lang="lv-LV" sz="12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en-US" sz="1200" b="0" kern="1200" dirty="0" err="1" smtClean="0">
                          <a:solidFill>
                            <a:schemeClr val="dk1"/>
                          </a:solidFill>
                          <a:effectLst/>
                          <a:latin typeface="Arial" panose="020B0604020202020204" pitchFamily="34" charset="0"/>
                          <a:ea typeface="+mn-ea"/>
                          <a:cs typeface="Arial" panose="020B0604020202020204" pitchFamily="34" charset="0"/>
                        </a:rPr>
                        <a:t>Departamenta</a:t>
                      </a:r>
                      <a:r>
                        <a:rPr lang="en-US" sz="1200" b="0" kern="1200" dirty="0" smtClean="0">
                          <a:solidFill>
                            <a:schemeClr val="dk1"/>
                          </a:solidFill>
                          <a:effectLst/>
                          <a:latin typeface="Arial" panose="020B0604020202020204" pitchFamily="34" charset="0"/>
                          <a:ea typeface="+mn-ea"/>
                          <a:cs typeface="Arial" panose="020B0604020202020204" pitchFamily="34" charset="0"/>
                        </a:rPr>
                        <a:t> </a:t>
                      </a:r>
                      <a:r>
                        <a:rPr lang="en-US" sz="1200" b="0" kern="1200" dirty="0" err="1" smtClean="0">
                          <a:solidFill>
                            <a:schemeClr val="dk1"/>
                          </a:solidFill>
                          <a:effectLst/>
                          <a:latin typeface="Arial" panose="020B0604020202020204" pitchFamily="34" charset="0"/>
                          <a:ea typeface="+mn-ea"/>
                          <a:cs typeface="Arial" panose="020B0604020202020204" pitchFamily="34" charset="0"/>
                        </a:rPr>
                        <a:t>vadītāja</a:t>
                      </a:r>
                      <a:r>
                        <a:rPr lang="en-US" sz="1200" b="0" kern="1200" dirty="0" smtClean="0">
                          <a:solidFill>
                            <a:schemeClr val="dk1"/>
                          </a:solidFill>
                          <a:effectLst/>
                          <a:latin typeface="Arial" panose="020B0604020202020204" pitchFamily="34" charset="0"/>
                          <a:ea typeface="+mn-ea"/>
                          <a:cs typeface="Arial" panose="020B0604020202020204" pitchFamily="34" charset="0"/>
                        </a:rPr>
                        <a:t> </a:t>
                      </a:r>
                      <a:r>
                        <a:rPr lang="en-US" sz="1200" b="0" kern="1200" dirty="0" err="1" smtClean="0">
                          <a:solidFill>
                            <a:schemeClr val="dk1"/>
                          </a:solidFill>
                          <a:effectLst/>
                          <a:latin typeface="Arial" panose="020B0604020202020204" pitchFamily="34" charset="0"/>
                          <a:ea typeface="+mn-ea"/>
                          <a:cs typeface="Arial" panose="020B0604020202020204" pitchFamily="34" charset="0"/>
                        </a:rPr>
                        <a:t>p.i</a:t>
                      </a:r>
                      <a:r>
                        <a:rPr lang="en-US" sz="1200" b="0" kern="1200" dirty="0" smtClean="0">
                          <a:solidFill>
                            <a:schemeClr val="dk1"/>
                          </a:solidFill>
                          <a:effectLst/>
                          <a:latin typeface="Arial" panose="020B0604020202020204" pitchFamily="34" charset="0"/>
                          <a:ea typeface="+mn-ea"/>
                          <a:cs typeface="Arial" panose="020B0604020202020204" pitchFamily="34" charset="0"/>
                        </a:rPr>
                        <a:t>.</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kern="1200" dirty="0" smtClean="0">
                          <a:solidFill>
                            <a:schemeClr val="dk1"/>
                          </a:solidFill>
                          <a:effectLst/>
                          <a:latin typeface="Arial" panose="020B0604020202020204" pitchFamily="34" charset="0"/>
                          <a:ea typeface="+mn-ea"/>
                          <a:cs typeface="Arial" panose="020B0604020202020204" pitchFamily="34" charset="0"/>
                        </a:rPr>
                        <a:t>654-04337</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en-US" sz="1200" kern="1200" dirty="0" smtClean="0">
                          <a:solidFill>
                            <a:schemeClr val="dk1"/>
                          </a:solidFill>
                          <a:effectLst/>
                          <a:latin typeface="Arial" panose="020B0604020202020204" pitchFamily="34" charset="0"/>
                          <a:ea typeface="+mn-ea"/>
                          <a:cs typeface="Arial" panose="020B0604020202020204" pitchFamily="34" charset="0"/>
                          <a:hlinkClick r:id="rId3"/>
                        </a:rPr>
                        <a:t>olga.jesse@daugavpils.lv</a:t>
                      </a:r>
                      <a:endParaRPr lang="lv-LV" sz="1200" kern="1200" dirty="0" smtClean="0">
                        <a:solidFill>
                          <a:schemeClr val="dk1"/>
                        </a:solidFill>
                        <a:effectLst/>
                        <a:latin typeface="Arial" panose="020B0604020202020204" pitchFamily="34" charset="0"/>
                        <a:ea typeface="+mn-ea"/>
                        <a:cs typeface="Arial" panose="020B0604020202020204" pitchFamily="34" charset="0"/>
                      </a:endParaRPr>
                    </a:p>
                  </a:txBody>
                  <a:tcPr marL="9525" marR="9525" marT="9525" marB="0" anchor="ctr"/>
                </a:tc>
              </a:tr>
              <a:tr h="370840">
                <a:tc>
                  <a:txBody>
                    <a:bodyPr/>
                    <a:lstStyle/>
                    <a:p>
                      <a:pPr algn="ctr" fontAlgn="b"/>
                      <a:r>
                        <a:rPr lang="lv-LV" sz="1200" kern="1200" dirty="0" smtClean="0">
                          <a:solidFill>
                            <a:schemeClr val="dk1"/>
                          </a:solidFill>
                          <a:effectLst/>
                          <a:latin typeface="Arial" panose="020B0604020202020204" pitchFamily="34" charset="0"/>
                          <a:ea typeface="+mn-ea"/>
                          <a:cs typeface="Arial" panose="020B0604020202020204" pitchFamily="34" charset="0"/>
                        </a:rPr>
                        <a:t>Imants </a:t>
                      </a:r>
                      <a:r>
                        <a:rPr lang="lv-LV" sz="1200" kern="1200" dirty="0" err="1" smtClean="0">
                          <a:solidFill>
                            <a:schemeClr val="dk1"/>
                          </a:solidFill>
                          <a:effectLst/>
                          <a:latin typeface="Arial" panose="020B0604020202020204" pitchFamily="34" charset="0"/>
                          <a:ea typeface="+mn-ea"/>
                          <a:cs typeface="Arial" panose="020B0604020202020204" pitchFamily="34" charset="0"/>
                        </a:rPr>
                        <a:t>Lagodskis</a:t>
                      </a:r>
                      <a:endParaRPr lang="lv-LV" sz="12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kern="1200" dirty="0" smtClean="0">
                          <a:solidFill>
                            <a:schemeClr val="dk1"/>
                          </a:solidFill>
                          <a:effectLst/>
                          <a:latin typeface="Arial" panose="020B0604020202020204" pitchFamily="34" charset="0"/>
                          <a:ea typeface="+mn-ea"/>
                          <a:cs typeface="Arial" panose="020B0604020202020204" pitchFamily="34" charset="0"/>
                        </a:rPr>
                        <a:t>Sporta nodaļas vadītājs</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kern="1200" dirty="0" smtClean="0">
                          <a:solidFill>
                            <a:schemeClr val="dk1"/>
                          </a:solidFill>
                          <a:effectLst/>
                          <a:latin typeface="Arial" panose="020B0604020202020204" pitchFamily="34" charset="0"/>
                          <a:ea typeface="+mn-ea"/>
                          <a:cs typeface="Arial" panose="020B0604020202020204" pitchFamily="34" charset="0"/>
                        </a:rPr>
                        <a:t>654-57934</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en-US" sz="1200" u="sng" kern="1200" dirty="0" smtClean="0">
                          <a:solidFill>
                            <a:schemeClr val="dk1"/>
                          </a:solidFill>
                          <a:effectLst/>
                          <a:latin typeface="Arial" panose="020B0604020202020204" pitchFamily="34" charset="0"/>
                          <a:ea typeface="+mn-ea"/>
                          <a:cs typeface="Arial" panose="020B0604020202020204" pitchFamily="34" charset="0"/>
                          <a:hlinkClick r:id="rId4"/>
                        </a:rPr>
                        <a:t>imants.lagodskis@daugavpils.lv</a:t>
                      </a:r>
                      <a:endParaRPr lang="lv-LV" sz="1200" b="0" i="0" u="sng" strike="noStrike" dirty="0">
                        <a:solidFill>
                          <a:srgbClr val="0563C1"/>
                        </a:solidFill>
                        <a:effectLst/>
                        <a:latin typeface="Arial" panose="020B0604020202020204" pitchFamily="34" charset="0"/>
                        <a:cs typeface="Arial" panose="020B0604020202020204" pitchFamily="34" charset="0"/>
                      </a:endParaRPr>
                    </a:p>
                  </a:txBody>
                  <a:tcPr marL="9525" marR="9525" marT="9525" marB="0" anchor="ctr"/>
                </a:tc>
              </a:tr>
              <a:tr h="370840">
                <a:tc>
                  <a:txBody>
                    <a:bodyPr/>
                    <a:lstStyle/>
                    <a:p>
                      <a:pPr algn="ctr" fontAlgn="b"/>
                      <a:r>
                        <a:rPr lang="lv-LV" sz="1200" kern="1200" dirty="0" smtClean="0">
                          <a:solidFill>
                            <a:schemeClr val="dk1"/>
                          </a:solidFill>
                          <a:effectLst/>
                          <a:latin typeface="Arial" panose="020B0604020202020204" pitchFamily="34" charset="0"/>
                          <a:ea typeface="+mn-ea"/>
                          <a:cs typeface="Arial" panose="020B0604020202020204" pitchFamily="34" charset="0"/>
                        </a:rPr>
                        <a:t>Gunita Vanaga</a:t>
                      </a:r>
                      <a:endParaRPr lang="lv-LV" sz="12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kern="1200" dirty="0" smtClean="0">
                          <a:solidFill>
                            <a:schemeClr val="dk1"/>
                          </a:solidFill>
                          <a:effectLst/>
                          <a:latin typeface="Arial" panose="020B0604020202020204" pitchFamily="34" charset="0"/>
                          <a:ea typeface="+mn-ea"/>
                          <a:cs typeface="Arial" panose="020B0604020202020204" pitchFamily="34" charset="0"/>
                        </a:rPr>
                        <a:t>Jaunatnes nodaļas vadītāja</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a:r>
                        <a:rPr lang="lv-LV" sz="1200" kern="1200" dirty="0" smtClean="0">
                          <a:solidFill>
                            <a:schemeClr val="dk1"/>
                          </a:solidFill>
                          <a:effectLst/>
                          <a:latin typeface="Arial" panose="020B0604020202020204" pitchFamily="34" charset="0"/>
                          <a:ea typeface="+mn-ea"/>
                          <a:cs typeface="Arial" panose="020B0604020202020204" pitchFamily="34" charset="0"/>
                        </a:rPr>
                        <a:t>654-22300</a:t>
                      </a:r>
                    </a:p>
                    <a:p>
                      <a:pPr algn="ctr"/>
                      <a:r>
                        <a:rPr lang="lv-LV" sz="1200" kern="1200" dirty="0" smtClean="0">
                          <a:solidFill>
                            <a:schemeClr val="dk1"/>
                          </a:solidFill>
                          <a:effectLst/>
                          <a:latin typeface="Arial" panose="020B0604020202020204" pitchFamily="34" charset="0"/>
                          <a:ea typeface="+mn-ea"/>
                          <a:cs typeface="Arial" panose="020B0604020202020204" pitchFamily="34" charset="0"/>
                        </a:rPr>
                        <a:t>27069620</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en-US" sz="1200" u="sng" kern="1200" dirty="0" smtClean="0">
                          <a:solidFill>
                            <a:schemeClr val="dk1"/>
                          </a:solidFill>
                          <a:effectLst/>
                          <a:latin typeface="Arial" panose="020B0604020202020204" pitchFamily="34" charset="0"/>
                          <a:ea typeface="+mn-ea"/>
                          <a:cs typeface="Arial" panose="020B0604020202020204" pitchFamily="34" charset="0"/>
                          <a:hlinkClick r:id="rId5"/>
                        </a:rPr>
                        <a:t>gunita.vanaga@daugavpils.lv</a:t>
                      </a:r>
                      <a:endParaRPr lang="lv-LV" sz="1200" b="0" i="0" u="sng" strike="noStrike" dirty="0">
                        <a:solidFill>
                          <a:srgbClr val="0563C1"/>
                        </a:solidFill>
                        <a:effectLst/>
                        <a:latin typeface="Arial" panose="020B0604020202020204" pitchFamily="34" charset="0"/>
                        <a:cs typeface="Arial" panose="020B0604020202020204" pitchFamily="34" charset="0"/>
                      </a:endParaRPr>
                    </a:p>
                  </a:txBody>
                  <a:tcPr marL="9525" marR="9525" marT="9525" marB="0" anchor="ctr"/>
                </a:tc>
              </a:tr>
              <a:tr h="370840">
                <a:tc>
                  <a:txBody>
                    <a:bodyPr/>
                    <a:lstStyle/>
                    <a:p>
                      <a:pPr algn="ctr" fontAlgn="b"/>
                      <a:r>
                        <a:rPr lang="lv-LV" sz="1200" kern="1200" dirty="0" smtClean="0">
                          <a:solidFill>
                            <a:schemeClr val="dk1"/>
                          </a:solidFill>
                          <a:effectLst/>
                          <a:latin typeface="Arial" panose="020B0604020202020204" pitchFamily="34" charset="0"/>
                          <a:ea typeface="+mn-ea"/>
                          <a:cs typeface="Arial" panose="020B0604020202020204" pitchFamily="34" charset="0"/>
                        </a:rPr>
                        <a:t>Aleksandrs Ivanovs</a:t>
                      </a:r>
                      <a:endParaRPr lang="lv-LV" sz="12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en-US" sz="1200" b="0" kern="1200" dirty="0" err="1" smtClean="0">
                          <a:solidFill>
                            <a:schemeClr val="dk1"/>
                          </a:solidFill>
                          <a:effectLst/>
                          <a:latin typeface="Arial" panose="020B0604020202020204" pitchFamily="34" charset="0"/>
                          <a:ea typeface="+mn-ea"/>
                          <a:cs typeface="Arial" panose="020B0604020202020204" pitchFamily="34" charset="0"/>
                        </a:rPr>
                        <a:t>Jauniešu</a:t>
                      </a:r>
                      <a:r>
                        <a:rPr lang="en-US" sz="1200" b="0" kern="1200" dirty="0" smtClean="0">
                          <a:solidFill>
                            <a:schemeClr val="dk1"/>
                          </a:solidFill>
                          <a:effectLst/>
                          <a:latin typeface="Arial" panose="020B0604020202020204" pitchFamily="34" charset="0"/>
                          <a:ea typeface="+mn-ea"/>
                          <a:cs typeface="Arial" panose="020B0604020202020204" pitchFamily="34" charset="0"/>
                        </a:rPr>
                        <a:t> </a:t>
                      </a:r>
                      <a:r>
                        <a:rPr lang="en-US" sz="1200" b="0" kern="1200" dirty="0" err="1" smtClean="0">
                          <a:solidFill>
                            <a:schemeClr val="dk1"/>
                          </a:solidFill>
                          <a:effectLst/>
                          <a:latin typeface="Arial" panose="020B0604020202020204" pitchFamily="34" charset="0"/>
                          <a:ea typeface="+mn-ea"/>
                          <a:cs typeface="Arial" panose="020B0604020202020204" pitchFamily="34" charset="0"/>
                        </a:rPr>
                        <a:t>neformālās</a:t>
                      </a:r>
                      <a:r>
                        <a:rPr lang="en-US" sz="1200" b="0" kern="1200" dirty="0" smtClean="0">
                          <a:solidFill>
                            <a:schemeClr val="dk1"/>
                          </a:solidFill>
                          <a:effectLst/>
                          <a:latin typeface="Arial" panose="020B0604020202020204" pitchFamily="34" charset="0"/>
                          <a:ea typeface="+mn-ea"/>
                          <a:cs typeface="Arial" panose="020B0604020202020204" pitchFamily="34" charset="0"/>
                        </a:rPr>
                        <a:t> </a:t>
                      </a:r>
                      <a:r>
                        <a:rPr lang="en-US" sz="1200" b="0" kern="1200" dirty="0" err="1" smtClean="0">
                          <a:solidFill>
                            <a:schemeClr val="dk1"/>
                          </a:solidFill>
                          <a:effectLst/>
                          <a:latin typeface="Arial" panose="020B0604020202020204" pitchFamily="34" charset="0"/>
                          <a:ea typeface="+mn-ea"/>
                          <a:cs typeface="Arial" panose="020B0604020202020204" pitchFamily="34" charset="0"/>
                        </a:rPr>
                        <a:t>izglītības</a:t>
                      </a:r>
                      <a:r>
                        <a:rPr lang="en-US" sz="1200" b="0" kern="1200" dirty="0" smtClean="0">
                          <a:solidFill>
                            <a:schemeClr val="dk1"/>
                          </a:solidFill>
                          <a:effectLst/>
                          <a:latin typeface="Arial" panose="020B0604020202020204" pitchFamily="34" charset="0"/>
                          <a:ea typeface="+mn-ea"/>
                          <a:cs typeface="Arial" panose="020B0604020202020204" pitchFamily="34" charset="0"/>
                        </a:rPr>
                        <a:t> </a:t>
                      </a:r>
                      <a:r>
                        <a:rPr lang="en-US" sz="1200" b="0" kern="1200" dirty="0" err="1" smtClean="0">
                          <a:solidFill>
                            <a:schemeClr val="dk1"/>
                          </a:solidFill>
                          <a:effectLst/>
                          <a:latin typeface="Arial" panose="020B0604020202020204" pitchFamily="34" charset="0"/>
                          <a:ea typeface="+mn-ea"/>
                          <a:cs typeface="Arial" panose="020B0604020202020204" pitchFamily="34" charset="0"/>
                        </a:rPr>
                        <a:t>centr</a:t>
                      </a:r>
                      <a:r>
                        <a:rPr lang="lv-LV" sz="1200" b="0" kern="1200" dirty="0" smtClean="0">
                          <a:solidFill>
                            <a:schemeClr val="dk1"/>
                          </a:solidFill>
                          <a:effectLst/>
                          <a:latin typeface="Arial" panose="020B0604020202020204" pitchFamily="34" charset="0"/>
                          <a:ea typeface="+mn-ea"/>
                          <a:cs typeface="Arial" panose="020B0604020202020204" pitchFamily="34" charset="0"/>
                        </a:rPr>
                        <a:t>a</a:t>
                      </a:r>
                      <a:r>
                        <a:rPr lang="lv-LV" sz="1200" b="0" kern="1200" baseline="0" dirty="0" smtClean="0">
                          <a:solidFill>
                            <a:schemeClr val="dk1"/>
                          </a:solidFill>
                          <a:effectLst/>
                          <a:latin typeface="Arial" panose="020B0604020202020204" pitchFamily="34" charset="0"/>
                          <a:ea typeface="+mn-ea"/>
                          <a:cs typeface="Arial" panose="020B0604020202020204" pitchFamily="34" charset="0"/>
                        </a:rPr>
                        <a:t> jaunatnes lietu speciālists</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kern="1200" dirty="0" smtClean="0">
                          <a:solidFill>
                            <a:schemeClr val="dk1"/>
                          </a:solidFill>
                          <a:effectLst/>
                          <a:latin typeface="Arial" panose="020B0604020202020204" pitchFamily="34" charset="0"/>
                          <a:ea typeface="+mn-ea"/>
                          <a:cs typeface="Arial" panose="020B0604020202020204" pitchFamily="34" charset="0"/>
                        </a:rPr>
                        <a:t>25651181</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en-US" sz="1200" u="sng" kern="1200" dirty="0" smtClean="0">
                          <a:solidFill>
                            <a:schemeClr val="dk1"/>
                          </a:solidFill>
                          <a:effectLst/>
                          <a:latin typeface="Arial" panose="020B0604020202020204" pitchFamily="34" charset="0"/>
                          <a:ea typeface="+mn-ea"/>
                          <a:cs typeface="Arial" panose="020B0604020202020204" pitchFamily="34" charset="0"/>
                          <a:hlinkClick r:id="rId6"/>
                        </a:rPr>
                        <a:t>ivanovs.av@gmail.com</a:t>
                      </a:r>
                      <a:endParaRPr lang="lv-LV" sz="1200" b="0" i="0" u="sng" strike="noStrike" dirty="0">
                        <a:solidFill>
                          <a:srgbClr val="0563C1"/>
                        </a:solidFill>
                        <a:effectLst/>
                        <a:latin typeface="Arial" panose="020B0604020202020204" pitchFamily="34" charset="0"/>
                        <a:cs typeface="Arial" panose="020B0604020202020204" pitchFamily="34" charset="0"/>
                      </a:endParaRPr>
                    </a:p>
                  </a:txBody>
                  <a:tcPr marL="9525" marR="9525" marT="9525" marB="0" anchor="ctr"/>
                </a:tc>
              </a:tr>
              <a:tr h="370840">
                <a:tc gridSpan="4">
                  <a:txBody>
                    <a:bodyPr/>
                    <a:lstStyle/>
                    <a:p>
                      <a:pPr algn="ctr"/>
                      <a:r>
                        <a:rPr lang="lv-LV" sz="1200" b="1" i="1" u="sng" kern="1200" dirty="0" smtClean="0">
                          <a:solidFill>
                            <a:schemeClr val="dk1"/>
                          </a:solidFill>
                          <a:effectLst/>
                          <a:latin typeface="Arial" panose="020B0604020202020204" pitchFamily="34" charset="0"/>
                          <a:ea typeface="+mn-ea"/>
                          <a:cs typeface="Arial" panose="020B0604020202020204" pitchFamily="34" charset="0"/>
                        </a:rPr>
                        <a:t>Daugavpils pilsētas domes Pilsētplānošanas un būvniecības departaments</a:t>
                      </a:r>
                      <a:endParaRPr lang="lv-LV" sz="1200" b="1" i="1" u="sng" kern="1200" dirty="0">
                        <a:solidFill>
                          <a:schemeClr val="dk1"/>
                        </a:solidFill>
                        <a:effectLst/>
                        <a:latin typeface="Arial" panose="020B0604020202020204" pitchFamily="34" charset="0"/>
                        <a:ea typeface="+mn-ea"/>
                        <a:cs typeface="Arial" panose="020B0604020202020204" pitchFamily="34" charset="0"/>
                      </a:endParaRPr>
                    </a:p>
                  </a:txBody>
                  <a:tcPr marL="9525" marR="9525" marT="9525" marB="0" anchor="ctr"/>
                </a:tc>
                <a:tc hMerge="1">
                  <a:txBody>
                    <a:bodyPr/>
                    <a:lstStyle/>
                    <a:p>
                      <a:pPr algn="ctr" fontAlgn="b"/>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hMerge="1">
                  <a:txBody>
                    <a:bodyPr/>
                    <a:lstStyle/>
                    <a:p>
                      <a:pPr algn="ctr" fontAlgn="b"/>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hMerge="1">
                  <a:txBody>
                    <a:bodyPr/>
                    <a:lstStyle/>
                    <a:p>
                      <a:pPr algn="ctr" fontAlgn="b"/>
                      <a:endParaRPr lang="lv-LV" sz="1200" b="0" i="0" u="sng" strike="noStrike" dirty="0">
                        <a:solidFill>
                          <a:srgbClr val="0563C1"/>
                        </a:solidFill>
                        <a:effectLst/>
                        <a:latin typeface="Arial" panose="020B0604020202020204" pitchFamily="34" charset="0"/>
                        <a:cs typeface="Arial" panose="020B0604020202020204" pitchFamily="34" charset="0"/>
                      </a:endParaRPr>
                    </a:p>
                  </a:txBody>
                  <a:tcPr marL="9525" marR="9525" marT="9525" marB="0" anchor="ctr"/>
                </a:tc>
              </a:tr>
              <a:tr h="370840">
                <a:tc>
                  <a:txBody>
                    <a:bodyPr/>
                    <a:lstStyle/>
                    <a:p>
                      <a:pPr algn="ctr" fontAlgn="b"/>
                      <a:r>
                        <a:rPr lang="lv-LV" sz="1200" kern="1200" dirty="0" smtClean="0">
                          <a:solidFill>
                            <a:schemeClr val="dk1"/>
                          </a:solidFill>
                          <a:effectLst/>
                          <a:latin typeface="Arial" panose="020B0604020202020204" pitchFamily="34" charset="0"/>
                          <a:ea typeface="+mn-ea"/>
                          <a:cs typeface="Arial" panose="020B0604020202020204" pitchFamily="34" charset="0"/>
                        </a:rPr>
                        <a:t>Santa Pupiņa</a:t>
                      </a:r>
                      <a:endParaRPr lang="lv-LV" sz="12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kern="1200" dirty="0" smtClean="0">
                          <a:solidFill>
                            <a:schemeClr val="dk1"/>
                          </a:solidFill>
                          <a:effectLst/>
                          <a:latin typeface="Arial" panose="020B0604020202020204" pitchFamily="34" charset="0"/>
                          <a:ea typeface="+mn-ea"/>
                          <a:cs typeface="Arial" panose="020B0604020202020204" pitchFamily="34" charset="0"/>
                        </a:rPr>
                        <a:t>Departamenta vadītāja</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kern="1200" dirty="0" smtClean="0">
                          <a:solidFill>
                            <a:schemeClr val="dk1"/>
                          </a:solidFill>
                          <a:effectLst/>
                          <a:latin typeface="Arial" panose="020B0604020202020204" pitchFamily="34" charset="0"/>
                          <a:ea typeface="+mn-ea"/>
                          <a:cs typeface="Arial" panose="020B0604020202020204" pitchFamily="34" charset="0"/>
                        </a:rPr>
                        <a:t>65407782</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kern="1200" dirty="0" smtClean="0">
                          <a:solidFill>
                            <a:schemeClr val="dk1"/>
                          </a:solidFill>
                          <a:effectLst/>
                          <a:latin typeface="Arial" panose="020B0604020202020204" pitchFamily="34" charset="0"/>
                          <a:ea typeface="+mn-ea"/>
                          <a:cs typeface="Arial" panose="020B0604020202020204" pitchFamily="34" charset="0"/>
                          <a:hlinkClick r:id="rId7"/>
                        </a:rPr>
                        <a:t>santa.pupina@daugavpils.lv</a:t>
                      </a:r>
                      <a:endParaRPr lang="lv-LV" sz="1200" b="0" i="0" u="sng" strike="noStrike" dirty="0">
                        <a:solidFill>
                          <a:srgbClr val="0563C1"/>
                        </a:solidFill>
                        <a:effectLst/>
                        <a:latin typeface="Arial" panose="020B0604020202020204" pitchFamily="34" charset="0"/>
                        <a:cs typeface="Arial" panose="020B0604020202020204" pitchFamily="34" charset="0"/>
                      </a:endParaRPr>
                    </a:p>
                  </a:txBody>
                  <a:tcPr marL="9525" marR="9525" marT="9525" marB="0" anchor="ctr"/>
                </a:tc>
              </a:tr>
            </a:tbl>
          </a:graphicData>
        </a:graphic>
      </p:graphicFrame>
      <p:pic>
        <p:nvPicPr>
          <p:cNvPr id="5"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87148" y="5839777"/>
            <a:ext cx="649605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308717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489837992"/>
              </p:ext>
            </p:extLst>
          </p:nvPr>
        </p:nvGraphicFramePr>
        <p:xfrm>
          <a:off x="1143000" y="1755573"/>
          <a:ext cx="9872664" cy="4092575"/>
        </p:xfrm>
        <a:graphic>
          <a:graphicData uri="http://schemas.openxmlformats.org/drawingml/2006/table">
            <a:tbl>
              <a:tblPr firstRow="1" bandRow="1">
                <a:tableStyleId>{5C22544A-7EE6-4342-B048-85BDC9FD1C3A}</a:tableStyleId>
              </a:tblPr>
              <a:tblGrid>
                <a:gridCol w="2468166"/>
                <a:gridCol w="2468166"/>
                <a:gridCol w="2468166"/>
                <a:gridCol w="2468166"/>
              </a:tblGrid>
              <a:tr h="370840">
                <a:tc>
                  <a:txBody>
                    <a:bodyPr/>
                    <a:lstStyle/>
                    <a:p>
                      <a:pPr algn="ctr" fontAlgn="ctr"/>
                      <a:r>
                        <a:rPr lang="lv-LV" sz="1200" b="1" i="0" u="sng" strike="noStrike" dirty="0">
                          <a:solidFill>
                            <a:srgbClr val="000000"/>
                          </a:solidFill>
                          <a:effectLst/>
                          <a:latin typeface="Arial" panose="020B0604020202020204" pitchFamily="34" charset="0"/>
                        </a:rPr>
                        <a:t>Vārds, uzvārds</a:t>
                      </a:r>
                    </a:p>
                  </a:txBody>
                  <a:tcPr marL="9525" marR="9525" marT="9525" marB="0" anchor="ctr"/>
                </a:tc>
                <a:tc>
                  <a:txBody>
                    <a:bodyPr/>
                    <a:lstStyle/>
                    <a:p>
                      <a:pPr algn="ctr" fontAlgn="ctr"/>
                      <a:r>
                        <a:rPr lang="lv-LV" sz="1200" b="1" i="0" u="sng" strike="noStrike">
                          <a:solidFill>
                            <a:srgbClr val="000000"/>
                          </a:solidFill>
                          <a:effectLst/>
                          <a:latin typeface="Arial" panose="020B0604020202020204" pitchFamily="34" charset="0"/>
                        </a:rPr>
                        <a:t>Ieņemamais amats</a:t>
                      </a:r>
                    </a:p>
                  </a:txBody>
                  <a:tcPr marL="9525" marR="9525" marT="9525" marB="0" anchor="ctr"/>
                </a:tc>
                <a:tc>
                  <a:txBody>
                    <a:bodyPr/>
                    <a:lstStyle/>
                    <a:p>
                      <a:pPr algn="ctr" fontAlgn="ctr"/>
                      <a:r>
                        <a:rPr lang="lv-LV" sz="1200" b="1" i="0" u="sng" strike="noStrike">
                          <a:solidFill>
                            <a:srgbClr val="000000"/>
                          </a:solidFill>
                          <a:effectLst/>
                          <a:latin typeface="Arial" panose="020B0604020202020204" pitchFamily="34" charset="0"/>
                        </a:rPr>
                        <a:t>Tālrunis</a:t>
                      </a:r>
                    </a:p>
                  </a:txBody>
                  <a:tcPr marL="9525" marR="9525" marT="9525" marB="0" anchor="ctr"/>
                </a:tc>
                <a:tc>
                  <a:txBody>
                    <a:bodyPr/>
                    <a:lstStyle/>
                    <a:p>
                      <a:pPr algn="ctr" fontAlgn="ctr"/>
                      <a:r>
                        <a:rPr lang="lv-LV" sz="1200" b="1" i="0" u="sng" strike="noStrike" dirty="0">
                          <a:solidFill>
                            <a:srgbClr val="000000"/>
                          </a:solidFill>
                          <a:effectLst/>
                          <a:latin typeface="Arial" panose="020B0604020202020204" pitchFamily="34" charset="0"/>
                        </a:rPr>
                        <a:t>E-pasts</a:t>
                      </a:r>
                    </a:p>
                  </a:txBody>
                  <a:tcPr marL="9525" marR="9525" marT="9525" marB="0" anchor="ctr"/>
                </a:tc>
              </a:tr>
              <a:tr h="370840">
                <a:tc>
                  <a:txBody>
                    <a:bodyPr/>
                    <a:lstStyle/>
                    <a:p>
                      <a:pPr algn="ctr" fontAlgn="ctr"/>
                      <a:r>
                        <a:rPr lang="lv-LV" sz="1200" b="0" i="0" u="none" strike="noStrike">
                          <a:solidFill>
                            <a:srgbClr val="000000"/>
                          </a:solidFill>
                          <a:effectLst/>
                          <a:latin typeface="Arial" panose="020B0604020202020204" pitchFamily="34" charset="0"/>
                        </a:rPr>
                        <a:t>Iveta MAĻINA-TABŪNE</a:t>
                      </a:r>
                    </a:p>
                  </a:txBody>
                  <a:tcPr marL="9525" marR="9525" marT="9525" marB="0" anchor="ctr"/>
                </a:tc>
                <a:tc>
                  <a:txBody>
                    <a:bodyPr/>
                    <a:lstStyle/>
                    <a:p>
                      <a:pPr algn="ctr" fontAlgn="ctr"/>
                      <a:r>
                        <a:rPr lang="lv-LV" sz="1200" b="0" i="0" u="none" strike="noStrike">
                          <a:solidFill>
                            <a:srgbClr val="000000"/>
                          </a:solidFill>
                          <a:effectLst/>
                          <a:latin typeface="Arial" panose="020B0604020202020204" pitchFamily="34" charset="0"/>
                        </a:rPr>
                        <a:t>Administrācijas vadītāja</a:t>
                      </a:r>
                    </a:p>
                  </a:txBody>
                  <a:tcPr marL="9525" marR="9525" marT="9525" marB="0" anchor="ctr"/>
                </a:tc>
                <a:tc>
                  <a:txBody>
                    <a:bodyPr/>
                    <a:lstStyle/>
                    <a:p>
                      <a:pPr algn="ctr" fontAlgn="ctr"/>
                      <a:r>
                        <a:rPr lang="lv-LV" sz="1200" b="0" i="0" u="none" strike="noStrike">
                          <a:solidFill>
                            <a:srgbClr val="000000"/>
                          </a:solidFill>
                          <a:effectLst/>
                          <a:latin typeface="Arial" panose="020B0604020202020204" pitchFamily="34" charset="0"/>
                        </a:rPr>
                        <a:t>67224044</a:t>
                      </a:r>
                    </a:p>
                  </a:txBody>
                  <a:tcPr marL="9525" marR="9525" marT="9525" marB="0" anchor="ctr"/>
                </a:tc>
                <a:tc>
                  <a:txBody>
                    <a:bodyPr/>
                    <a:lstStyle/>
                    <a:p>
                      <a:pPr algn="ctr" fontAlgn="ctr"/>
                      <a:r>
                        <a:rPr lang="lv-LV" sz="1200" b="0" i="0" u="sng" strike="noStrike" dirty="0" smtClean="0">
                          <a:solidFill>
                            <a:srgbClr val="0000FF"/>
                          </a:solidFill>
                          <a:effectLst/>
                          <a:latin typeface="Arial" panose="020B0604020202020204" pitchFamily="34" charset="0"/>
                          <a:hlinkClick r:id="rId2"/>
                        </a:rPr>
                        <a:t>iveta.malina@latgale.lv</a:t>
                      </a:r>
                      <a:endParaRPr lang="lv-LV" sz="1200" b="0" i="0" u="sng" strike="noStrike" dirty="0">
                        <a:solidFill>
                          <a:srgbClr val="0000FF"/>
                        </a:solidFill>
                        <a:effectLst/>
                        <a:latin typeface="Arial" panose="020B0604020202020204" pitchFamily="34" charset="0"/>
                      </a:endParaRPr>
                    </a:p>
                  </a:txBody>
                  <a:tcPr marL="9525" marR="9525" marT="9525" marB="0" anchor="ctr"/>
                </a:tc>
              </a:tr>
              <a:tr h="370840">
                <a:tc gridSpan="4">
                  <a:txBody>
                    <a:bodyPr/>
                    <a:lstStyle/>
                    <a:p>
                      <a:pPr algn="ctr" fontAlgn="ctr"/>
                      <a:r>
                        <a:rPr lang="lv-LV" sz="1200" b="1" i="1" u="sng" strike="noStrike" dirty="0">
                          <a:solidFill>
                            <a:srgbClr val="000000"/>
                          </a:solidFill>
                          <a:effectLst/>
                          <a:latin typeface="Arial" panose="020B0604020202020204" pitchFamily="34" charset="0"/>
                        </a:rPr>
                        <a:t>Juridiskā un lietvedības </a:t>
                      </a:r>
                      <a:r>
                        <a:rPr lang="lv-LV" sz="1200" b="1" i="1" u="sng" strike="noStrike" dirty="0" smtClean="0">
                          <a:solidFill>
                            <a:srgbClr val="000000"/>
                          </a:solidFill>
                          <a:effectLst/>
                          <a:latin typeface="Arial" panose="020B0604020202020204" pitchFamily="34" charset="0"/>
                        </a:rPr>
                        <a:t>nodaļa</a:t>
                      </a:r>
                      <a:endParaRPr lang="lv-LV" sz="1200" b="1" i="0" u="none" strike="noStrike" dirty="0">
                        <a:solidFill>
                          <a:srgbClr val="000000"/>
                        </a:solidFill>
                        <a:effectLst/>
                        <a:latin typeface="Arial" panose="020B0604020202020204" pitchFamily="34" charset="0"/>
                      </a:endParaRPr>
                    </a:p>
                  </a:txBody>
                  <a:tcPr marL="9525" marR="9525" marT="9525" marB="0" anchor="ctr"/>
                </a:tc>
                <a:tc hMerge="1">
                  <a:txBody>
                    <a:bodyPr/>
                    <a:lstStyle/>
                    <a:p>
                      <a:pPr algn="l" fontAlgn="ctr"/>
                      <a:endParaRPr lang="lv-LV" sz="1000" b="0" i="0" u="none" strike="noStrike" dirty="0">
                        <a:solidFill>
                          <a:srgbClr val="000000"/>
                        </a:solidFill>
                        <a:effectLst/>
                        <a:latin typeface="Arial" panose="020B0604020202020204" pitchFamily="34" charset="0"/>
                      </a:endParaRPr>
                    </a:p>
                  </a:txBody>
                  <a:tcPr marL="9525" marR="9525" marT="9525" marB="0" anchor="ctr"/>
                </a:tc>
                <a:tc hMerge="1">
                  <a:txBody>
                    <a:bodyPr/>
                    <a:lstStyle/>
                    <a:p>
                      <a:pPr algn="l" fontAlgn="ctr"/>
                      <a:endParaRPr lang="lv-LV" sz="1000" b="0" i="0" u="none" strike="noStrike" dirty="0">
                        <a:solidFill>
                          <a:srgbClr val="000000"/>
                        </a:solidFill>
                        <a:effectLst/>
                        <a:latin typeface="Arial" panose="020B0604020202020204" pitchFamily="34" charset="0"/>
                      </a:endParaRPr>
                    </a:p>
                  </a:txBody>
                  <a:tcPr marL="9525" marR="9525" marT="9525" marB="0" anchor="ctr"/>
                </a:tc>
                <a:tc hMerge="1">
                  <a:txBody>
                    <a:bodyPr/>
                    <a:lstStyle/>
                    <a:p>
                      <a:pPr algn="l" fontAlgn="ctr"/>
                      <a:endParaRPr lang="lv-LV" sz="1000" b="0" i="0" u="none" strike="noStrike" dirty="0">
                        <a:solidFill>
                          <a:srgbClr val="000000"/>
                        </a:solidFill>
                        <a:effectLst/>
                        <a:latin typeface="Arial" panose="020B0604020202020204" pitchFamily="34" charset="0"/>
                      </a:endParaRPr>
                    </a:p>
                  </a:txBody>
                  <a:tcPr marL="9525" marR="9525" marT="9525" marB="0" anchor="ctr"/>
                </a:tc>
              </a:tr>
              <a:tr h="370840">
                <a:tc>
                  <a:txBody>
                    <a:bodyPr/>
                    <a:lstStyle/>
                    <a:p>
                      <a:pPr algn="ctr" fontAlgn="ctr"/>
                      <a:r>
                        <a:rPr lang="lv-LV" sz="1200" b="0" i="0" u="none" strike="noStrike">
                          <a:solidFill>
                            <a:srgbClr val="000000"/>
                          </a:solidFill>
                          <a:effectLst/>
                          <a:latin typeface="Arial" panose="020B0604020202020204" pitchFamily="34" charset="0"/>
                        </a:rPr>
                        <a:t>Jeļena PĻUTA</a:t>
                      </a:r>
                    </a:p>
                  </a:txBody>
                  <a:tcPr marL="9525" marR="9525" marT="9525" marB="0" anchor="ctr"/>
                </a:tc>
                <a:tc>
                  <a:txBody>
                    <a:bodyPr/>
                    <a:lstStyle/>
                    <a:p>
                      <a:pPr algn="ctr" fontAlgn="ctr"/>
                      <a:r>
                        <a:rPr lang="lv-LV" sz="1200" b="0" i="0" u="none" strike="noStrike">
                          <a:solidFill>
                            <a:srgbClr val="000000"/>
                          </a:solidFill>
                          <a:effectLst/>
                          <a:latin typeface="Arial" panose="020B0604020202020204" pitchFamily="34" charset="0"/>
                        </a:rPr>
                        <a:t>Juridiskās un lietvedības nodaļas vadītāja</a:t>
                      </a:r>
                    </a:p>
                  </a:txBody>
                  <a:tcPr marL="9525" marR="9525" marT="9525" marB="0" anchor="ctr"/>
                </a:tc>
                <a:tc>
                  <a:txBody>
                    <a:bodyPr/>
                    <a:lstStyle/>
                    <a:p>
                      <a:pPr algn="ctr" fontAlgn="ctr"/>
                      <a:r>
                        <a:rPr lang="lv-LV" sz="1200" b="0" i="0" u="none" strike="noStrike" dirty="0">
                          <a:solidFill>
                            <a:srgbClr val="000000"/>
                          </a:solidFill>
                          <a:effectLst/>
                          <a:latin typeface="Arial" panose="020B0604020202020204" pitchFamily="34" charset="0"/>
                        </a:rPr>
                        <a:t>65428111</a:t>
                      </a:r>
                    </a:p>
                  </a:txBody>
                  <a:tcPr marL="9525" marR="9525" marT="9525" marB="0" anchor="ctr"/>
                </a:tc>
                <a:tc>
                  <a:txBody>
                    <a:bodyPr/>
                    <a:lstStyle/>
                    <a:p>
                      <a:pPr algn="ctr" fontAlgn="ctr"/>
                      <a:r>
                        <a:rPr lang="lv-LV" sz="1200" b="0" i="0" u="sng" strike="noStrike" dirty="0" smtClean="0">
                          <a:solidFill>
                            <a:srgbClr val="0000FF"/>
                          </a:solidFill>
                          <a:effectLst/>
                          <a:latin typeface="Arial" panose="020B0604020202020204" pitchFamily="34" charset="0"/>
                          <a:hlinkClick r:id="rId3"/>
                        </a:rPr>
                        <a:t>jelena.pluta@latgale.lv</a:t>
                      </a:r>
                      <a:endParaRPr lang="lv-LV" sz="1200" b="0" i="0" u="sng" strike="noStrike" dirty="0">
                        <a:solidFill>
                          <a:srgbClr val="0000FF"/>
                        </a:solidFill>
                        <a:effectLst/>
                        <a:latin typeface="Arial" panose="020B0604020202020204" pitchFamily="34" charset="0"/>
                      </a:endParaRPr>
                    </a:p>
                  </a:txBody>
                  <a:tcPr marL="9525" marR="9525" marT="9525" marB="0" anchor="ctr"/>
                </a:tc>
              </a:tr>
              <a:tr h="370840">
                <a:tc gridSpan="4">
                  <a:txBody>
                    <a:bodyPr/>
                    <a:lstStyle/>
                    <a:p>
                      <a:pPr algn="ctr" fontAlgn="ctr"/>
                      <a:r>
                        <a:rPr lang="lv-LV" sz="1200" b="1" i="1" u="sng" strike="noStrike" dirty="0">
                          <a:solidFill>
                            <a:srgbClr val="000000"/>
                          </a:solidFill>
                          <a:effectLst/>
                          <a:latin typeface="Arial" panose="020B0604020202020204" pitchFamily="34" charset="0"/>
                        </a:rPr>
                        <a:t>Latgales uzņēmējdarbības </a:t>
                      </a:r>
                      <a:r>
                        <a:rPr lang="lv-LV" sz="1200" b="1" i="1" u="sng" strike="noStrike" dirty="0" smtClean="0">
                          <a:solidFill>
                            <a:srgbClr val="000000"/>
                          </a:solidFill>
                          <a:effectLst/>
                          <a:latin typeface="Arial" panose="020B0604020202020204" pitchFamily="34" charset="0"/>
                        </a:rPr>
                        <a:t>centrs</a:t>
                      </a:r>
                      <a:r>
                        <a:rPr lang="lv-LV" sz="1200" b="1" i="0" u="none" strike="noStrike" dirty="0">
                          <a:solidFill>
                            <a:srgbClr val="000000"/>
                          </a:solidFill>
                          <a:effectLst/>
                          <a:latin typeface="Arial" panose="020B0604020202020204" pitchFamily="34" charset="0"/>
                        </a:rPr>
                        <a:t> </a:t>
                      </a:r>
                    </a:p>
                  </a:txBody>
                  <a:tcPr marL="9525" marR="9525" marT="9525" marB="0" anchor="ctr"/>
                </a:tc>
                <a:tc hMerge="1">
                  <a:txBody>
                    <a:bodyPr/>
                    <a:lstStyle/>
                    <a:p>
                      <a:pPr algn="l" fontAlgn="ctr"/>
                      <a:endParaRPr lang="lv-LV" sz="1000" b="0" i="0" u="none" strike="noStrike">
                        <a:solidFill>
                          <a:srgbClr val="000000"/>
                        </a:solidFill>
                        <a:effectLst/>
                        <a:latin typeface="Arial" panose="020B0604020202020204" pitchFamily="34" charset="0"/>
                      </a:endParaRPr>
                    </a:p>
                  </a:txBody>
                  <a:tcPr marL="9525" marR="9525" marT="9525" marB="0" anchor="ctr"/>
                </a:tc>
                <a:tc hMerge="1">
                  <a:txBody>
                    <a:bodyPr/>
                    <a:lstStyle/>
                    <a:p>
                      <a:pPr algn="l" fontAlgn="ctr"/>
                      <a:endParaRPr lang="lv-LV" sz="1000" b="0" i="0" u="none" strike="noStrike">
                        <a:solidFill>
                          <a:srgbClr val="000000"/>
                        </a:solidFill>
                        <a:effectLst/>
                        <a:latin typeface="Arial" panose="020B0604020202020204" pitchFamily="34" charset="0"/>
                      </a:endParaRPr>
                    </a:p>
                  </a:txBody>
                  <a:tcPr marL="9525" marR="9525" marT="9525" marB="0" anchor="ctr"/>
                </a:tc>
                <a:tc hMerge="1">
                  <a:txBody>
                    <a:bodyPr/>
                    <a:lstStyle/>
                    <a:p>
                      <a:pPr algn="l" fontAlgn="ctr"/>
                      <a:endParaRPr lang="lv-LV" sz="1000" b="0" i="0" u="none" strike="noStrike" dirty="0">
                        <a:solidFill>
                          <a:srgbClr val="000000"/>
                        </a:solidFill>
                        <a:effectLst/>
                        <a:latin typeface="Arial" panose="020B0604020202020204" pitchFamily="34" charset="0"/>
                      </a:endParaRPr>
                    </a:p>
                  </a:txBody>
                  <a:tcPr marL="9525" marR="9525" marT="9525" marB="0" anchor="ctr"/>
                </a:tc>
              </a:tr>
              <a:tr h="370840">
                <a:tc>
                  <a:txBody>
                    <a:bodyPr/>
                    <a:lstStyle/>
                    <a:p>
                      <a:pPr algn="ctr" fontAlgn="ctr"/>
                      <a:r>
                        <a:rPr lang="lv-LV" sz="1200" b="0" i="0" u="none" strike="noStrike" dirty="0">
                          <a:solidFill>
                            <a:srgbClr val="000000"/>
                          </a:solidFill>
                          <a:effectLst/>
                          <a:latin typeface="Arial" panose="020B0604020202020204" pitchFamily="34" charset="0"/>
                        </a:rPr>
                        <a:t>Vladislavs STANKEVIČS</a:t>
                      </a:r>
                    </a:p>
                  </a:txBody>
                  <a:tcPr marL="9525" marR="9525" marT="9525" marB="0" anchor="ctr"/>
                </a:tc>
                <a:tc>
                  <a:txBody>
                    <a:bodyPr/>
                    <a:lstStyle/>
                    <a:p>
                      <a:pPr algn="ctr" fontAlgn="ctr"/>
                      <a:r>
                        <a:rPr lang="lv-LV" sz="1200" b="0" i="0" u="none" strike="noStrike">
                          <a:solidFill>
                            <a:srgbClr val="000000"/>
                          </a:solidFill>
                          <a:effectLst/>
                          <a:latin typeface="Arial" panose="020B0604020202020204" pitchFamily="34" charset="0"/>
                        </a:rPr>
                        <a:t>Latgales uzņēmēdarbības centra vadītājs</a:t>
                      </a:r>
                    </a:p>
                  </a:txBody>
                  <a:tcPr marL="9525" marR="9525" marT="9525" marB="0" anchor="ctr"/>
                </a:tc>
                <a:tc>
                  <a:txBody>
                    <a:bodyPr/>
                    <a:lstStyle/>
                    <a:p>
                      <a:pPr algn="ctr" fontAlgn="ctr"/>
                      <a:r>
                        <a:rPr lang="lv-LV" sz="1200" b="0" i="0" u="none" strike="noStrike">
                          <a:solidFill>
                            <a:srgbClr val="000000"/>
                          </a:solidFill>
                          <a:effectLst/>
                          <a:latin typeface="Arial" panose="020B0604020202020204" pitchFamily="34" charset="0"/>
                        </a:rPr>
                        <a:t>65423802</a:t>
                      </a:r>
                    </a:p>
                  </a:txBody>
                  <a:tcPr marL="9525" marR="9525" marT="9525" marB="0" anchor="ctr"/>
                </a:tc>
                <a:tc>
                  <a:txBody>
                    <a:bodyPr/>
                    <a:lstStyle/>
                    <a:p>
                      <a:pPr algn="ctr" fontAlgn="ctr"/>
                      <a:r>
                        <a:rPr lang="lv-LV" sz="1200" b="0" i="0" u="sng" strike="noStrike" dirty="0" smtClean="0">
                          <a:solidFill>
                            <a:srgbClr val="0000FF"/>
                          </a:solidFill>
                          <a:effectLst/>
                          <a:latin typeface="Arial" panose="020B0604020202020204" pitchFamily="34" charset="0"/>
                          <a:hlinkClick r:id="rId4"/>
                        </a:rPr>
                        <a:t>vladislavs.stankevics@latgale.lv</a:t>
                      </a:r>
                      <a:endParaRPr lang="lv-LV" sz="1200" b="0" i="0" u="sng" strike="noStrike" dirty="0">
                        <a:solidFill>
                          <a:srgbClr val="0000FF"/>
                        </a:solidFill>
                        <a:effectLst/>
                        <a:latin typeface="Arial" panose="020B0604020202020204" pitchFamily="34" charset="0"/>
                      </a:endParaRPr>
                    </a:p>
                  </a:txBody>
                  <a:tcPr marL="9525" marR="9525" marT="9525" marB="0" anchor="ctr"/>
                </a:tc>
              </a:tr>
              <a:tr h="370840">
                <a:tc>
                  <a:txBody>
                    <a:bodyPr/>
                    <a:lstStyle/>
                    <a:p>
                      <a:pPr algn="ctr" fontAlgn="ctr"/>
                      <a:r>
                        <a:rPr lang="lv-LV" sz="1200" b="0" i="0" u="none" strike="noStrike">
                          <a:solidFill>
                            <a:srgbClr val="000000"/>
                          </a:solidFill>
                          <a:effectLst/>
                          <a:latin typeface="Arial" panose="020B0604020202020204" pitchFamily="34" charset="0"/>
                        </a:rPr>
                        <a:t>Andris KUCINS</a:t>
                      </a:r>
                    </a:p>
                  </a:txBody>
                  <a:tcPr marL="9525" marR="9525" marT="9525" marB="0" anchor="ctr"/>
                </a:tc>
                <a:tc>
                  <a:txBody>
                    <a:bodyPr/>
                    <a:lstStyle/>
                    <a:p>
                      <a:pPr algn="ctr" fontAlgn="ctr"/>
                      <a:r>
                        <a:rPr lang="lv-LV" sz="1200" b="0" i="0" u="none" strike="noStrike">
                          <a:solidFill>
                            <a:srgbClr val="000000"/>
                          </a:solidFill>
                          <a:effectLst/>
                          <a:latin typeface="Arial" panose="020B0604020202020204" pitchFamily="34" charset="0"/>
                        </a:rPr>
                        <a:t>Komercdarbības konsultants</a:t>
                      </a:r>
                    </a:p>
                  </a:txBody>
                  <a:tcPr marL="9525" marR="9525" marT="9525" marB="0" anchor="ctr"/>
                </a:tc>
                <a:tc>
                  <a:txBody>
                    <a:bodyPr/>
                    <a:lstStyle/>
                    <a:p>
                      <a:pPr algn="ctr" fontAlgn="ctr"/>
                      <a:r>
                        <a:rPr lang="lv-LV" sz="1200" b="0" i="0" u="none" strike="noStrike">
                          <a:solidFill>
                            <a:srgbClr val="000000"/>
                          </a:solidFill>
                          <a:effectLst/>
                          <a:latin typeface="Arial" panose="020B0604020202020204" pitchFamily="34" charset="0"/>
                        </a:rPr>
                        <a:t>65423801</a:t>
                      </a:r>
                    </a:p>
                  </a:txBody>
                  <a:tcPr marL="9525" marR="9525" marT="9525" marB="0" anchor="ctr"/>
                </a:tc>
                <a:tc>
                  <a:txBody>
                    <a:bodyPr/>
                    <a:lstStyle/>
                    <a:p>
                      <a:pPr algn="ctr" fontAlgn="ctr"/>
                      <a:r>
                        <a:rPr lang="lv-LV" sz="1200" b="0" i="0" u="sng" strike="noStrike" dirty="0" smtClean="0">
                          <a:solidFill>
                            <a:srgbClr val="0000FF"/>
                          </a:solidFill>
                          <a:effectLst/>
                          <a:latin typeface="Arial" panose="020B0604020202020204" pitchFamily="34" charset="0"/>
                          <a:hlinkClick r:id="rId5"/>
                        </a:rPr>
                        <a:t>andris.kucins@latgale.lv</a:t>
                      </a:r>
                      <a:endParaRPr lang="lv-LV" sz="1200" b="0" i="0" u="sng" strike="noStrike" dirty="0">
                        <a:solidFill>
                          <a:srgbClr val="0000FF"/>
                        </a:solidFill>
                        <a:effectLst/>
                        <a:latin typeface="Arial" panose="020B0604020202020204" pitchFamily="34" charset="0"/>
                      </a:endParaRPr>
                    </a:p>
                  </a:txBody>
                  <a:tcPr marL="9525" marR="9525" marT="9525" marB="0" anchor="ctr"/>
                </a:tc>
              </a:tr>
              <a:tr h="370840">
                <a:tc>
                  <a:txBody>
                    <a:bodyPr/>
                    <a:lstStyle/>
                    <a:p>
                      <a:pPr algn="ctr" fontAlgn="ctr"/>
                      <a:r>
                        <a:rPr lang="lv-LV" sz="1200" b="0" i="0" u="none" strike="noStrike">
                          <a:solidFill>
                            <a:srgbClr val="000000"/>
                          </a:solidFill>
                          <a:effectLst/>
                          <a:latin typeface="Arial" panose="020B0604020202020204" pitchFamily="34" charset="0"/>
                        </a:rPr>
                        <a:t>Ineta LIEPNIECE</a:t>
                      </a:r>
                    </a:p>
                  </a:txBody>
                  <a:tcPr marL="9525" marR="9525" marT="9525" marB="0" anchor="ctr"/>
                </a:tc>
                <a:tc>
                  <a:txBody>
                    <a:bodyPr/>
                    <a:lstStyle/>
                    <a:p>
                      <a:pPr algn="ctr" fontAlgn="ctr"/>
                      <a:r>
                        <a:rPr lang="lv-LV" sz="1200" b="0" i="0" u="none" strike="noStrike">
                          <a:solidFill>
                            <a:srgbClr val="000000"/>
                          </a:solidFill>
                          <a:effectLst/>
                          <a:latin typeface="Arial" panose="020B0604020202020204" pitchFamily="34" charset="0"/>
                        </a:rPr>
                        <a:t>Komercdarbības konsultants</a:t>
                      </a:r>
                    </a:p>
                  </a:txBody>
                  <a:tcPr marL="9525" marR="9525" marT="9525" marB="0" anchor="ctr"/>
                </a:tc>
                <a:tc>
                  <a:txBody>
                    <a:bodyPr/>
                    <a:lstStyle/>
                    <a:p>
                      <a:pPr algn="ctr" fontAlgn="ctr"/>
                      <a:r>
                        <a:rPr lang="lv-LV" sz="1200" b="0" i="0" u="none" strike="noStrike">
                          <a:solidFill>
                            <a:srgbClr val="000000"/>
                          </a:solidFill>
                          <a:effectLst/>
                          <a:latin typeface="Arial" panose="020B0604020202020204" pitchFamily="34" charset="0"/>
                        </a:rPr>
                        <a:t>26636243</a:t>
                      </a:r>
                    </a:p>
                  </a:txBody>
                  <a:tcPr marL="9525" marR="9525" marT="9525" marB="0" anchor="ctr"/>
                </a:tc>
                <a:tc>
                  <a:txBody>
                    <a:bodyPr/>
                    <a:lstStyle/>
                    <a:p>
                      <a:pPr algn="ctr" fontAlgn="ctr"/>
                      <a:r>
                        <a:rPr lang="lv-LV" sz="1200" b="0" i="0" u="sng" strike="noStrike" dirty="0" smtClean="0">
                          <a:solidFill>
                            <a:srgbClr val="0000FF"/>
                          </a:solidFill>
                          <a:effectLst/>
                          <a:latin typeface="Arial" panose="020B0604020202020204" pitchFamily="34" charset="0"/>
                          <a:hlinkClick r:id="rId6"/>
                        </a:rPr>
                        <a:t>ineta.liepniece@latgale.lv</a:t>
                      </a:r>
                      <a:endParaRPr lang="lv-LV" sz="1200" b="0" i="0" u="sng" strike="noStrike" dirty="0">
                        <a:solidFill>
                          <a:srgbClr val="0000FF"/>
                        </a:solidFill>
                        <a:effectLst/>
                        <a:latin typeface="Arial" panose="020B0604020202020204" pitchFamily="34" charset="0"/>
                      </a:endParaRPr>
                    </a:p>
                  </a:txBody>
                  <a:tcPr marL="9525" marR="9525" marT="9525" marB="0" anchor="ctr"/>
                </a:tc>
              </a:tr>
              <a:tr h="370840">
                <a:tc gridSpan="4">
                  <a:txBody>
                    <a:bodyPr/>
                    <a:lstStyle/>
                    <a:p>
                      <a:pPr algn="ctr" fontAlgn="ctr"/>
                      <a:r>
                        <a:rPr lang="lv-LV" sz="1200" b="1" i="1" u="sng" strike="noStrike" dirty="0">
                          <a:solidFill>
                            <a:srgbClr val="000000"/>
                          </a:solidFill>
                          <a:effectLst/>
                          <a:latin typeface="Arial" panose="020B0604020202020204" pitchFamily="34" charset="0"/>
                        </a:rPr>
                        <a:t>Sabiedriskā transporta </a:t>
                      </a:r>
                      <a:r>
                        <a:rPr lang="lv-LV" sz="1200" b="1" i="1" u="sng" strike="noStrike" dirty="0" smtClean="0">
                          <a:solidFill>
                            <a:srgbClr val="000000"/>
                          </a:solidFill>
                          <a:effectLst/>
                          <a:latin typeface="Arial" panose="020B0604020202020204" pitchFamily="34" charset="0"/>
                        </a:rPr>
                        <a:t>nodaļa</a:t>
                      </a:r>
                      <a:endParaRPr lang="lv-LV" sz="1200" b="1" i="1" u="sng" strike="noStrike" dirty="0">
                        <a:solidFill>
                          <a:srgbClr val="000000"/>
                        </a:solidFill>
                        <a:effectLst/>
                        <a:latin typeface="Arial" panose="020B0604020202020204" pitchFamily="34" charset="0"/>
                      </a:endParaRPr>
                    </a:p>
                  </a:txBody>
                  <a:tcPr marL="9525" marR="9525" marT="9525" marB="0" anchor="ctr"/>
                </a:tc>
                <a:tc hMerge="1">
                  <a:txBody>
                    <a:bodyPr/>
                    <a:lstStyle/>
                    <a:p>
                      <a:pPr algn="l" fontAlgn="ctr"/>
                      <a:endParaRPr lang="lv-LV" sz="1000" b="0" i="0" u="none" strike="noStrike">
                        <a:solidFill>
                          <a:srgbClr val="000000"/>
                        </a:solidFill>
                        <a:effectLst/>
                        <a:latin typeface="Arial" panose="020B0604020202020204" pitchFamily="34" charset="0"/>
                      </a:endParaRPr>
                    </a:p>
                  </a:txBody>
                  <a:tcPr marL="9525" marR="9525" marT="9525" marB="0" anchor="ctr"/>
                </a:tc>
                <a:tc hMerge="1">
                  <a:txBody>
                    <a:bodyPr/>
                    <a:lstStyle/>
                    <a:p>
                      <a:pPr algn="l" fontAlgn="ctr"/>
                      <a:endParaRPr lang="lv-LV" sz="1000" b="0" i="0" u="none" strike="noStrike">
                        <a:solidFill>
                          <a:srgbClr val="000000"/>
                        </a:solidFill>
                        <a:effectLst/>
                        <a:latin typeface="Arial" panose="020B0604020202020204" pitchFamily="34" charset="0"/>
                      </a:endParaRPr>
                    </a:p>
                  </a:txBody>
                  <a:tcPr marL="9525" marR="9525" marT="9525" marB="0" anchor="ctr"/>
                </a:tc>
                <a:tc hMerge="1">
                  <a:txBody>
                    <a:bodyPr/>
                    <a:lstStyle/>
                    <a:p>
                      <a:pPr algn="l" fontAlgn="ctr"/>
                      <a:endParaRPr lang="lv-LV" sz="1000" b="0" i="0" u="none" strike="noStrike" dirty="0">
                        <a:solidFill>
                          <a:srgbClr val="000000"/>
                        </a:solidFill>
                        <a:effectLst/>
                        <a:latin typeface="Arial" panose="020B0604020202020204" pitchFamily="34" charset="0"/>
                      </a:endParaRPr>
                    </a:p>
                  </a:txBody>
                  <a:tcPr marL="9525" marR="9525" marT="9525" marB="0" anchor="ctr"/>
                </a:tc>
              </a:tr>
              <a:tr h="370840">
                <a:tc>
                  <a:txBody>
                    <a:bodyPr/>
                    <a:lstStyle/>
                    <a:p>
                      <a:pPr algn="ctr" fontAlgn="ctr"/>
                      <a:r>
                        <a:rPr lang="lv-LV" sz="1200" b="0" i="0" u="none" strike="noStrike">
                          <a:solidFill>
                            <a:srgbClr val="000000"/>
                          </a:solidFill>
                          <a:effectLst/>
                          <a:latin typeface="Arial" panose="020B0604020202020204" pitchFamily="34" charset="0"/>
                        </a:rPr>
                        <a:t>Iveta DUBROVSKA</a:t>
                      </a:r>
                    </a:p>
                  </a:txBody>
                  <a:tcPr marL="9525" marR="9525" marT="9525" marB="0" anchor="ctr"/>
                </a:tc>
                <a:tc>
                  <a:txBody>
                    <a:bodyPr/>
                    <a:lstStyle/>
                    <a:p>
                      <a:pPr algn="ctr" fontAlgn="ctr"/>
                      <a:r>
                        <a:rPr lang="lv-LV" sz="1200" b="0" i="0" u="none" strike="noStrike">
                          <a:solidFill>
                            <a:srgbClr val="000000"/>
                          </a:solidFill>
                          <a:effectLst/>
                          <a:latin typeface="Arial" panose="020B0604020202020204" pitchFamily="34" charset="0"/>
                        </a:rPr>
                        <a:t>Sabiedriskā transporta nodaļas vadītāja</a:t>
                      </a:r>
                    </a:p>
                  </a:txBody>
                  <a:tcPr marL="9525" marR="9525" marT="9525" marB="0" anchor="ctr"/>
                </a:tc>
                <a:tc>
                  <a:txBody>
                    <a:bodyPr/>
                    <a:lstStyle/>
                    <a:p>
                      <a:pPr algn="ctr" fontAlgn="ctr"/>
                      <a:r>
                        <a:rPr lang="lv-LV" sz="1200" b="0" i="0" u="none" strike="noStrike">
                          <a:solidFill>
                            <a:srgbClr val="000000"/>
                          </a:solidFill>
                          <a:effectLst/>
                          <a:latin typeface="Arial" panose="020B0604020202020204" pitchFamily="34" charset="0"/>
                        </a:rPr>
                        <a:t>65423801</a:t>
                      </a:r>
                    </a:p>
                  </a:txBody>
                  <a:tcPr marL="9525" marR="9525" marT="9525" marB="0" anchor="ctr"/>
                </a:tc>
                <a:tc>
                  <a:txBody>
                    <a:bodyPr/>
                    <a:lstStyle/>
                    <a:p>
                      <a:pPr algn="ctr" fontAlgn="ctr"/>
                      <a:r>
                        <a:rPr lang="lv-LV" sz="1200" b="0" i="0" u="sng" strike="noStrike" dirty="0" smtClean="0">
                          <a:solidFill>
                            <a:srgbClr val="0000FF"/>
                          </a:solidFill>
                          <a:effectLst/>
                          <a:latin typeface="Arial" panose="020B0604020202020204" pitchFamily="34" charset="0"/>
                          <a:hlinkClick r:id="rId7"/>
                        </a:rPr>
                        <a:t>iveta.dubrovska@latgale.lv</a:t>
                      </a:r>
                      <a:endParaRPr lang="lv-LV" sz="1200" b="0" i="0" u="sng" strike="noStrike" dirty="0">
                        <a:solidFill>
                          <a:srgbClr val="0000FF"/>
                        </a:solidFill>
                        <a:effectLst/>
                        <a:latin typeface="Arial" panose="020B0604020202020204" pitchFamily="34" charset="0"/>
                      </a:endParaRPr>
                    </a:p>
                  </a:txBody>
                  <a:tcPr marL="9525" marR="9525" marT="9525" marB="0" anchor="ctr"/>
                </a:tc>
              </a:tr>
              <a:tr h="370840">
                <a:tc>
                  <a:txBody>
                    <a:bodyPr/>
                    <a:lstStyle/>
                    <a:p>
                      <a:pPr algn="ctr" fontAlgn="ctr"/>
                      <a:r>
                        <a:rPr lang="lv-LV" sz="1200" b="0" i="0" u="none" strike="noStrike" dirty="0">
                          <a:solidFill>
                            <a:srgbClr val="000000"/>
                          </a:solidFill>
                          <a:effectLst/>
                          <a:latin typeface="Arial" panose="020B0604020202020204" pitchFamily="34" charset="0"/>
                        </a:rPr>
                        <a:t>Marika DEMBOVSKA</a:t>
                      </a:r>
                    </a:p>
                  </a:txBody>
                  <a:tcPr marL="9525" marR="9525" marT="9525" marB="0" anchor="ctr"/>
                </a:tc>
                <a:tc>
                  <a:txBody>
                    <a:bodyPr/>
                    <a:lstStyle/>
                    <a:p>
                      <a:pPr algn="ctr" fontAlgn="ctr"/>
                      <a:r>
                        <a:rPr lang="lv-LV" sz="1200" b="0" i="0" u="none" strike="noStrike">
                          <a:solidFill>
                            <a:srgbClr val="000000"/>
                          </a:solidFill>
                          <a:effectLst/>
                          <a:latin typeface="Arial" panose="020B0604020202020204" pitchFamily="34" charset="0"/>
                        </a:rPr>
                        <a:t>Maršrutu tīkla plānotājs</a:t>
                      </a:r>
                    </a:p>
                  </a:txBody>
                  <a:tcPr marL="9525" marR="9525" marT="9525" marB="0" anchor="ctr"/>
                </a:tc>
                <a:tc>
                  <a:txBody>
                    <a:bodyPr/>
                    <a:lstStyle/>
                    <a:p>
                      <a:pPr algn="ctr" fontAlgn="ctr"/>
                      <a:r>
                        <a:rPr lang="lv-LV" sz="1200" b="0" i="0" u="none" strike="noStrike">
                          <a:solidFill>
                            <a:srgbClr val="000000"/>
                          </a:solidFill>
                          <a:effectLst/>
                          <a:latin typeface="Arial" panose="020B0604020202020204" pitchFamily="34" charset="0"/>
                        </a:rPr>
                        <a:t>65423801</a:t>
                      </a:r>
                    </a:p>
                  </a:txBody>
                  <a:tcPr marL="9525" marR="9525" marT="9525" marB="0" anchor="ctr"/>
                </a:tc>
                <a:tc>
                  <a:txBody>
                    <a:bodyPr/>
                    <a:lstStyle/>
                    <a:p>
                      <a:pPr algn="ctr" fontAlgn="ctr"/>
                      <a:r>
                        <a:rPr lang="lv-LV" sz="1200" b="0" i="0" u="sng" strike="noStrike" dirty="0" smtClean="0">
                          <a:solidFill>
                            <a:srgbClr val="0000FF"/>
                          </a:solidFill>
                          <a:effectLst/>
                          <a:latin typeface="Arial" panose="020B0604020202020204" pitchFamily="34" charset="0"/>
                          <a:hlinkClick r:id="rId8"/>
                        </a:rPr>
                        <a:t>marika.dembovska@latgale.lv</a:t>
                      </a:r>
                      <a:endParaRPr lang="lv-LV" sz="1200" b="0" i="0" u="sng" strike="noStrike" dirty="0">
                        <a:solidFill>
                          <a:srgbClr val="0000FF"/>
                        </a:solidFill>
                        <a:effectLst/>
                        <a:latin typeface="Arial" panose="020B0604020202020204" pitchFamily="34" charset="0"/>
                      </a:endParaRPr>
                    </a:p>
                  </a:txBody>
                  <a:tcPr marL="9525" marR="9525" marT="9525" marB="0" anchor="ctr"/>
                </a:tc>
              </a:tr>
            </a:tbl>
          </a:graphicData>
        </a:graphic>
      </p:graphicFrame>
      <p:sp>
        <p:nvSpPr>
          <p:cNvPr id="6" name="Title 1"/>
          <p:cNvSpPr>
            <a:spLocks noGrp="1"/>
          </p:cNvSpPr>
          <p:nvPr>
            <p:ph type="title"/>
          </p:nvPr>
        </p:nvSpPr>
        <p:spPr>
          <a:xfrm>
            <a:off x="1143000" y="609600"/>
            <a:ext cx="9875520" cy="1356360"/>
          </a:xfrm>
        </p:spPr>
        <p:txBody>
          <a:bodyPr/>
          <a:lstStyle/>
          <a:p>
            <a:r>
              <a:rPr lang="lv-LV" b="1" dirty="0"/>
              <a:t>LPR </a:t>
            </a:r>
            <a:r>
              <a:rPr lang="lv-LV" b="1" dirty="0" smtClean="0"/>
              <a:t>kontakti (1)</a:t>
            </a:r>
            <a:endParaRPr lang="lv-LV" dirty="0"/>
          </a:p>
        </p:txBody>
      </p:sp>
      <p:pic>
        <p:nvPicPr>
          <p:cNvPr id="4" name="Picture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87148" y="5839777"/>
            <a:ext cx="649605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790861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386540770"/>
              </p:ext>
            </p:extLst>
          </p:nvPr>
        </p:nvGraphicFramePr>
        <p:xfrm>
          <a:off x="1143000" y="2057400"/>
          <a:ext cx="9872664" cy="3712845"/>
        </p:xfrm>
        <a:graphic>
          <a:graphicData uri="http://schemas.openxmlformats.org/drawingml/2006/table">
            <a:tbl>
              <a:tblPr firstRow="1" bandRow="1">
                <a:tableStyleId>{5C22544A-7EE6-4342-B048-85BDC9FD1C3A}</a:tableStyleId>
              </a:tblPr>
              <a:tblGrid>
                <a:gridCol w="2468166"/>
                <a:gridCol w="2468166"/>
                <a:gridCol w="2468166"/>
                <a:gridCol w="2468166"/>
              </a:tblGrid>
              <a:tr h="370840">
                <a:tc>
                  <a:txBody>
                    <a:bodyPr/>
                    <a:lstStyle/>
                    <a:p>
                      <a:pPr algn="ctr" fontAlgn="ctr"/>
                      <a:r>
                        <a:rPr lang="lv-LV" sz="1200" b="1" i="0" u="sng" strike="noStrike" dirty="0">
                          <a:solidFill>
                            <a:srgbClr val="000000"/>
                          </a:solidFill>
                          <a:effectLst/>
                          <a:latin typeface="Arial" panose="020B0604020202020204" pitchFamily="34" charset="0"/>
                        </a:rPr>
                        <a:t>Vārds, uzvārds</a:t>
                      </a:r>
                    </a:p>
                  </a:txBody>
                  <a:tcPr marL="9525" marR="9525" marT="9525" marB="0" anchor="ctr"/>
                </a:tc>
                <a:tc>
                  <a:txBody>
                    <a:bodyPr/>
                    <a:lstStyle/>
                    <a:p>
                      <a:pPr algn="ctr" fontAlgn="ctr"/>
                      <a:r>
                        <a:rPr lang="lv-LV" sz="1200" b="1" i="0" u="sng" strike="noStrike">
                          <a:solidFill>
                            <a:srgbClr val="000000"/>
                          </a:solidFill>
                          <a:effectLst/>
                          <a:latin typeface="Arial" panose="020B0604020202020204" pitchFamily="34" charset="0"/>
                        </a:rPr>
                        <a:t>Ieņemamais amats</a:t>
                      </a:r>
                    </a:p>
                  </a:txBody>
                  <a:tcPr marL="9525" marR="9525" marT="9525" marB="0" anchor="ctr"/>
                </a:tc>
                <a:tc>
                  <a:txBody>
                    <a:bodyPr/>
                    <a:lstStyle/>
                    <a:p>
                      <a:pPr algn="ctr" fontAlgn="ctr"/>
                      <a:r>
                        <a:rPr lang="lv-LV" sz="1200" b="1" i="0" u="sng" strike="noStrike">
                          <a:solidFill>
                            <a:srgbClr val="000000"/>
                          </a:solidFill>
                          <a:effectLst/>
                          <a:latin typeface="Arial" panose="020B0604020202020204" pitchFamily="34" charset="0"/>
                        </a:rPr>
                        <a:t>Tālrunis</a:t>
                      </a:r>
                    </a:p>
                  </a:txBody>
                  <a:tcPr marL="9525" marR="9525" marT="9525" marB="0" anchor="ctr"/>
                </a:tc>
                <a:tc>
                  <a:txBody>
                    <a:bodyPr/>
                    <a:lstStyle/>
                    <a:p>
                      <a:pPr algn="ctr" fontAlgn="ctr"/>
                      <a:r>
                        <a:rPr lang="lv-LV" sz="1200" b="1" i="0" u="sng" strike="noStrike" dirty="0">
                          <a:solidFill>
                            <a:srgbClr val="000000"/>
                          </a:solidFill>
                          <a:effectLst/>
                          <a:latin typeface="Arial" panose="020B0604020202020204" pitchFamily="34" charset="0"/>
                        </a:rPr>
                        <a:t>E-pasts</a:t>
                      </a:r>
                    </a:p>
                  </a:txBody>
                  <a:tcPr marL="9525" marR="9525" marT="9525" marB="0" anchor="ctr"/>
                </a:tc>
              </a:tr>
              <a:tr h="370840">
                <a:tc gridSpan="4">
                  <a:txBody>
                    <a:bodyPr/>
                    <a:lstStyle/>
                    <a:p>
                      <a:pPr algn="ctr" fontAlgn="ctr"/>
                      <a:r>
                        <a:rPr lang="lv-LV" sz="1200" b="1" i="1" u="sng" strike="noStrike" dirty="0">
                          <a:solidFill>
                            <a:srgbClr val="000000"/>
                          </a:solidFill>
                          <a:effectLst/>
                          <a:latin typeface="Arial" panose="020B0604020202020204" pitchFamily="34" charset="0"/>
                        </a:rPr>
                        <a:t>Attīstības, plānošanas un projektu ieviešanas </a:t>
                      </a:r>
                      <a:r>
                        <a:rPr lang="lv-LV" sz="1200" b="1" i="1" u="sng" strike="noStrike" dirty="0" smtClean="0">
                          <a:solidFill>
                            <a:srgbClr val="000000"/>
                          </a:solidFill>
                          <a:effectLst/>
                          <a:latin typeface="Arial" panose="020B0604020202020204" pitchFamily="34" charset="0"/>
                        </a:rPr>
                        <a:t>nodaļa</a:t>
                      </a:r>
                      <a:r>
                        <a:rPr lang="lv-LV" sz="1200" b="0" i="0" u="none" strike="noStrike" dirty="0">
                          <a:solidFill>
                            <a:srgbClr val="000000"/>
                          </a:solidFill>
                          <a:effectLst/>
                          <a:latin typeface="Arial" panose="020B0604020202020204" pitchFamily="34" charset="0"/>
                        </a:rPr>
                        <a:t> </a:t>
                      </a:r>
                    </a:p>
                  </a:txBody>
                  <a:tcPr marL="9525" marR="9525" marT="9525" marB="0" anchor="ctr"/>
                </a:tc>
                <a:tc hMerge="1">
                  <a:txBody>
                    <a:bodyPr/>
                    <a:lstStyle/>
                    <a:p>
                      <a:pPr algn="l" fontAlgn="ctr"/>
                      <a:endParaRPr lang="lv-LV" sz="1000" b="0" i="0" u="none" strike="noStrike" dirty="0">
                        <a:solidFill>
                          <a:srgbClr val="000000"/>
                        </a:solidFill>
                        <a:effectLst/>
                        <a:latin typeface="Arial" panose="020B0604020202020204" pitchFamily="34" charset="0"/>
                      </a:endParaRPr>
                    </a:p>
                  </a:txBody>
                  <a:tcPr marL="9525" marR="9525" marT="9525" marB="0" anchor="ctr"/>
                </a:tc>
                <a:tc hMerge="1">
                  <a:txBody>
                    <a:bodyPr/>
                    <a:lstStyle/>
                    <a:p>
                      <a:pPr algn="l" fontAlgn="ctr"/>
                      <a:endParaRPr lang="lv-LV" sz="1000" b="0" i="0" u="none" strike="noStrike" dirty="0">
                        <a:solidFill>
                          <a:srgbClr val="000000"/>
                        </a:solidFill>
                        <a:effectLst/>
                        <a:latin typeface="Arial" panose="020B0604020202020204" pitchFamily="34" charset="0"/>
                      </a:endParaRPr>
                    </a:p>
                  </a:txBody>
                  <a:tcPr marL="9525" marR="9525" marT="9525" marB="0" anchor="ctr"/>
                </a:tc>
                <a:tc hMerge="1">
                  <a:txBody>
                    <a:bodyPr/>
                    <a:lstStyle/>
                    <a:p>
                      <a:pPr algn="l" fontAlgn="ctr"/>
                      <a:endParaRPr lang="lv-LV" sz="1000" b="0" i="0" u="none" strike="noStrike" dirty="0">
                        <a:solidFill>
                          <a:srgbClr val="000000"/>
                        </a:solidFill>
                        <a:effectLst/>
                        <a:latin typeface="Arial" panose="020B0604020202020204" pitchFamily="34" charset="0"/>
                      </a:endParaRPr>
                    </a:p>
                  </a:txBody>
                  <a:tcPr marL="9525" marR="9525" marT="9525" marB="0" anchor="ctr"/>
                </a:tc>
              </a:tr>
              <a:tr h="370840">
                <a:tc>
                  <a:txBody>
                    <a:bodyPr/>
                    <a:lstStyle/>
                    <a:p>
                      <a:pPr algn="ctr" fontAlgn="ctr"/>
                      <a:r>
                        <a:rPr lang="lv-LV" sz="1200" b="0" i="0" u="none" strike="noStrike">
                          <a:solidFill>
                            <a:srgbClr val="000000"/>
                          </a:solidFill>
                          <a:effectLst/>
                          <a:latin typeface="Arial" panose="020B0604020202020204" pitchFamily="34" charset="0"/>
                        </a:rPr>
                        <a:t>Ingrīda BERNĀNE</a:t>
                      </a:r>
                    </a:p>
                  </a:txBody>
                  <a:tcPr marL="9525" marR="9525" marT="9525" marB="0" anchor="ctr"/>
                </a:tc>
                <a:tc>
                  <a:txBody>
                    <a:bodyPr/>
                    <a:lstStyle/>
                    <a:p>
                      <a:pPr algn="ctr" fontAlgn="ctr"/>
                      <a:r>
                        <a:rPr lang="lv-LV" sz="1200" b="0" i="0" u="none" strike="noStrike" dirty="0">
                          <a:solidFill>
                            <a:srgbClr val="000000"/>
                          </a:solidFill>
                          <a:effectLst/>
                          <a:latin typeface="Arial" panose="020B0604020202020204" pitchFamily="34" charset="0"/>
                        </a:rPr>
                        <a:t>Attīstības, plānošanas un projektu ieviešanas nodaļas vadītāja </a:t>
                      </a:r>
                      <a:r>
                        <a:rPr lang="lv-LV" sz="1200" b="0" i="0" u="none" strike="noStrike" dirty="0" err="1">
                          <a:solidFill>
                            <a:srgbClr val="000000"/>
                          </a:solidFill>
                          <a:effectLst/>
                          <a:latin typeface="Arial" panose="020B0604020202020204" pitchFamily="34" charset="0"/>
                        </a:rPr>
                        <a:t>p.i</a:t>
                      </a:r>
                      <a:r>
                        <a:rPr lang="lv-LV" sz="1200" b="0" i="0" u="none" strike="noStrike" dirty="0">
                          <a:solidFill>
                            <a:srgbClr val="000000"/>
                          </a:solidFill>
                          <a:effectLst/>
                          <a:latin typeface="Arial" panose="020B0604020202020204" pitchFamily="34" charset="0"/>
                        </a:rPr>
                        <a:t>.</a:t>
                      </a:r>
                    </a:p>
                  </a:txBody>
                  <a:tcPr marL="9525" marR="9525" marT="9525" marB="0" anchor="ctr"/>
                </a:tc>
                <a:tc>
                  <a:txBody>
                    <a:bodyPr/>
                    <a:lstStyle/>
                    <a:p>
                      <a:pPr algn="ctr" fontAlgn="ctr"/>
                      <a:r>
                        <a:rPr lang="lv-LV" sz="1200" b="0" i="0" u="none" strike="noStrike">
                          <a:solidFill>
                            <a:srgbClr val="000000"/>
                          </a:solidFill>
                          <a:effectLst/>
                          <a:latin typeface="Arial" panose="020B0604020202020204" pitchFamily="34" charset="0"/>
                        </a:rPr>
                        <a:t>65428111</a:t>
                      </a:r>
                    </a:p>
                  </a:txBody>
                  <a:tcPr marL="9525" marR="9525" marT="9525" marB="0" anchor="ctr"/>
                </a:tc>
                <a:tc>
                  <a:txBody>
                    <a:bodyPr/>
                    <a:lstStyle/>
                    <a:p>
                      <a:pPr algn="ctr" fontAlgn="ctr"/>
                      <a:r>
                        <a:rPr lang="lv-LV" sz="1200" b="0" i="0" u="sng" strike="noStrike" dirty="0" smtClean="0">
                          <a:solidFill>
                            <a:srgbClr val="0000FF"/>
                          </a:solidFill>
                          <a:effectLst/>
                          <a:latin typeface="Arial" panose="020B0604020202020204" pitchFamily="34" charset="0"/>
                          <a:hlinkClick r:id="rId2"/>
                        </a:rPr>
                        <a:t>ingrida.bernane@latgale.lv</a:t>
                      </a:r>
                      <a:endParaRPr lang="lv-LV" sz="1200" b="0" i="0" u="sng" strike="noStrike" dirty="0" smtClean="0">
                        <a:solidFill>
                          <a:srgbClr val="0000FF"/>
                        </a:solidFill>
                        <a:effectLst/>
                        <a:latin typeface="Arial" panose="020B0604020202020204" pitchFamily="34" charset="0"/>
                      </a:endParaRPr>
                    </a:p>
                  </a:txBody>
                  <a:tcPr marL="9525" marR="9525" marT="9525" marB="0" anchor="ctr"/>
                </a:tc>
              </a:tr>
              <a:tr h="370840">
                <a:tc>
                  <a:txBody>
                    <a:bodyPr/>
                    <a:lstStyle/>
                    <a:p>
                      <a:pPr algn="ctr" fontAlgn="ctr"/>
                      <a:r>
                        <a:rPr lang="lv-LV" sz="1200" b="0" i="0" u="none" strike="noStrike">
                          <a:solidFill>
                            <a:srgbClr val="000000"/>
                          </a:solidFill>
                          <a:effectLst/>
                          <a:latin typeface="Arial" panose="020B0604020202020204" pitchFamily="34" charset="0"/>
                        </a:rPr>
                        <a:t>Sarmīte TEIVĀNE</a:t>
                      </a:r>
                    </a:p>
                  </a:txBody>
                  <a:tcPr marL="9525" marR="9525" marT="9525" marB="0" anchor="ctr"/>
                </a:tc>
                <a:tc>
                  <a:txBody>
                    <a:bodyPr/>
                    <a:lstStyle/>
                    <a:p>
                      <a:pPr algn="ctr" fontAlgn="ctr"/>
                      <a:r>
                        <a:rPr lang="lv-LV" sz="1200" b="0" i="0" u="none" strike="noStrike" dirty="0">
                          <a:solidFill>
                            <a:srgbClr val="000000"/>
                          </a:solidFill>
                          <a:effectLst/>
                          <a:latin typeface="Arial" panose="020B0604020202020204" pitchFamily="34" charset="0"/>
                        </a:rPr>
                        <a:t>Projekta koordinators</a:t>
                      </a:r>
                    </a:p>
                  </a:txBody>
                  <a:tcPr marL="9525" marR="9525" marT="9525" marB="0" anchor="ctr"/>
                </a:tc>
                <a:tc>
                  <a:txBody>
                    <a:bodyPr/>
                    <a:lstStyle/>
                    <a:p>
                      <a:pPr algn="ctr" fontAlgn="ctr"/>
                      <a:r>
                        <a:rPr lang="lv-LV" sz="1200" b="0" i="0" u="none" strike="noStrike">
                          <a:solidFill>
                            <a:srgbClr val="000000"/>
                          </a:solidFill>
                          <a:effectLst/>
                          <a:latin typeface="Arial" panose="020B0604020202020204" pitchFamily="34" charset="0"/>
                        </a:rPr>
                        <a:t>65440862</a:t>
                      </a:r>
                    </a:p>
                  </a:txBody>
                  <a:tcPr marL="9525" marR="9525" marT="9525" marB="0" anchor="ctr"/>
                </a:tc>
                <a:tc>
                  <a:txBody>
                    <a:bodyPr/>
                    <a:lstStyle/>
                    <a:p>
                      <a:pPr algn="ctr" fontAlgn="ctr"/>
                      <a:r>
                        <a:rPr lang="lv-LV" sz="1200" b="0" i="0" u="sng" strike="noStrike" dirty="0" smtClean="0">
                          <a:solidFill>
                            <a:srgbClr val="0000FF"/>
                          </a:solidFill>
                          <a:effectLst/>
                          <a:latin typeface="Arial" panose="020B0604020202020204" pitchFamily="34" charset="0"/>
                          <a:hlinkClick r:id="rId3"/>
                        </a:rPr>
                        <a:t>sarmite.teivane@latgale.lv</a:t>
                      </a:r>
                      <a:endParaRPr lang="lv-LV" sz="1200" b="0" i="0" u="sng" strike="noStrike" dirty="0">
                        <a:solidFill>
                          <a:srgbClr val="0000FF"/>
                        </a:solidFill>
                        <a:effectLst/>
                        <a:latin typeface="Arial" panose="020B0604020202020204" pitchFamily="34" charset="0"/>
                      </a:endParaRPr>
                    </a:p>
                  </a:txBody>
                  <a:tcPr marL="9525" marR="9525" marT="9525" marB="0" anchor="ctr"/>
                </a:tc>
              </a:tr>
              <a:tr h="370840">
                <a:tc>
                  <a:txBody>
                    <a:bodyPr/>
                    <a:lstStyle/>
                    <a:p>
                      <a:pPr algn="ctr" fontAlgn="ctr"/>
                      <a:r>
                        <a:rPr lang="lv-LV" sz="1200" b="0" i="0" u="none" strike="noStrike">
                          <a:solidFill>
                            <a:srgbClr val="000000"/>
                          </a:solidFill>
                          <a:effectLst/>
                          <a:latin typeface="Arial" panose="020B0604020202020204" pitchFamily="34" charset="0"/>
                        </a:rPr>
                        <a:t>Ināra KRŪTKRĀMELE</a:t>
                      </a:r>
                    </a:p>
                  </a:txBody>
                  <a:tcPr marL="9525" marR="9525" marT="9525" marB="0" anchor="ctr"/>
                </a:tc>
                <a:tc>
                  <a:txBody>
                    <a:bodyPr/>
                    <a:lstStyle/>
                    <a:p>
                      <a:pPr algn="ctr" fontAlgn="ctr"/>
                      <a:r>
                        <a:rPr lang="lv-LV" sz="1200" b="0" i="0" u="none" strike="noStrike" dirty="0">
                          <a:solidFill>
                            <a:srgbClr val="000000"/>
                          </a:solidFill>
                          <a:effectLst/>
                          <a:latin typeface="Arial" panose="020B0604020202020204" pitchFamily="34" charset="0"/>
                        </a:rPr>
                        <a:t>Projekta vadītāja</a:t>
                      </a:r>
                    </a:p>
                  </a:txBody>
                  <a:tcPr marL="9525" marR="9525" marT="9525" marB="0" anchor="ctr"/>
                </a:tc>
                <a:tc>
                  <a:txBody>
                    <a:bodyPr/>
                    <a:lstStyle/>
                    <a:p>
                      <a:pPr algn="ctr" fontAlgn="ctr"/>
                      <a:r>
                        <a:rPr lang="lv-LV" sz="1200" b="0" i="0" u="none" strike="noStrike">
                          <a:solidFill>
                            <a:srgbClr val="000000"/>
                          </a:solidFill>
                          <a:effectLst/>
                          <a:latin typeface="Arial" panose="020B0604020202020204" pitchFamily="34" charset="0"/>
                        </a:rPr>
                        <a:t>65440862</a:t>
                      </a:r>
                    </a:p>
                  </a:txBody>
                  <a:tcPr marL="9525" marR="9525" marT="9525" marB="0" anchor="ctr"/>
                </a:tc>
                <a:tc>
                  <a:txBody>
                    <a:bodyPr/>
                    <a:lstStyle/>
                    <a:p>
                      <a:pPr algn="ctr" fontAlgn="ctr"/>
                      <a:r>
                        <a:rPr lang="lv-LV" sz="1200" b="0" i="0" u="sng" strike="noStrike" dirty="0" smtClean="0">
                          <a:solidFill>
                            <a:srgbClr val="0000FF"/>
                          </a:solidFill>
                          <a:effectLst/>
                          <a:latin typeface="Arial" panose="020B0604020202020204" pitchFamily="34" charset="0"/>
                          <a:hlinkClick r:id="rId4"/>
                        </a:rPr>
                        <a:t>inara.krutkramele@latgale.lv</a:t>
                      </a:r>
                      <a:endParaRPr lang="lv-LV" sz="1200" b="0" i="0" u="sng" strike="noStrike" dirty="0">
                        <a:solidFill>
                          <a:srgbClr val="0000FF"/>
                        </a:solidFill>
                        <a:effectLst/>
                        <a:latin typeface="Arial" panose="020B0604020202020204" pitchFamily="34" charset="0"/>
                      </a:endParaRPr>
                    </a:p>
                  </a:txBody>
                  <a:tcPr marL="9525" marR="9525" marT="9525" marB="0" anchor="ctr"/>
                </a:tc>
              </a:tr>
              <a:tr h="370840">
                <a:tc>
                  <a:txBody>
                    <a:bodyPr/>
                    <a:lstStyle/>
                    <a:p>
                      <a:pPr algn="ctr" fontAlgn="ctr"/>
                      <a:r>
                        <a:rPr lang="lv-LV" sz="1200" b="0" i="0" u="none" strike="noStrike">
                          <a:solidFill>
                            <a:srgbClr val="000000"/>
                          </a:solidFill>
                          <a:effectLst/>
                          <a:latin typeface="Arial" panose="020B0604020202020204" pitchFamily="34" charset="0"/>
                        </a:rPr>
                        <a:t>Oskars ZUĢICKIS</a:t>
                      </a:r>
                    </a:p>
                  </a:txBody>
                  <a:tcPr marL="9525" marR="9525" marT="9525" marB="0" anchor="ctr"/>
                </a:tc>
                <a:tc>
                  <a:txBody>
                    <a:bodyPr/>
                    <a:lstStyle/>
                    <a:p>
                      <a:pPr algn="ctr" fontAlgn="ctr"/>
                      <a:r>
                        <a:rPr lang="lv-LV" sz="1200" b="0" i="0" u="none" strike="noStrike" dirty="0">
                          <a:solidFill>
                            <a:srgbClr val="000000"/>
                          </a:solidFill>
                          <a:effectLst/>
                          <a:latin typeface="Arial" panose="020B0604020202020204" pitchFamily="34" charset="0"/>
                        </a:rPr>
                        <a:t>Sabiedrisko attiecību speciālists</a:t>
                      </a:r>
                    </a:p>
                  </a:txBody>
                  <a:tcPr marL="9525" marR="9525" marT="9525" marB="0" anchor="ctr"/>
                </a:tc>
                <a:tc>
                  <a:txBody>
                    <a:bodyPr/>
                    <a:lstStyle/>
                    <a:p>
                      <a:pPr algn="ctr" fontAlgn="ctr"/>
                      <a:r>
                        <a:rPr lang="lv-LV" sz="1200" b="0" i="0" u="none" strike="noStrike" dirty="0">
                          <a:solidFill>
                            <a:srgbClr val="000000"/>
                          </a:solidFill>
                          <a:effectLst/>
                          <a:latin typeface="Arial" panose="020B0604020202020204" pitchFamily="34" charset="0"/>
                        </a:rPr>
                        <a:t>65423801</a:t>
                      </a:r>
                    </a:p>
                  </a:txBody>
                  <a:tcPr marL="9525" marR="9525" marT="9525" marB="0" anchor="ctr"/>
                </a:tc>
                <a:tc>
                  <a:txBody>
                    <a:bodyPr/>
                    <a:lstStyle/>
                    <a:p>
                      <a:pPr algn="ctr" fontAlgn="ctr"/>
                      <a:r>
                        <a:rPr lang="lv-LV" sz="1200" b="0" i="0" u="sng" strike="noStrike" dirty="0" smtClean="0">
                          <a:solidFill>
                            <a:srgbClr val="0000FF"/>
                          </a:solidFill>
                          <a:effectLst/>
                          <a:latin typeface="Arial" panose="020B0604020202020204" pitchFamily="34" charset="0"/>
                          <a:hlinkClick r:id="rId5"/>
                        </a:rPr>
                        <a:t>oskars.zugickis@latgale.lv</a:t>
                      </a:r>
                      <a:endParaRPr lang="lv-LV" sz="1200" b="0" i="0" u="sng" strike="noStrike" dirty="0">
                        <a:solidFill>
                          <a:srgbClr val="0000FF"/>
                        </a:solidFill>
                        <a:effectLst/>
                        <a:latin typeface="Arial" panose="020B0604020202020204" pitchFamily="34" charset="0"/>
                      </a:endParaRPr>
                    </a:p>
                  </a:txBody>
                  <a:tcPr marL="9525" marR="9525" marT="9525" marB="0" anchor="ctr"/>
                </a:tc>
              </a:tr>
              <a:tr h="370840">
                <a:tc>
                  <a:txBody>
                    <a:bodyPr/>
                    <a:lstStyle/>
                    <a:p>
                      <a:pPr algn="ctr" fontAlgn="ctr"/>
                      <a:r>
                        <a:rPr lang="lv-LV" sz="1200" b="0" i="0" u="none" strike="noStrike" dirty="0">
                          <a:solidFill>
                            <a:srgbClr val="000000"/>
                          </a:solidFill>
                          <a:effectLst/>
                          <a:latin typeface="Arial" panose="020B0604020202020204" pitchFamily="34" charset="0"/>
                        </a:rPr>
                        <a:t>Raimonds ORBIDĀNS</a:t>
                      </a:r>
                    </a:p>
                  </a:txBody>
                  <a:tcPr marL="9525" marR="9525" marT="9525" marB="0" anchor="ctr"/>
                </a:tc>
                <a:tc>
                  <a:txBody>
                    <a:bodyPr/>
                    <a:lstStyle/>
                    <a:p>
                      <a:pPr algn="ctr" fontAlgn="ctr"/>
                      <a:r>
                        <a:rPr lang="lv-LV" sz="1200" b="0" i="0" u="none" strike="noStrike">
                          <a:solidFill>
                            <a:srgbClr val="000000"/>
                          </a:solidFill>
                          <a:effectLst/>
                          <a:latin typeface="Arial" panose="020B0604020202020204" pitchFamily="34" charset="0"/>
                        </a:rPr>
                        <a:t>Informācijas vadības speciālists</a:t>
                      </a:r>
                    </a:p>
                  </a:txBody>
                  <a:tcPr marL="9525" marR="9525" marT="9525" marB="0" anchor="ctr"/>
                </a:tc>
                <a:tc>
                  <a:txBody>
                    <a:bodyPr/>
                    <a:lstStyle/>
                    <a:p>
                      <a:pPr algn="ctr" fontAlgn="ctr"/>
                      <a:r>
                        <a:rPr lang="lv-LV" sz="1200" b="0" i="0" u="none" strike="noStrike">
                          <a:solidFill>
                            <a:srgbClr val="000000"/>
                          </a:solidFill>
                          <a:effectLst/>
                          <a:latin typeface="Arial" panose="020B0604020202020204" pitchFamily="34" charset="0"/>
                        </a:rPr>
                        <a:t>65423801</a:t>
                      </a:r>
                    </a:p>
                  </a:txBody>
                  <a:tcPr marL="9525" marR="9525" marT="9525" marB="0" anchor="ctr"/>
                </a:tc>
                <a:tc>
                  <a:txBody>
                    <a:bodyPr/>
                    <a:lstStyle/>
                    <a:p>
                      <a:pPr algn="ctr" fontAlgn="ctr"/>
                      <a:r>
                        <a:rPr lang="lv-LV" sz="1200" b="0" i="0" u="sng" strike="noStrike" dirty="0" smtClean="0">
                          <a:solidFill>
                            <a:srgbClr val="0000FF"/>
                          </a:solidFill>
                          <a:effectLst/>
                          <a:latin typeface="Arial" panose="020B0604020202020204" pitchFamily="34" charset="0"/>
                          <a:hlinkClick r:id="rId6"/>
                        </a:rPr>
                        <a:t>raimonds.orbidans@latgale.lv</a:t>
                      </a:r>
                      <a:endParaRPr lang="lv-LV" sz="1200" b="0" i="0" u="sng" strike="noStrike" dirty="0">
                        <a:solidFill>
                          <a:srgbClr val="0000FF"/>
                        </a:solidFill>
                        <a:effectLst/>
                        <a:latin typeface="Arial" panose="020B0604020202020204" pitchFamily="34" charset="0"/>
                      </a:endParaRPr>
                    </a:p>
                  </a:txBody>
                  <a:tcPr marL="9525" marR="9525" marT="9525" marB="0" anchor="ctr"/>
                </a:tc>
              </a:tr>
              <a:tr h="370840">
                <a:tc>
                  <a:txBody>
                    <a:bodyPr/>
                    <a:lstStyle/>
                    <a:p>
                      <a:pPr algn="ctr" fontAlgn="ctr"/>
                      <a:r>
                        <a:rPr lang="lv-LV" sz="1200" b="0" i="0" u="none" strike="noStrike" dirty="0">
                          <a:solidFill>
                            <a:srgbClr val="000000"/>
                          </a:solidFill>
                          <a:effectLst/>
                          <a:latin typeface="Arial" panose="020B0604020202020204" pitchFamily="34" charset="0"/>
                        </a:rPr>
                        <a:t>Tatjana MOSKAĻENKO</a:t>
                      </a:r>
                    </a:p>
                  </a:txBody>
                  <a:tcPr marL="9525" marR="9525" marT="9525" marB="0" anchor="ctr"/>
                </a:tc>
                <a:tc>
                  <a:txBody>
                    <a:bodyPr/>
                    <a:lstStyle/>
                    <a:p>
                      <a:pPr algn="ctr" fontAlgn="ctr"/>
                      <a:r>
                        <a:rPr lang="lv-LV" sz="1200" b="0" i="0" u="none" strike="noStrike">
                          <a:solidFill>
                            <a:srgbClr val="000000"/>
                          </a:solidFill>
                          <a:effectLst/>
                          <a:latin typeface="Arial" panose="020B0604020202020204" pitchFamily="34" charset="0"/>
                        </a:rPr>
                        <a:t>Grāmatvedis-finansists</a:t>
                      </a:r>
                    </a:p>
                  </a:txBody>
                  <a:tcPr marL="9525" marR="9525" marT="9525" marB="0" anchor="ctr"/>
                </a:tc>
                <a:tc>
                  <a:txBody>
                    <a:bodyPr/>
                    <a:lstStyle/>
                    <a:p>
                      <a:pPr algn="ctr" fontAlgn="ctr"/>
                      <a:r>
                        <a:rPr lang="lv-LV" sz="1200" b="0" i="0" u="none" strike="noStrike">
                          <a:solidFill>
                            <a:srgbClr val="000000"/>
                          </a:solidFill>
                          <a:effectLst/>
                          <a:latin typeface="Arial" panose="020B0604020202020204" pitchFamily="34" charset="0"/>
                        </a:rPr>
                        <a:t>65440862</a:t>
                      </a:r>
                    </a:p>
                  </a:txBody>
                  <a:tcPr marL="9525" marR="9525" marT="9525" marB="0" anchor="ctr"/>
                </a:tc>
                <a:tc>
                  <a:txBody>
                    <a:bodyPr/>
                    <a:lstStyle/>
                    <a:p>
                      <a:pPr algn="ctr" fontAlgn="ctr"/>
                      <a:r>
                        <a:rPr lang="lv-LV" sz="1200" b="0" i="0" u="sng" strike="noStrike" dirty="0" smtClean="0">
                          <a:solidFill>
                            <a:srgbClr val="0000FF"/>
                          </a:solidFill>
                          <a:effectLst/>
                          <a:latin typeface="Arial" panose="020B0604020202020204" pitchFamily="34" charset="0"/>
                          <a:hlinkClick r:id="rId7"/>
                        </a:rPr>
                        <a:t>tatjana.moskalenko@latgale.lv</a:t>
                      </a:r>
                      <a:endParaRPr lang="lv-LV" sz="1200" b="0" i="0" u="sng" strike="noStrike" dirty="0">
                        <a:solidFill>
                          <a:srgbClr val="0000FF"/>
                        </a:solidFill>
                        <a:effectLst/>
                        <a:latin typeface="Arial" panose="020B0604020202020204" pitchFamily="34" charset="0"/>
                      </a:endParaRPr>
                    </a:p>
                  </a:txBody>
                  <a:tcPr marL="9525" marR="9525" marT="9525" marB="0" anchor="ctr"/>
                </a:tc>
              </a:tr>
              <a:tr h="370840">
                <a:tc gridSpan="4">
                  <a:txBody>
                    <a:bodyPr/>
                    <a:lstStyle/>
                    <a:p>
                      <a:pPr algn="ctr" fontAlgn="ctr"/>
                      <a:r>
                        <a:rPr lang="lv-LV" sz="1200" b="1" i="1" u="sng" strike="noStrike" dirty="0">
                          <a:solidFill>
                            <a:srgbClr val="000000"/>
                          </a:solidFill>
                          <a:effectLst/>
                          <a:latin typeface="Arial" panose="020B0604020202020204" pitchFamily="34" charset="0"/>
                        </a:rPr>
                        <a:t>Latgales speciālās ekonomiskās zonas </a:t>
                      </a:r>
                      <a:r>
                        <a:rPr lang="lv-LV" sz="1200" b="1" i="1" u="sng" strike="noStrike" dirty="0" err="1" smtClean="0">
                          <a:solidFill>
                            <a:srgbClr val="000000"/>
                          </a:solidFill>
                          <a:effectLst/>
                          <a:latin typeface="Arial" panose="020B0604020202020204" pitchFamily="34" charset="0"/>
                        </a:rPr>
                        <a:t>izpildaparāts</a:t>
                      </a:r>
                      <a:endParaRPr lang="lv-LV" sz="1200" b="1" i="1" u="sng" strike="noStrike" dirty="0">
                        <a:solidFill>
                          <a:srgbClr val="000000"/>
                        </a:solidFill>
                        <a:effectLst/>
                        <a:latin typeface="Arial" panose="020B0604020202020204" pitchFamily="34" charset="0"/>
                      </a:endParaRPr>
                    </a:p>
                  </a:txBody>
                  <a:tcPr marL="9525" marR="9525" marT="9525" marB="0" anchor="ctr"/>
                </a:tc>
                <a:tc hMerge="1">
                  <a:txBody>
                    <a:bodyPr/>
                    <a:lstStyle/>
                    <a:p>
                      <a:pPr algn="l" fontAlgn="ctr"/>
                      <a:endParaRPr lang="lv-LV" sz="1000" b="0" i="0" u="none" strike="noStrike">
                        <a:solidFill>
                          <a:srgbClr val="000000"/>
                        </a:solidFill>
                        <a:effectLst/>
                        <a:latin typeface="Arial" panose="020B0604020202020204" pitchFamily="34" charset="0"/>
                      </a:endParaRPr>
                    </a:p>
                  </a:txBody>
                  <a:tcPr marL="9525" marR="9525" marT="9525" marB="0" anchor="ctr"/>
                </a:tc>
                <a:tc hMerge="1">
                  <a:txBody>
                    <a:bodyPr/>
                    <a:lstStyle/>
                    <a:p>
                      <a:pPr algn="l" fontAlgn="ctr"/>
                      <a:endParaRPr lang="lv-LV" sz="1000" b="0" i="0" u="none" strike="noStrike">
                        <a:solidFill>
                          <a:srgbClr val="000000"/>
                        </a:solidFill>
                        <a:effectLst/>
                        <a:latin typeface="Arial" panose="020B0604020202020204" pitchFamily="34" charset="0"/>
                      </a:endParaRPr>
                    </a:p>
                  </a:txBody>
                  <a:tcPr marL="9525" marR="9525" marT="9525" marB="0" anchor="ctr"/>
                </a:tc>
                <a:tc hMerge="1">
                  <a:txBody>
                    <a:bodyPr/>
                    <a:lstStyle/>
                    <a:p>
                      <a:pPr algn="l" fontAlgn="ctr"/>
                      <a:endParaRPr lang="lv-LV" sz="1000" b="0" i="0" u="none" strike="noStrike" dirty="0">
                        <a:solidFill>
                          <a:srgbClr val="000000"/>
                        </a:solidFill>
                        <a:effectLst/>
                        <a:latin typeface="Arial" panose="020B0604020202020204" pitchFamily="34" charset="0"/>
                      </a:endParaRPr>
                    </a:p>
                  </a:txBody>
                  <a:tcPr marL="9525" marR="9525" marT="9525" marB="0" anchor="ctr"/>
                </a:tc>
              </a:tr>
              <a:tr h="370840">
                <a:tc>
                  <a:txBody>
                    <a:bodyPr/>
                    <a:lstStyle/>
                    <a:p>
                      <a:pPr algn="ctr" fontAlgn="ctr"/>
                      <a:r>
                        <a:rPr lang="lv-LV" sz="1200" b="0" i="0" u="none" strike="noStrike" dirty="0">
                          <a:solidFill>
                            <a:srgbClr val="000000"/>
                          </a:solidFill>
                          <a:effectLst/>
                          <a:latin typeface="Arial" panose="020B0604020202020204" pitchFamily="34" charset="0"/>
                        </a:rPr>
                        <a:t>Vladislavs STANKEVIČS</a:t>
                      </a:r>
                    </a:p>
                  </a:txBody>
                  <a:tcPr marL="9525" marR="9525" marT="9525" marB="0" anchor="ctr"/>
                </a:tc>
                <a:tc>
                  <a:txBody>
                    <a:bodyPr/>
                    <a:lstStyle/>
                    <a:p>
                      <a:pPr algn="ctr" fontAlgn="ctr"/>
                      <a:r>
                        <a:rPr lang="lv-LV" sz="1200" b="0" i="0" u="none" strike="noStrike">
                          <a:solidFill>
                            <a:srgbClr val="000000"/>
                          </a:solidFill>
                          <a:effectLst/>
                          <a:latin typeface="Arial" panose="020B0604020202020204" pitchFamily="34" charset="0"/>
                        </a:rPr>
                        <a:t>Pārvaldnieka vietnieks</a:t>
                      </a:r>
                    </a:p>
                  </a:txBody>
                  <a:tcPr marL="9525" marR="9525" marT="9525" marB="0" anchor="ctr"/>
                </a:tc>
                <a:tc>
                  <a:txBody>
                    <a:bodyPr/>
                    <a:lstStyle/>
                    <a:p>
                      <a:pPr algn="ctr" fontAlgn="ctr"/>
                      <a:r>
                        <a:rPr lang="lv-LV" sz="1200" b="0" i="0" u="none" strike="noStrike">
                          <a:solidFill>
                            <a:srgbClr val="000000"/>
                          </a:solidFill>
                          <a:effectLst/>
                          <a:latin typeface="Arial" panose="020B0604020202020204" pitchFamily="34" charset="0"/>
                        </a:rPr>
                        <a:t>29511462</a:t>
                      </a:r>
                    </a:p>
                  </a:txBody>
                  <a:tcPr marL="9525" marR="9525" marT="9525" marB="0" anchor="ctr"/>
                </a:tc>
                <a:tc>
                  <a:txBody>
                    <a:bodyPr/>
                    <a:lstStyle/>
                    <a:p>
                      <a:pPr algn="ctr" fontAlgn="ctr"/>
                      <a:r>
                        <a:rPr lang="lv-LV" sz="1200" b="0" i="0" u="sng" strike="noStrike" dirty="0" smtClean="0">
                          <a:solidFill>
                            <a:srgbClr val="0000FF"/>
                          </a:solidFill>
                          <a:effectLst/>
                          <a:latin typeface="Arial" panose="020B0604020202020204" pitchFamily="34" charset="0"/>
                          <a:hlinkClick r:id="rId8"/>
                        </a:rPr>
                        <a:t>vladislavs.stankevics@latgale.lv</a:t>
                      </a:r>
                      <a:endParaRPr lang="lv-LV" sz="1200" b="0" i="0" u="sng" strike="noStrike" dirty="0">
                        <a:solidFill>
                          <a:srgbClr val="0000FF"/>
                        </a:solidFill>
                        <a:effectLst/>
                        <a:latin typeface="Arial" panose="020B0604020202020204" pitchFamily="34" charset="0"/>
                      </a:endParaRPr>
                    </a:p>
                  </a:txBody>
                  <a:tcPr marL="9525" marR="9525" marT="9525" marB="0" anchor="ctr"/>
                </a:tc>
              </a:tr>
            </a:tbl>
          </a:graphicData>
        </a:graphic>
      </p:graphicFrame>
      <p:sp>
        <p:nvSpPr>
          <p:cNvPr id="5" name="Title 1"/>
          <p:cNvSpPr>
            <a:spLocks noGrp="1"/>
          </p:cNvSpPr>
          <p:nvPr>
            <p:ph type="title"/>
          </p:nvPr>
        </p:nvSpPr>
        <p:spPr>
          <a:xfrm>
            <a:off x="1143000" y="609600"/>
            <a:ext cx="9875520" cy="1356360"/>
          </a:xfrm>
        </p:spPr>
        <p:txBody>
          <a:bodyPr/>
          <a:lstStyle/>
          <a:p>
            <a:r>
              <a:rPr lang="lv-LV" b="1" dirty="0"/>
              <a:t>LPR </a:t>
            </a:r>
            <a:r>
              <a:rPr lang="lv-LV" b="1" dirty="0" smtClean="0"/>
              <a:t>kontakti (2)</a:t>
            </a:r>
            <a:endParaRPr lang="lv-LV" dirty="0"/>
          </a:p>
        </p:txBody>
      </p:sp>
      <p:pic>
        <p:nvPicPr>
          <p:cNvPr id="6" name="Picture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87148" y="5839777"/>
            <a:ext cx="649605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68657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2999" y="609600"/>
            <a:ext cx="10409349" cy="1356360"/>
          </a:xfrm>
        </p:spPr>
        <p:txBody>
          <a:bodyPr/>
          <a:lstStyle/>
          <a:p>
            <a:r>
              <a:rPr lang="lv-LV" b="1" dirty="0"/>
              <a:t>Latgales uzņēmējdarbības centrs (LUC)</a:t>
            </a:r>
          </a:p>
        </p:txBody>
      </p:sp>
      <p:sp>
        <p:nvSpPr>
          <p:cNvPr id="3" name="Content Placeholder 2"/>
          <p:cNvSpPr>
            <a:spLocks noGrp="1"/>
          </p:cNvSpPr>
          <p:nvPr>
            <p:ph idx="1"/>
          </p:nvPr>
        </p:nvSpPr>
        <p:spPr/>
        <p:txBody>
          <a:bodyPr>
            <a:noAutofit/>
          </a:bodyPr>
          <a:lstStyle/>
          <a:p>
            <a:pPr marL="45720" indent="0" algn="just">
              <a:buNone/>
            </a:pPr>
            <a:r>
              <a:rPr lang="lv-LV" sz="1600" dirty="0"/>
              <a:t>LUC pamatprincipi ir mobilitāte un sadarbība, un balstoties uz šiem principiem, iecerēts veidot teritoriālo tīklu Latgales reģionā ar birojiem Daugavpilī, Balvos un Rēzeknē, nodrošinot speciālistu pieejamību vienu reizi nedēļā katrā pašvaldībā. Tas ļaus izmantot jau esošo institūciju tīklu un nodrošinās pakalpojumus ar pievienoto vērtību</a:t>
            </a:r>
            <a:r>
              <a:rPr lang="lv-LV" sz="1600" dirty="0" smtClean="0"/>
              <a:t>.</a:t>
            </a:r>
          </a:p>
          <a:p>
            <a:pPr algn="just"/>
            <a:r>
              <a:rPr lang="lv-LV" sz="1600" dirty="0" smtClean="0"/>
              <a:t>konsultācijas </a:t>
            </a:r>
            <a:r>
              <a:rPr lang="lv-LV" sz="1600" dirty="0"/>
              <a:t>par Eiropas Savienības fondu </a:t>
            </a:r>
            <a:r>
              <a:rPr lang="lv-LV" sz="1600" dirty="0" smtClean="0"/>
              <a:t>programmu pieejamību;</a:t>
            </a:r>
          </a:p>
          <a:p>
            <a:pPr algn="just"/>
            <a:r>
              <a:rPr lang="lv-LV" sz="1600" dirty="0" smtClean="0"/>
              <a:t>motivācijas </a:t>
            </a:r>
            <a:r>
              <a:rPr lang="lv-LV" sz="1600" dirty="0"/>
              <a:t>un apmācības </a:t>
            </a:r>
            <a:r>
              <a:rPr lang="lv-LV" sz="1600" dirty="0" smtClean="0"/>
              <a:t>pasākumi;</a:t>
            </a:r>
          </a:p>
          <a:p>
            <a:pPr algn="just"/>
            <a:r>
              <a:rPr lang="lv-LV" sz="1600" dirty="0" smtClean="0"/>
              <a:t>e-pakalpojumi </a:t>
            </a:r>
            <a:r>
              <a:rPr lang="lv-LV" sz="1600" dirty="0"/>
              <a:t>– konsultācijas par e-pakalpojumu izmantošanu un apmācības portāla www.latvija.lv efektīvai lietošanai. Komersantiem piedāvātās e-pakalpojumu iespējas portālā </a:t>
            </a:r>
            <a:r>
              <a:rPr lang="lv-LV" sz="1600" dirty="0">
                <a:hlinkClick r:id="rId2"/>
              </a:rPr>
              <a:t>www.latvija.lv</a:t>
            </a:r>
            <a:r>
              <a:rPr lang="lv-LV" sz="1600" dirty="0" smtClean="0"/>
              <a:t>:</a:t>
            </a:r>
          </a:p>
          <a:p>
            <a:pPr algn="just"/>
            <a:r>
              <a:rPr lang="lv-LV" sz="1600" dirty="0" smtClean="0"/>
              <a:t>„birokrātijas </a:t>
            </a:r>
            <a:r>
              <a:rPr lang="lv-LV" sz="1600" dirty="0"/>
              <a:t>gids” – konsultācijas par dažādu institūciju </a:t>
            </a:r>
            <a:r>
              <a:rPr lang="lv-LV" sz="1600" dirty="0" smtClean="0"/>
              <a:t>pakalpojumiem;</a:t>
            </a:r>
            <a:endParaRPr lang="lv-LV" sz="1600" dirty="0"/>
          </a:p>
          <a:p>
            <a:pPr algn="just"/>
            <a:r>
              <a:rPr lang="lv-LV" sz="1600" dirty="0" smtClean="0"/>
              <a:t>konsultatīvs </a:t>
            </a:r>
            <a:r>
              <a:rPr lang="lv-LV" sz="1600" dirty="0"/>
              <a:t>atbalsts piemērotu industriālo zonu atrašanā potenciāliem investoriem un </a:t>
            </a:r>
            <a:r>
              <a:rPr lang="lv-LV" sz="1600" dirty="0" smtClean="0"/>
              <a:t>uzņēmējiem;</a:t>
            </a:r>
          </a:p>
          <a:p>
            <a:pPr algn="just"/>
            <a:r>
              <a:rPr lang="lv-LV" sz="1600" dirty="0" smtClean="0"/>
              <a:t>pieredzes </a:t>
            </a:r>
            <a:r>
              <a:rPr lang="lv-LV" sz="1600" dirty="0"/>
              <a:t>apmaiņas braucienu un tirdzniecības misiju / uzņēmēju grupu vizīšu organizēšana – uzņēmēju grupu vizītes uz citiem reģioniem, uzņēmējdarbības veiksmes piemēru iepazīšana, </a:t>
            </a:r>
            <a:r>
              <a:rPr lang="lv-LV" sz="1600" dirty="0" smtClean="0"/>
              <a:t>kontaktu veidošana.</a:t>
            </a:r>
          </a:p>
          <a:p>
            <a:pPr marL="45720" indent="0" algn="just">
              <a:buNone/>
            </a:pPr>
            <a:r>
              <a:rPr lang="lv-LV" sz="1600" dirty="0" smtClean="0">
                <a:hlinkClick r:id="rId3"/>
              </a:rPr>
              <a:t>http</a:t>
            </a:r>
            <a:r>
              <a:rPr lang="lv-LV" sz="1600" dirty="0">
                <a:hlinkClick r:id="rId3"/>
              </a:rPr>
              <a:t>://</a:t>
            </a:r>
            <a:r>
              <a:rPr lang="lv-LV" sz="1600" dirty="0" smtClean="0">
                <a:hlinkClick r:id="rId3"/>
              </a:rPr>
              <a:t>www.latgale.lv/lv/luc/info</a:t>
            </a:r>
            <a:endParaRPr lang="lv-LV" sz="1600" dirty="0" smtClean="0"/>
          </a:p>
        </p:txBody>
      </p:sp>
      <p:pic>
        <p:nvPicPr>
          <p:cNvPr id="4"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87148" y="5839777"/>
            <a:ext cx="649605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509088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dirty="0" smtClean="0"/>
              <a:t>LUC kontakti</a:t>
            </a:r>
            <a:endParaRPr lang="lv-LV"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12219520"/>
              </p:ext>
            </p:extLst>
          </p:nvPr>
        </p:nvGraphicFramePr>
        <p:xfrm>
          <a:off x="1145856" y="1622737"/>
          <a:ext cx="9872664" cy="4324914"/>
        </p:xfrm>
        <a:graphic>
          <a:graphicData uri="http://schemas.openxmlformats.org/drawingml/2006/table">
            <a:tbl>
              <a:tblPr firstRow="1" bandRow="1">
                <a:tableStyleId>{5C22544A-7EE6-4342-B048-85BDC9FD1C3A}</a:tableStyleId>
              </a:tblPr>
              <a:tblGrid>
                <a:gridCol w="2468166"/>
                <a:gridCol w="2468166"/>
                <a:gridCol w="2468166"/>
                <a:gridCol w="2468166"/>
              </a:tblGrid>
              <a:tr h="322133">
                <a:tc>
                  <a:txBody>
                    <a:bodyPr/>
                    <a:lstStyle/>
                    <a:p>
                      <a:pPr algn="ctr" fontAlgn="ctr"/>
                      <a:r>
                        <a:rPr lang="lv-LV" sz="1200" b="1" i="0" u="sng" strike="noStrike" dirty="0">
                          <a:solidFill>
                            <a:srgbClr val="000000"/>
                          </a:solidFill>
                          <a:effectLst/>
                          <a:latin typeface="Arial" panose="020B0604020202020204" pitchFamily="34" charset="0"/>
                          <a:cs typeface="Arial" panose="020B0604020202020204" pitchFamily="34" charset="0"/>
                        </a:rPr>
                        <a:t>Vārds, uzvārds</a:t>
                      </a:r>
                    </a:p>
                  </a:txBody>
                  <a:tcPr marL="9525" marR="9525" marT="9525" marB="0" anchor="ctr"/>
                </a:tc>
                <a:tc>
                  <a:txBody>
                    <a:bodyPr/>
                    <a:lstStyle/>
                    <a:p>
                      <a:pPr algn="ctr" fontAlgn="ctr"/>
                      <a:r>
                        <a:rPr lang="lv-LV" sz="1200" b="1" i="0" u="sng" strike="noStrike" dirty="0">
                          <a:solidFill>
                            <a:srgbClr val="000000"/>
                          </a:solidFill>
                          <a:effectLst/>
                          <a:latin typeface="Arial" panose="020B0604020202020204" pitchFamily="34" charset="0"/>
                          <a:cs typeface="Arial" panose="020B0604020202020204" pitchFamily="34" charset="0"/>
                        </a:rPr>
                        <a:t>Ieņemamais amats</a:t>
                      </a:r>
                    </a:p>
                  </a:txBody>
                  <a:tcPr marL="9525" marR="9525" marT="9525" marB="0" anchor="ctr"/>
                </a:tc>
                <a:tc>
                  <a:txBody>
                    <a:bodyPr/>
                    <a:lstStyle/>
                    <a:p>
                      <a:pPr algn="ctr" fontAlgn="ctr"/>
                      <a:r>
                        <a:rPr lang="lv-LV" sz="1200" b="1" i="0" u="sng" strike="noStrike">
                          <a:solidFill>
                            <a:srgbClr val="000000"/>
                          </a:solidFill>
                          <a:effectLst/>
                          <a:latin typeface="Arial" panose="020B0604020202020204" pitchFamily="34" charset="0"/>
                          <a:cs typeface="Arial" panose="020B0604020202020204" pitchFamily="34" charset="0"/>
                        </a:rPr>
                        <a:t>Tālrunis</a:t>
                      </a:r>
                    </a:p>
                  </a:txBody>
                  <a:tcPr marL="9525" marR="9525" marT="9525" marB="0" anchor="ctr"/>
                </a:tc>
                <a:tc>
                  <a:txBody>
                    <a:bodyPr/>
                    <a:lstStyle/>
                    <a:p>
                      <a:pPr algn="ctr" fontAlgn="ctr"/>
                      <a:r>
                        <a:rPr lang="lv-LV" sz="1200" b="1" i="0" u="sng" strike="noStrike">
                          <a:solidFill>
                            <a:srgbClr val="000000"/>
                          </a:solidFill>
                          <a:effectLst/>
                          <a:latin typeface="Arial" panose="020B0604020202020204" pitchFamily="34" charset="0"/>
                          <a:cs typeface="Arial" panose="020B0604020202020204" pitchFamily="34" charset="0"/>
                        </a:rPr>
                        <a:t>E-pasts</a:t>
                      </a:r>
                    </a:p>
                  </a:txBody>
                  <a:tcPr marL="9525" marR="9525" marT="9525" marB="0" anchor="ctr"/>
                </a:tc>
              </a:tr>
              <a:tr h="355745">
                <a:tc>
                  <a:txBody>
                    <a:bodyPr/>
                    <a:lstStyle/>
                    <a:p>
                      <a:pPr algn="ctr" fontAlgn="ctr"/>
                      <a:r>
                        <a:rPr lang="lv-LV" sz="1200" b="0" i="0" u="none" strike="noStrike">
                          <a:solidFill>
                            <a:srgbClr val="000000"/>
                          </a:solidFill>
                          <a:effectLst/>
                          <a:latin typeface="Arial" panose="020B0604020202020204" pitchFamily="34" charset="0"/>
                          <a:cs typeface="Arial" panose="020B0604020202020204" pitchFamily="34" charset="0"/>
                        </a:rPr>
                        <a:t>Vladislavs Stankevičs</a:t>
                      </a:r>
                    </a:p>
                  </a:txBody>
                  <a:tcPr marL="9525" marR="9525" marT="9525" marB="0" anchor="ctr"/>
                </a:tc>
                <a:tc>
                  <a:txBody>
                    <a:bodyPr/>
                    <a:lstStyle/>
                    <a:p>
                      <a:pPr algn="ctr" fontAlgn="ctr"/>
                      <a:r>
                        <a:rPr lang="lv-LV" sz="1200" b="0" i="0" u="none" strike="noStrike">
                          <a:solidFill>
                            <a:srgbClr val="000000"/>
                          </a:solidFill>
                          <a:effectLst/>
                          <a:latin typeface="Arial" panose="020B0604020202020204" pitchFamily="34" charset="0"/>
                          <a:cs typeface="Arial" panose="020B0604020202020204" pitchFamily="34" charset="0"/>
                        </a:rPr>
                        <a:t>Latgales uzņemējdarbības centra vadītājs</a:t>
                      </a:r>
                    </a:p>
                  </a:txBody>
                  <a:tcPr marL="9525" marR="9525" marT="9525" marB="0" anchor="ctr"/>
                </a:tc>
                <a:tc>
                  <a:txBody>
                    <a:bodyPr/>
                    <a:lstStyle/>
                    <a:p>
                      <a:pPr algn="ctr" fontAlgn="ctr"/>
                      <a:r>
                        <a:rPr lang="lv-LV" sz="1200" b="0" i="0" u="none" strike="noStrike">
                          <a:solidFill>
                            <a:srgbClr val="000000"/>
                          </a:solidFill>
                          <a:effectLst/>
                          <a:latin typeface="Arial" panose="020B0604020202020204" pitchFamily="34" charset="0"/>
                          <a:cs typeface="Arial" panose="020B0604020202020204" pitchFamily="34" charset="0"/>
                        </a:rPr>
                        <a:t>65423802</a:t>
                      </a:r>
                    </a:p>
                  </a:txBody>
                  <a:tcPr marL="9525" marR="9525" marT="9525" marB="0" anchor="ctr"/>
                </a:tc>
                <a:tc>
                  <a:txBody>
                    <a:bodyPr/>
                    <a:lstStyle/>
                    <a:p>
                      <a:pPr algn="ctr" fontAlgn="b"/>
                      <a:r>
                        <a:rPr lang="lv-LV" sz="1200" b="0" i="0" u="sng" strike="noStrike">
                          <a:solidFill>
                            <a:srgbClr val="0563C1"/>
                          </a:solidFill>
                          <a:effectLst/>
                          <a:latin typeface="Arial" panose="020B0604020202020204" pitchFamily="34" charset="0"/>
                          <a:cs typeface="Arial" panose="020B0604020202020204" pitchFamily="34" charset="0"/>
                          <a:hlinkClick r:id="rId2"/>
                        </a:rPr>
                        <a:t>vladislavs.stankevics@latgale.lv</a:t>
                      </a:r>
                      <a:endParaRPr lang="lv-LV" sz="1200" b="0" i="0" u="sng" strike="noStrike">
                        <a:solidFill>
                          <a:srgbClr val="0563C1"/>
                        </a:solidFill>
                        <a:effectLst/>
                        <a:latin typeface="Arial" panose="020B0604020202020204" pitchFamily="34" charset="0"/>
                        <a:cs typeface="Arial" panose="020B0604020202020204" pitchFamily="34" charset="0"/>
                      </a:endParaRPr>
                    </a:p>
                  </a:txBody>
                  <a:tcPr marL="9525" marR="9525" marT="9525" marB="0" anchor="ctr"/>
                </a:tc>
              </a:tr>
              <a:tr h="322133">
                <a:tc>
                  <a:txBody>
                    <a:bodyPr/>
                    <a:lstStyle/>
                    <a:p>
                      <a:pPr algn="ctr" fontAlgn="b"/>
                      <a:r>
                        <a:rPr lang="lv-LV" sz="1200" b="0" i="0" u="none" strike="noStrike" dirty="0">
                          <a:solidFill>
                            <a:srgbClr val="000000"/>
                          </a:solidFill>
                          <a:effectLst/>
                          <a:latin typeface="Arial" panose="020B0604020202020204" pitchFamily="34" charset="0"/>
                          <a:cs typeface="Arial" panose="020B0604020202020204" pitchFamily="34" charset="0"/>
                        </a:rPr>
                        <a:t>Andris Kucins</a:t>
                      </a:r>
                    </a:p>
                  </a:txBody>
                  <a:tcPr marL="9525" marR="9525" marT="9525" marB="0" anchor="ctr"/>
                </a:tc>
                <a:tc>
                  <a:txBody>
                    <a:bodyPr/>
                    <a:lstStyle/>
                    <a:p>
                      <a:pPr algn="ctr" fontAlgn="b"/>
                      <a:r>
                        <a:rPr lang="lv-LV" sz="1200" b="0" i="0" u="none" strike="noStrike">
                          <a:solidFill>
                            <a:srgbClr val="000000"/>
                          </a:solidFill>
                          <a:effectLst/>
                          <a:latin typeface="Arial" panose="020B0604020202020204" pitchFamily="34" charset="0"/>
                          <a:cs typeface="Arial" panose="020B0604020202020204" pitchFamily="34" charset="0"/>
                        </a:rPr>
                        <a:t>Komercdarbības konsultants</a:t>
                      </a:r>
                    </a:p>
                  </a:txBody>
                  <a:tcPr marL="9525" marR="9525" marT="9525" marB="0" anchor="ctr"/>
                </a:tc>
                <a:tc>
                  <a:txBody>
                    <a:bodyPr/>
                    <a:lstStyle/>
                    <a:p>
                      <a:pPr algn="ctr" fontAlgn="b"/>
                      <a:r>
                        <a:rPr lang="lv-LV" sz="1200" b="0" i="0" u="none" strike="noStrike">
                          <a:solidFill>
                            <a:srgbClr val="000000"/>
                          </a:solidFill>
                          <a:effectLst/>
                          <a:latin typeface="Arial" panose="020B0604020202020204" pitchFamily="34" charset="0"/>
                          <a:cs typeface="Arial" panose="020B0604020202020204" pitchFamily="34" charset="0"/>
                        </a:rPr>
                        <a:t>26599050</a:t>
                      </a:r>
                    </a:p>
                  </a:txBody>
                  <a:tcPr marL="9525" marR="9525" marT="9525" marB="0" anchor="ctr"/>
                </a:tc>
                <a:tc>
                  <a:txBody>
                    <a:bodyPr/>
                    <a:lstStyle/>
                    <a:p>
                      <a:pPr algn="ctr" fontAlgn="b"/>
                      <a:r>
                        <a:rPr lang="lv-LV" sz="1200" b="0" i="0" u="sng" strike="noStrike">
                          <a:solidFill>
                            <a:srgbClr val="0563C1"/>
                          </a:solidFill>
                          <a:effectLst/>
                          <a:latin typeface="Arial" panose="020B0604020202020204" pitchFamily="34" charset="0"/>
                          <a:cs typeface="Arial" panose="020B0604020202020204" pitchFamily="34" charset="0"/>
                          <a:hlinkClick r:id="rId3"/>
                        </a:rPr>
                        <a:t>andris.kucins@latgale.lv</a:t>
                      </a:r>
                      <a:endParaRPr lang="lv-LV" sz="1200" b="0" i="0" u="sng" strike="noStrike">
                        <a:solidFill>
                          <a:srgbClr val="0563C1"/>
                        </a:solidFill>
                        <a:effectLst/>
                        <a:latin typeface="Arial" panose="020B0604020202020204" pitchFamily="34" charset="0"/>
                        <a:cs typeface="Arial" panose="020B0604020202020204" pitchFamily="34" charset="0"/>
                      </a:endParaRPr>
                    </a:p>
                  </a:txBody>
                  <a:tcPr marL="9525" marR="9525" marT="9525" marB="0" anchor="ctr"/>
                </a:tc>
              </a:tr>
              <a:tr h="702460">
                <a:tc>
                  <a:txBody>
                    <a:bodyPr/>
                    <a:lstStyle/>
                    <a:p>
                      <a:pPr algn="ctr" fontAlgn="b"/>
                      <a:r>
                        <a:rPr lang="lv-LV" sz="1200" b="0" i="0" u="none" strike="noStrike">
                          <a:solidFill>
                            <a:srgbClr val="000000"/>
                          </a:solidFill>
                          <a:effectLst/>
                          <a:latin typeface="Arial" panose="020B0604020202020204" pitchFamily="34" charset="0"/>
                          <a:cs typeface="Arial" panose="020B0604020202020204" pitchFamily="34" charset="0"/>
                        </a:rPr>
                        <a:t>Valdis Mitenbergs</a:t>
                      </a:r>
                    </a:p>
                  </a:txBody>
                  <a:tcPr marL="9525" marR="9525" marT="9525" marB="0" anchor="ctr"/>
                </a:tc>
                <a:tc>
                  <a:txBody>
                    <a:bodyPr/>
                    <a:lstStyle/>
                    <a:p>
                      <a:pPr algn="ctr" fontAlgn="b"/>
                      <a:r>
                        <a:rPr lang="lv-LV" sz="1200" b="0" i="0" u="none" strike="noStrike" dirty="0">
                          <a:solidFill>
                            <a:srgbClr val="000000"/>
                          </a:solidFill>
                          <a:effectLst/>
                          <a:latin typeface="Arial" panose="020B0604020202020204" pitchFamily="34" charset="0"/>
                          <a:cs typeface="Arial" panose="020B0604020202020204" pitchFamily="34" charset="0"/>
                        </a:rPr>
                        <a:t>Komercdarbības konsultants (Rēzeknes, Viļānu, Ludzas, Kārsavas, Ciblas un Zilupes novadi, Rēzeknes pilsēta)</a:t>
                      </a:r>
                    </a:p>
                  </a:txBody>
                  <a:tcPr marL="9525" marR="9525" marT="9525" marB="0" anchor="ctr"/>
                </a:tc>
                <a:tc>
                  <a:txBody>
                    <a:bodyPr/>
                    <a:lstStyle/>
                    <a:p>
                      <a:pPr algn="ctr" fontAlgn="b"/>
                      <a:r>
                        <a:rPr lang="lv-LV" sz="1200" b="0" i="0" u="none" strike="noStrike">
                          <a:solidFill>
                            <a:srgbClr val="000000"/>
                          </a:solidFill>
                          <a:effectLst/>
                          <a:latin typeface="Arial" panose="020B0604020202020204" pitchFamily="34" charset="0"/>
                          <a:cs typeface="Arial" panose="020B0604020202020204" pitchFamily="34" charset="0"/>
                        </a:rPr>
                        <a:t>29277541</a:t>
                      </a:r>
                    </a:p>
                  </a:txBody>
                  <a:tcPr marL="9525" marR="9525" marT="9525" marB="0" anchor="ctr"/>
                </a:tc>
                <a:tc>
                  <a:txBody>
                    <a:bodyPr/>
                    <a:lstStyle/>
                    <a:p>
                      <a:pPr algn="ctr" fontAlgn="b"/>
                      <a:r>
                        <a:rPr lang="lv-LV" sz="1200" b="0" i="0" u="sng" strike="noStrike">
                          <a:solidFill>
                            <a:srgbClr val="0563C1"/>
                          </a:solidFill>
                          <a:effectLst/>
                          <a:latin typeface="Arial" panose="020B0604020202020204" pitchFamily="34" charset="0"/>
                          <a:cs typeface="Arial" panose="020B0604020202020204" pitchFamily="34" charset="0"/>
                          <a:hlinkClick r:id="rId4"/>
                        </a:rPr>
                        <a:t>valdis.mitenbergs@latgale.lv</a:t>
                      </a:r>
                      <a:endParaRPr lang="lv-LV" sz="1200" b="0" i="0" u="sng" strike="noStrike">
                        <a:solidFill>
                          <a:srgbClr val="0563C1"/>
                        </a:solidFill>
                        <a:effectLst/>
                        <a:latin typeface="Arial" panose="020B0604020202020204" pitchFamily="34" charset="0"/>
                        <a:cs typeface="Arial" panose="020B0604020202020204" pitchFamily="34" charset="0"/>
                      </a:endParaRPr>
                    </a:p>
                  </a:txBody>
                  <a:tcPr marL="9525" marR="9525" marT="9525" marB="0" anchor="ctr"/>
                </a:tc>
              </a:tr>
              <a:tr h="529102">
                <a:tc>
                  <a:txBody>
                    <a:bodyPr/>
                    <a:lstStyle/>
                    <a:p>
                      <a:pPr algn="ctr" fontAlgn="b"/>
                      <a:r>
                        <a:rPr lang="lv-LV" sz="1200" b="0" i="0" u="none" strike="noStrike">
                          <a:solidFill>
                            <a:srgbClr val="000000"/>
                          </a:solidFill>
                          <a:effectLst/>
                          <a:latin typeface="Arial" panose="020B0604020202020204" pitchFamily="34" charset="0"/>
                          <a:cs typeface="Arial" panose="020B0604020202020204" pitchFamily="34" charset="0"/>
                        </a:rPr>
                        <a:t>Jāzeps Krukovskis</a:t>
                      </a:r>
                    </a:p>
                  </a:txBody>
                  <a:tcPr marL="9525" marR="9525" marT="9525" marB="0" anchor="ctr"/>
                </a:tc>
                <a:tc>
                  <a:txBody>
                    <a:bodyPr/>
                    <a:lstStyle/>
                    <a:p>
                      <a:pPr algn="ctr" fontAlgn="b"/>
                      <a:r>
                        <a:rPr lang="lv-LV" sz="1200" b="0" i="0" u="none" strike="noStrike">
                          <a:solidFill>
                            <a:srgbClr val="000000"/>
                          </a:solidFill>
                          <a:effectLst/>
                          <a:latin typeface="Arial" panose="020B0604020202020204" pitchFamily="34" charset="0"/>
                          <a:cs typeface="Arial" panose="020B0604020202020204" pitchFamily="34" charset="0"/>
                        </a:rPr>
                        <a:t>Komercdarbības konsultants (Daugavpils novads, Ilūkstes novads)</a:t>
                      </a:r>
                    </a:p>
                  </a:txBody>
                  <a:tcPr marL="9525" marR="9525" marT="9525" marB="0" anchor="ctr"/>
                </a:tc>
                <a:tc>
                  <a:txBody>
                    <a:bodyPr/>
                    <a:lstStyle/>
                    <a:p>
                      <a:pPr algn="ctr" fontAlgn="b"/>
                      <a:r>
                        <a:rPr lang="lv-LV" sz="1200" b="0" i="0" u="none" strike="noStrike">
                          <a:solidFill>
                            <a:srgbClr val="000000"/>
                          </a:solidFill>
                          <a:effectLst/>
                          <a:latin typeface="Arial" panose="020B0604020202020204" pitchFamily="34" charset="0"/>
                          <a:cs typeface="Arial" panose="020B0604020202020204" pitchFamily="34" charset="0"/>
                        </a:rPr>
                        <a:t>26121362</a:t>
                      </a:r>
                    </a:p>
                  </a:txBody>
                  <a:tcPr marL="9525" marR="9525" marT="9525" marB="0" anchor="ctr"/>
                </a:tc>
                <a:tc>
                  <a:txBody>
                    <a:bodyPr/>
                    <a:lstStyle/>
                    <a:p>
                      <a:pPr algn="ctr" fontAlgn="b"/>
                      <a:r>
                        <a:rPr lang="lv-LV" sz="1200" b="0" i="0" u="sng" strike="noStrike">
                          <a:solidFill>
                            <a:srgbClr val="0563C1"/>
                          </a:solidFill>
                          <a:effectLst/>
                          <a:latin typeface="Arial" panose="020B0604020202020204" pitchFamily="34" charset="0"/>
                          <a:cs typeface="Arial" panose="020B0604020202020204" pitchFamily="34" charset="0"/>
                          <a:hlinkClick r:id="rId5"/>
                        </a:rPr>
                        <a:t>jazeps.krukovskis@latgale.lv</a:t>
                      </a:r>
                      <a:endParaRPr lang="lv-LV" sz="1200" b="0" i="0" u="sng" strike="noStrike">
                        <a:solidFill>
                          <a:srgbClr val="0563C1"/>
                        </a:solidFill>
                        <a:effectLst/>
                        <a:latin typeface="Arial" panose="020B0604020202020204" pitchFamily="34" charset="0"/>
                        <a:cs typeface="Arial" panose="020B0604020202020204" pitchFamily="34" charset="0"/>
                      </a:endParaRPr>
                    </a:p>
                  </a:txBody>
                  <a:tcPr marL="9525" marR="9525" marT="9525" marB="0" anchor="ctr"/>
                </a:tc>
              </a:tr>
              <a:tr h="355745">
                <a:tc>
                  <a:txBody>
                    <a:bodyPr/>
                    <a:lstStyle/>
                    <a:p>
                      <a:pPr algn="ctr" fontAlgn="b"/>
                      <a:r>
                        <a:rPr lang="lv-LV" sz="1200" b="0" i="0" u="none" strike="noStrike">
                          <a:solidFill>
                            <a:srgbClr val="000000"/>
                          </a:solidFill>
                          <a:effectLst/>
                          <a:latin typeface="Arial" panose="020B0604020202020204" pitchFamily="34" charset="0"/>
                          <a:cs typeface="Arial" panose="020B0604020202020204" pitchFamily="34" charset="0"/>
                        </a:rPr>
                        <a:t>Ineta Liepniece</a:t>
                      </a:r>
                    </a:p>
                  </a:txBody>
                  <a:tcPr marL="9525" marR="9525" marT="9525" marB="0" anchor="ctr"/>
                </a:tc>
                <a:tc>
                  <a:txBody>
                    <a:bodyPr/>
                    <a:lstStyle/>
                    <a:p>
                      <a:pPr algn="ctr" fontAlgn="b"/>
                      <a:r>
                        <a:rPr lang="lv-LV" sz="1200" b="0" i="0" u="none" strike="noStrike">
                          <a:solidFill>
                            <a:srgbClr val="000000"/>
                          </a:solidFill>
                          <a:effectLst/>
                          <a:latin typeface="Arial" panose="020B0604020202020204" pitchFamily="34" charset="0"/>
                          <a:cs typeface="Arial" panose="020B0604020202020204" pitchFamily="34" charset="0"/>
                        </a:rPr>
                        <a:t>Komercdarbības konsultants (Preiļu, Aglonas, Riebiņu novados)</a:t>
                      </a:r>
                    </a:p>
                  </a:txBody>
                  <a:tcPr marL="9525" marR="9525" marT="9525" marB="0" anchor="ctr"/>
                </a:tc>
                <a:tc>
                  <a:txBody>
                    <a:bodyPr/>
                    <a:lstStyle/>
                    <a:p>
                      <a:pPr algn="ctr" fontAlgn="b"/>
                      <a:r>
                        <a:rPr lang="lv-LV" sz="1200" b="0" i="0" u="none" strike="noStrike">
                          <a:solidFill>
                            <a:srgbClr val="000000"/>
                          </a:solidFill>
                          <a:effectLst/>
                          <a:latin typeface="Arial" panose="020B0604020202020204" pitchFamily="34" charset="0"/>
                          <a:cs typeface="Arial" panose="020B0604020202020204" pitchFamily="34" charset="0"/>
                        </a:rPr>
                        <a:t>26636243</a:t>
                      </a:r>
                    </a:p>
                  </a:txBody>
                  <a:tcPr marL="9525" marR="9525" marT="9525" marB="0" anchor="ctr"/>
                </a:tc>
                <a:tc>
                  <a:txBody>
                    <a:bodyPr/>
                    <a:lstStyle/>
                    <a:p>
                      <a:pPr algn="ctr" fontAlgn="b"/>
                      <a:r>
                        <a:rPr lang="lv-LV" sz="1200" b="0" i="0" u="sng" strike="noStrike">
                          <a:solidFill>
                            <a:srgbClr val="0563C1"/>
                          </a:solidFill>
                          <a:effectLst/>
                          <a:latin typeface="Arial" panose="020B0604020202020204" pitchFamily="34" charset="0"/>
                          <a:cs typeface="Arial" panose="020B0604020202020204" pitchFamily="34" charset="0"/>
                          <a:hlinkClick r:id="rId6"/>
                        </a:rPr>
                        <a:t>ineta.liepniece@latgale.lv</a:t>
                      </a:r>
                      <a:endParaRPr lang="lv-LV" sz="1200" b="0" i="0" u="sng" strike="noStrike">
                        <a:solidFill>
                          <a:srgbClr val="0563C1"/>
                        </a:solidFill>
                        <a:effectLst/>
                        <a:latin typeface="Arial" panose="020B0604020202020204" pitchFamily="34" charset="0"/>
                        <a:cs typeface="Arial" panose="020B0604020202020204" pitchFamily="34" charset="0"/>
                      </a:endParaRPr>
                    </a:p>
                  </a:txBody>
                  <a:tcPr marL="9525" marR="9525" marT="9525" marB="0" anchor="ctr"/>
                </a:tc>
              </a:tr>
              <a:tr h="355745">
                <a:tc>
                  <a:txBody>
                    <a:bodyPr/>
                    <a:lstStyle/>
                    <a:p>
                      <a:pPr algn="ctr" fontAlgn="b"/>
                      <a:r>
                        <a:rPr lang="lv-LV" sz="1200" b="0" i="0" u="none" strike="noStrike">
                          <a:solidFill>
                            <a:srgbClr val="000000"/>
                          </a:solidFill>
                          <a:effectLst/>
                          <a:latin typeface="Arial" panose="020B0604020202020204" pitchFamily="34" charset="0"/>
                          <a:cs typeface="Arial" panose="020B0604020202020204" pitchFamily="34" charset="0"/>
                        </a:rPr>
                        <a:t>Kitija Grinberga</a:t>
                      </a:r>
                    </a:p>
                  </a:txBody>
                  <a:tcPr marL="9525" marR="9525" marT="9525" marB="0" anchor="ctr"/>
                </a:tc>
                <a:tc>
                  <a:txBody>
                    <a:bodyPr/>
                    <a:lstStyle/>
                    <a:p>
                      <a:pPr algn="ctr" fontAlgn="b"/>
                      <a:r>
                        <a:rPr lang="lv-LV" sz="1200" b="0" i="0" u="none" strike="noStrike">
                          <a:solidFill>
                            <a:srgbClr val="000000"/>
                          </a:solidFill>
                          <a:effectLst/>
                          <a:latin typeface="Arial" panose="020B0604020202020204" pitchFamily="34" charset="0"/>
                          <a:cs typeface="Arial" panose="020B0604020202020204" pitchFamily="34" charset="0"/>
                        </a:rPr>
                        <a:t>Komercdarbības konsultants (Līvānu un Vārkavas novados)</a:t>
                      </a:r>
                    </a:p>
                  </a:txBody>
                  <a:tcPr marL="9525" marR="9525" marT="9525" marB="0" anchor="ctr"/>
                </a:tc>
                <a:tc>
                  <a:txBody>
                    <a:bodyPr/>
                    <a:lstStyle/>
                    <a:p>
                      <a:pPr algn="ctr" fontAlgn="b"/>
                      <a:r>
                        <a:rPr lang="lv-LV" sz="1200" b="0" i="0" u="none" strike="noStrike">
                          <a:solidFill>
                            <a:srgbClr val="000000"/>
                          </a:solidFill>
                          <a:effectLst/>
                          <a:latin typeface="Arial" panose="020B0604020202020204" pitchFamily="34" charset="0"/>
                          <a:cs typeface="Arial" panose="020B0604020202020204" pitchFamily="34" charset="0"/>
                        </a:rPr>
                        <a:t>65307800</a:t>
                      </a:r>
                    </a:p>
                  </a:txBody>
                  <a:tcPr marL="9525" marR="9525" marT="9525" marB="0" anchor="ctr"/>
                </a:tc>
                <a:tc>
                  <a:txBody>
                    <a:bodyPr/>
                    <a:lstStyle/>
                    <a:p>
                      <a:pPr algn="ctr" fontAlgn="b"/>
                      <a:r>
                        <a:rPr lang="lv-LV" sz="1200" b="0" i="0" u="sng" strike="noStrike">
                          <a:solidFill>
                            <a:srgbClr val="0563C1"/>
                          </a:solidFill>
                          <a:effectLst/>
                          <a:latin typeface="Arial" panose="020B0604020202020204" pitchFamily="34" charset="0"/>
                          <a:cs typeface="Arial" panose="020B0604020202020204" pitchFamily="34" charset="0"/>
                          <a:hlinkClick r:id="rId7"/>
                        </a:rPr>
                        <a:t>kitija.grinberga@latgale.lv</a:t>
                      </a:r>
                      <a:endParaRPr lang="lv-LV" sz="1200" b="0" i="0" u="sng" strike="noStrike">
                        <a:solidFill>
                          <a:srgbClr val="0563C1"/>
                        </a:solidFill>
                        <a:effectLst/>
                        <a:latin typeface="Arial" panose="020B0604020202020204" pitchFamily="34" charset="0"/>
                        <a:cs typeface="Arial" panose="020B0604020202020204" pitchFamily="34" charset="0"/>
                      </a:endParaRPr>
                    </a:p>
                  </a:txBody>
                  <a:tcPr marL="9525" marR="9525" marT="9525" marB="0" anchor="ctr"/>
                </a:tc>
              </a:tr>
              <a:tr h="529102">
                <a:tc>
                  <a:txBody>
                    <a:bodyPr/>
                    <a:lstStyle/>
                    <a:p>
                      <a:pPr algn="ctr" fontAlgn="b"/>
                      <a:r>
                        <a:rPr lang="lv-LV" sz="1200" b="0" i="0" u="none" strike="noStrike">
                          <a:solidFill>
                            <a:srgbClr val="000000"/>
                          </a:solidFill>
                          <a:effectLst/>
                          <a:latin typeface="Arial" panose="020B0604020202020204" pitchFamily="34" charset="0"/>
                          <a:cs typeface="Arial" panose="020B0604020202020204" pitchFamily="34" charset="0"/>
                        </a:rPr>
                        <a:t>Gunta Božoka</a:t>
                      </a:r>
                    </a:p>
                  </a:txBody>
                  <a:tcPr marL="9525" marR="9525" marT="9525" marB="0" anchor="ctr"/>
                </a:tc>
                <a:tc>
                  <a:txBody>
                    <a:bodyPr/>
                    <a:lstStyle/>
                    <a:p>
                      <a:pPr algn="ctr" fontAlgn="b"/>
                      <a:r>
                        <a:rPr lang="lv-LV" sz="1200" b="0" i="0" u="none" strike="noStrike">
                          <a:solidFill>
                            <a:srgbClr val="000000"/>
                          </a:solidFill>
                          <a:effectLst/>
                          <a:latin typeface="Arial" panose="020B0604020202020204" pitchFamily="34" charset="0"/>
                          <a:cs typeface="Arial" panose="020B0604020202020204" pitchFamily="34" charset="0"/>
                        </a:rPr>
                        <a:t>Komercdarbības konsultants (Balvu, Viļakas, Rugāju, Baltinavas novados)</a:t>
                      </a:r>
                    </a:p>
                  </a:txBody>
                  <a:tcPr marL="9525" marR="9525" marT="9525" marB="0" anchor="ctr"/>
                </a:tc>
                <a:tc>
                  <a:txBody>
                    <a:bodyPr/>
                    <a:lstStyle/>
                    <a:p>
                      <a:pPr algn="ctr" fontAlgn="b"/>
                      <a:r>
                        <a:rPr lang="lv-LV" sz="1200" b="0" i="0" u="none" strike="noStrike">
                          <a:solidFill>
                            <a:srgbClr val="000000"/>
                          </a:solidFill>
                          <a:effectLst/>
                          <a:latin typeface="Arial" panose="020B0604020202020204" pitchFamily="34" charset="0"/>
                          <a:cs typeface="Arial" panose="020B0604020202020204" pitchFamily="34" charset="0"/>
                        </a:rPr>
                        <a:t>26461435</a:t>
                      </a:r>
                    </a:p>
                  </a:txBody>
                  <a:tcPr marL="9525" marR="9525" marT="9525" marB="0" anchor="ctr"/>
                </a:tc>
                <a:tc>
                  <a:txBody>
                    <a:bodyPr/>
                    <a:lstStyle/>
                    <a:p>
                      <a:pPr algn="ctr" fontAlgn="b"/>
                      <a:r>
                        <a:rPr lang="lv-LV" sz="1200" b="0" i="0" u="sng" strike="noStrike">
                          <a:solidFill>
                            <a:srgbClr val="0563C1"/>
                          </a:solidFill>
                          <a:effectLst/>
                          <a:latin typeface="Arial" panose="020B0604020202020204" pitchFamily="34" charset="0"/>
                          <a:cs typeface="Arial" panose="020B0604020202020204" pitchFamily="34" charset="0"/>
                          <a:hlinkClick r:id="rId8"/>
                        </a:rPr>
                        <a:t>gunta.bozoka@latgale.lv</a:t>
                      </a:r>
                      <a:endParaRPr lang="lv-LV" sz="1200" b="0" i="0" u="sng" strike="noStrike">
                        <a:solidFill>
                          <a:srgbClr val="0563C1"/>
                        </a:solidFill>
                        <a:effectLst/>
                        <a:latin typeface="Arial" panose="020B0604020202020204" pitchFamily="34" charset="0"/>
                        <a:cs typeface="Arial" panose="020B0604020202020204" pitchFamily="34" charset="0"/>
                      </a:endParaRPr>
                    </a:p>
                  </a:txBody>
                  <a:tcPr marL="9525" marR="9525" marT="9525" marB="0" anchor="ctr"/>
                </a:tc>
              </a:tr>
              <a:tr h="355745">
                <a:tc>
                  <a:txBody>
                    <a:bodyPr/>
                    <a:lstStyle/>
                    <a:p>
                      <a:pPr algn="ctr" fontAlgn="b"/>
                      <a:r>
                        <a:rPr lang="lv-LV" sz="1200" b="0" i="0" u="none" strike="noStrike">
                          <a:solidFill>
                            <a:srgbClr val="000000"/>
                          </a:solidFill>
                          <a:effectLst/>
                          <a:latin typeface="Arial" panose="020B0604020202020204" pitchFamily="34" charset="0"/>
                          <a:cs typeface="Arial" panose="020B0604020202020204" pitchFamily="34" charset="0"/>
                        </a:rPr>
                        <a:t>Inta Murāne</a:t>
                      </a:r>
                    </a:p>
                  </a:txBody>
                  <a:tcPr marL="9525" marR="9525" marT="9525" marB="0" anchor="ctr"/>
                </a:tc>
                <a:tc>
                  <a:txBody>
                    <a:bodyPr/>
                    <a:lstStyle/>
                    <a:p>
                      <a:pPr algn="ctr" fontAlgn="b"/>
                      <a:r>
                        <a:rPr lang="lv-LV" sz="1200" b="0" i="0" u="none" strike="noStrike">
                          <a:solidFill>
                            <a:srgbClr val="000000"/>
                          </a:solidFill>
                          <a:effectLst/>
                          <a:latin typeface="Arial" panose="020B0604020202020204" pitchFamily="34" charset="0"/>
                          <a:cs typeface="Arial" panose="020B0604020202020204" pitchFamily="34" charset="0"/>
                        </a:rPr>
                        <a:t>Komercdarbības konsultants (Krāslavas un Dagdas novados)</a:t>
                      </a:r>
                    </a:p>
                  </a:txBody>
                  <a:tcPr marL="9525" marR="9525" marT="9525" marB="0" anchor="ctr"/>
                </a:tc>
                <a:tc>
                  <a:txBody>
                    <a:bodyPr/>
                    <a:lstStyle/>
                    <a:p>
                      <a:pPr algn="ctr" fontAlgn="b"/>
                      <a:r>
                        <a:rPr lang="lv-LV" sz="1200" b="0" i="0" u="none" strike="noStrike">
                          <a:solidFill>
                            <a:srgbClr val="000000"/>
                          </a:solidFill>
                          <a:effectLst/>
                          <a:latin typeface="Arial" panose="020B0604020202020204" pitchFamily="34" charset="0"/>
                          <a:cs typeface="Arial" panose="020B0604020202020204" pitchFamily="34" charset="0"/>
                        </a:rPr>
                        <a:t>29278741</a:t>
                      </a:r>
                    </a:p>
                  </a:txBody>
                  <a:tcPr marL="9525" marR="9525" marT="9525" marB="0" anchor="ctr"/>
                </a:tc>
                <a:tc>
                  <a:txBody>
                    <a:bodyPr/>
                    <a:lstStyle/>
                    <a:p>
                      <a:pPr algn="ctr" fontAlgn="b"/>
                      <a:r>
                        <a:rPr lang="lv-LV" sz="1200" b="0" i="0" u="sng" strike="noStrike">
                          <a:solidFill>
                            <a:srgbClr val="0563C1"/>
                          </a:solidFill>
                          <a:effectLst/>
                          <a:latin typeface="Arial" panose="020B0604020202020204" pitchFamily="34" charset="0"/>
                          <a:cs typeface="Arial" panose="020B0604020202020204" pitchFamily="34" charset="0"/>
                          <a:hlinkClick r:id="rId9"/>
                        </a:rPr>
                        <a:t>inta.murane@latgale.lv</a:t>
                      </a:r>
                      <a:endParaRPr lang="lv-LV" sz="1200" b="0" i="0" u="sng" strike="noStrike">
                        <a:solidFill>
                          <a:srgbClr val="0563C1"/>
                        </a:solidFill>
                        <a:effectLst/>
                        <a:latin typeface="Arial" panose="020B0604020202020204" pitchFamily="34" charset="0"/>
                        <a:cs typeface="Arial" panose="020B0604020202020204" pitchFamily="34" charset="0"/>
                      </a:endParaRPr>
                    </a:p>
                  </a:txBody>
                  <a:tcPr marL="9525" marR="9525" marT="9525" marB="0" anchor="ctr"/>
                </a:tc>
              </a:tr>
              <a:tr h="322133">
                <a:tc>
                  <a:txBody>
                    <a:bodyPr/>
                    <a:lstStyle/>
                    <a:p>
                      <a:pPr algn="ctr" fontAlgn="b"/>
                      <a:r>
                        <a:rPr lang="lv-LV" sz="1200" b="0" i="0" u="none" strike="noStrike" dirty="0">
                          <a:solidFill>
                            <a:srgbClr val="000000"/>
                          </a:solidFill>
                          <a:effectLst/>
                          <a:latin typeface="Arial" panose="020B0604020202020204" pitchFamily="34" charset="0"/>
                          <a:cs typeface="Arial" panose="020B0604020202020204" pitchFamily="34" charset="0"/>
                        </a:rPr>
                        <a:t>Valda </a:t>
                      </a:r>
                      <a:r>
                        <a:rPr lang="lv-LV" sz="1200" b="0" i="0" u="none" strike="noStrike" dirty="0" err="1">
                          <a:solidFill>
                            <a:srgbClr val="000000"/>
                          </a:solidFill>
                          <a:effectLst/>
                          <a:latin typeface="Arial" panose="020B0604020202020204" pitchFamily="34" charset="0"/>
                          <a:cs typeface="Arial" panose="020B0604020202020204" pitchFamily="34" charset="0"/>
                        </a:rPr>
                        <a:t>Iļjanova</a:t>
                      </a:r>
                      <a:endParaRPr lang="lv-LV" sz="12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u="none" strike="noStrike">
                          <a:solidFill>
                            <a:srgbClr val="000000"/>
                          </a:solidFill>
                          <a:effectLst/>
                          <a:latin typeface="Arial" panose="020B0604020202020204" pitchFamily="34" charset="0"/>
                          <a:cs typeface="Arial" panose="020B0604020202020204" pitchFamily="34" charset="0"/>
                        </a:rPr>
                        <a:t>Komercdarbības speciālists</a:t>
                      </a:r>
                    </a:p>
                  </a:txBody>
                  <a:tcPr marL="9525" marR="9525" marT="9525" marB="0" anchor="ctr"/>
                </a:tc>
                <a:tc>
                  <a:txBody>
                    <a:bodyPr/>
                    <a:lstStyle/>
                    <a:p>
                      <a:pPr algn="ctr" fontAlgn="b"/>
                      <a:r>
                        <a:rPr lang="lv-LV" sz="1200" b="0" i="0" u="none" strike="noStrike">
                          <a:solidFill>
                            <a:srgbClr val="000000"/>
                          </a:solidFill>
                          <a:effectLst/>
                          <a:latin typeface="Arial" panose="020B0604020202020204" pitchFamily="34" charset="0"/>
                          <a:cs typeface="Arial" panose="020B0604020202020204" pitchFamily="34" charset="0"/>
                        </a:rPr>
                        <a:t>29278901</a:t>
                      </a:r>
                    </a:p>
                  </a:txBody>
                  <a:tcPr marL="9525" marR="9525" marT="9525" marB="0" anchor="ctr"/>
                </a:tc>
                <a:tc>
                  <a:txBody>
                    <a:bodyPr/>
                    <a:lstStyle/>
                    <a:p>
                      <a:pPr algn="ctr" fontAlgn="b"/>
                      <a:r>
                        <a:rPr lang="lv-LV" sz="1200" b="0" i="0" u="sng" strike="noStrike" dirty="0">
                          <a:solidFill>
                            <a:srgbClr val="0563C1"/>
                          </a:solidFill>
                          <a:effectLst/>
                          <a:latin typeface="Arial" panose="020B0604020202020204" pitchFamily="34" charset="0"/>
                          <a:cs typeface="Arial" panose="020B0604020202020204" pitchFamily="34" charset="0"/>
                          <a:hlinkClick r:id="rId10"/>
                        </a:rPr>
                        <a:t>valda.iljanova@latgale.lv</a:t>
                      </a:r>
                      <a:endParaRPr lang="lv-LV" sz="1200" b="0" i="0" u="sng" strike="noStrike" dirty="0">
                        <a:solidFill>
                          <a:srgbClr val="0563C1"/>
                        </a:solidFill>
                        <a:effectLst/>
                        <a:latin typeface="Arial" panose="020B0604020202020204" pitchFamily="34" charset="0"/>
                        <a:cs typeface="Arial" panose="020B0604020202020204" pitchFamily="34" charset="0"/>
                      </a:endParaRPr>
                    </a:p>
                  </a:txBody>
                  <a:tcPr marL="9525" marR="9525" marT="9525" marB="0" anchor="ctr"/>
                </a:tc>
              </a:tr>
            </a:tbl>
          </a:graphicData>
        </a:graphic>
      </p:graphicFrame>
      <p:pic>
        <p:nvPicPr>
          <p:cNvPr id="6" name="Picture 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887148" y="5839777"/>
            <a:ext cx="649605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08625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b="1" dirty="0"/>
              <a:t>Finanšu institūcija </a:t>
            </a:r>
            <a:r>
              <a:rPr lang="lv-LV" b="1" dirty="0" err="1" smtClean="0"/>
              <a:t>Altum</a:t>
            </a:r>
            <a:endParaRPr lang="lv-LV" dirty="0"/>
          </a:p>
        </p:txBody>
      </p:sp>
      <p:sp>
        <p:nvSpPr>
          <p:cNvPr id="3" name="Content Placeholder 2"/>
          <p:cNvSpPr>
            <a:spLocks noGrp="1"/>
          </p:cNvSpPr>
          <p:nvPr>
            <p:ph idx="1"/>
          </p:nvPr>
        </p:nvSpPr>
        <p:spPr/>
        <p:txBody>
          <a:bodyPr/>
          <a:lstStyle/>
          <a:p>
            <a:pPr marL="45720" indent="0" algn="just">
              <a:buNone/>
            </a:pPr>
            <a:r>
              <a:rPr lang="lv-LV" dirty="0"/>
              <a:t>ALTUM ir valstij piederoša attīstības finanšu institūcija, kas finanšu instrumentu veidā sniedz valsts atbalstu noteiktām mērķa grupām. ALTUM izstrādā un īsteno valsts atbalsta programmas, novēršot tirgus nepilnības, kuras nevar atrisināt privātā sektora finanšu iestādes, un nodrošinot finanšu pieejamību jomās, kuras valsts ir izvirzījusi kā atbalstāmas un svarīgas. </a:t>
            </a:r>
            <a:endParaRPr lang="lv-LV" dirty="0" smtClean="0"/>
          </a:p>
          <a:p>
            <a:pPr marL="45720" indent="0" algn="just">
              <a:buNone/>
            </a:pPr>
            <a:r>
              <a:rPr lang="lv-LV" sz="1600" dirty="0">
                <a:hlinkClick r:id="rId2"/>
              </a:rPr>
              <a:t>https://www.altum.lv/lv/kontakti/regionalie-centri-un-konsultaciju-biroji/daugavpils</a:t>
            </a:r>
            <a:r>
              <a:rPr lang="lv-LV" sz="1600" dirty="0" smtClean="0">
                <a:hlinkClick r:id="rId2"/>
              </a:rPr>
              <a:t>/</a:t>
            </a:r>
            <a:endParaRPr lang="lv-LV" sz="1600" dirty="0" smtClean="0"/>
          </a:p>
          <a:p>
            <a:pPr marL="45720" indent="0" algn="just">
              <a:buNone/>
            </a:pPr>
            <a:endParaRPr lang="lv-LV" dirty="0"/>
          </a:p>
        </p:txBody>
      </p:sp>
      <p:graphicFrame>
        <p:nvGraphicFramePr>
          <p:cNvPr id="4" name="Content Placeholder 4"/>
          <p:cNvGraphicFramePr>
            <a:graphicFrameLocks/>
          </p:cNvGraphicFramePr>
          <p:nvPr>
            <p:extLst>
              <p:ext uri="{D42A27DB-BD31-4B8C-83A1-F6EECF244321}">
                <p14:modId xmlns:p14="http://schemas.microsoft.com/office/powerpoint/2010/main" val="2365389104"/>
              </p:ext>
            </p:extLst>
          </p:nvPr>
        </p:nvGraphicFramePr>
        <p:xfrm>
          <a:off x="1198841" y="4076700"/>
          <a:ext cx="9872664" cy="1854200"/>
        </p:xfrm>
        <a:graphic>
          <a:graphicData uri="http://schemas.openxmlformats.org/drawingml/2006/table">
            <a:tbl>
              <a:tblPr firstRow="1" bandRow="1">
                <a:tableStyleId>{5C22544A-7EE6-4342-B048-85BDC9FD1C3A}</a:tableStyleId>
              </a:tblPr>
              <a:tblGrid>
                <a:gridCol w="2468166"/>
                <a:gridCol w="2468166"/>
                <a:gridCol w="2468166"/>
                <a:gridCol w="2468166"/>
              </a:tblGrid>
              <a:tr h="370840">
                <a:tc>
                  <a:txBody>
                    <a:bodyPr/>
                    <a:lstStyle/>
                    <a:p>
                      <a:pPr algn="ctr" fontAlgn="ctr"/>
                      <a:r>
                        <a:rPr lang="lv-LV" sz="1200" b="1" i="0" u="sng" strike="noStrike" dirty="0">
                          <a:solidFill>
                            <a:srgbClr val="000000"/>
                          </a:solidFill>
                          <a:effectLst/>
                          <a:latin typeface="Arial" panose="020B0604020202020204" pitchFamily="34" charset="0"/>
                          <a:cs typeface="Arial" panose="020B0604020202020204" pitchFamily="34" charset="0"/>
                        </a:rPr>
                        <a:t>Vārds, uzvārds</a:t>
                      </a:r>
                    </a:p>
                  </a:txBody>
                  <a:tcPr marL="9525" marR="9525" marT="9525" marB="0" anchor="ctr"/>
                </a:tc>
                <a:tc>
                  <a:txBody>
                    <a:bodyPr/>
                    <a:lstStyle/>
                    <a:p>
                      <a:pPr algn="ctr" fontAlgn="ctr"/>
                      <a:r>
                        <a:rPr lang="lv-LV" sz="1200" b="1" i="0" u="sng" strike="noStrike">
                          <a:solidFill>
                            <a:srgbClr val="000000"/>
                          </a:solidFill>
                          <a:effectLst/>
                          <a:latin typeface="Arial" panose="020B0604020202020204" pitchFamily="34" charset="0"/>
                          <a:cs typeface="Arial" panose="020B0604020202020204" pitchFamily="34" charset="0"/>
                        </a:rPr>
                        <a:t>Ieņemamais amats</a:t>
                      </a:r>
                    </a:p>
                  </a:txBody>
                  <a:tcPr marL="9525" marR="9525" marT="9525" marB="0" anchor="ctr"/>
                </a:tc>
                <a:tc>
                  <a:txBody>
                    <a:bodyPr/>
                    <a:lstStyle/>
                    <a:p>
                      <a:pPr algn="ctr" fontAlgn="ctr"/>
                      <a:r>
                        <a:rPr lang="lv-LV" sz="1200" b="1" i="0" u="sng" strike="noStrike">
                          <a:solidFill>
                            <a:srgbClr val="000000"/>
                          </a:solidFill>
                          <a:effectLst/>
                          <a:latin typeface="Arial" panose="020B0604020202020204" pitchFamily="34" charset="0"/>
                          <a:cs typeface="Arial" panose="020B0604020202020204" pitchFamily="34" charset="0"/>
                        </a:rPr>
                        <a:t>Tālrunis</a:t>
                      </a:r>
                    </a:p>
                  </a:txBody>
                  <a:tcPr marL="9525" marR="9525" marT="9525" marB="0" anchor="ctr"/>
                </a:tc>
                <a:tc>
                  <a:txBody>
                    <a:bodyPr/>
                    <a:lstStyle/>
                    <a:p>
                      <a:pPr algn="ctr" fontAlgn="ctr"/>
                      <a:r>
                        <a:rPr lang="lv-LV" sz="1200" b="1" i="0" u="sng" strike="noStrike">
                          <a:solidFill>
                            <a:srgbClr val="000000"/>
                          </a:solidFill>
                          <a:effectLst/>
                          <a:latin typeface="Arial" panose="020B0604020202020204" pitchFamily="34" charset="0"/>
                          <a:cs typeface="Arial" panose="020B0604020202020204" pitchFamily="34" charset="0"/>
                        </a:rPr>
                        <a:t>E-pasts</a:t>
                      </a:r>
                    </a:p>
                  </a:txBody>
                  <a:tcPr marL="9525" marR="9525" marT="9525" marB="0" anchor="ctr"/>
                </a:tc>
              </a:tr>
              <a:tr h="370840">
                <a:tc>
                  <a:txBody>
                    <a:bodyPr/>
                    <a:lstStyle/>
                    <a:p>
                      <a:pPr algn="ctr" fontAlgn="ctr"/>
                      <a:r>
                        <a:rPr lang="lv-LV" sz="1200" b="0" i="0" u="none" strike="noStrike">
                          <a:solidFill>
                            <a:schemeClr val="tx1"/>
                          </a:solidFill>
                          <a:effectLst/>
                          <a:latin typeface="Arial" panose="020B0604020202020204" pitchFamily="34" charset="0"/>
                          <a:cs typeface="Arial" panose="020B0604020202020204" pitchFamily="34" charset="0"/>
                        </a:rPr>
                        <a:t>Vita Pučka</a:t>
                      </a:r>
                    </a:p>
                  </a:txBody>
                  <a:tcPr marL="9525" marR="9525" marT="9525" marB="0" anchor="ctr"/>
                </a:tc>
                <a:tc>
                  <a:txBody>
                    <a:bodyPr/>
                    <a:lstStyle/>
                    <a:p>
                      <a:pPr algn="ctr" fontAlgn="ctr"/>
                      <a:r>
                        <a:rPr lang="lv-LV" sz="1200" b="0" i="0" u="none" strike="noStrike">
                          <a:solidFill>
                            <a:schemeClr val="tx1"/>
                          </a:solidFill>
                          <a:effectLst/>
                          <a:latin typeface="Arial" panose="020B0604020202020204" pitchFamily="34" charset="0"/>
                          <a:cs typeface="Arial" panose="020B0604020202020204" pitchFamily="34" charset="0"/>
                        </a:rPr>
                        <a:t>Konsultāciju biroja vadītāja</a:t>
                      </a:r>
                    </a:p>
                  </a:txBody>
                  <a:tcPr marL="9525" marR="9525" marT="9525" marB="0" anchor="ctr"/>
                </a:tc>
                <a:tc>
                  <a:txBody>
                    <a:bodyPr/>
                    <a:lstStyle/>
                    <a:p>
                      <a:pPr algn="ctr" fontAlgn="b"/>
                      <a:r>
                        <a:rPr lang="lv-LV" sz="1200" b="0" i="0" u="none" strike="noStrike">
                          <a:solidFill>
                            <a:schemeClr val="tx1"/>
                          </a:solidFill>
                          <a:effectLst/>
                          <a:latin typeface="Arial" panose="020B0604020202020204" pitchFamily="34" charset="0"/>
                          <a:cs typeface="Arial" panose="020B0604020202020204" pitchFamily="34" charset="0"/>
                        </a:rPr>
                        <a:t>64623283, 26510350</a:t>
                      </a:r>
                    </a:p>
                  </a:txBody>
                  <a:tcPr marL="9525" marR="9525" marT="9525" marB="0" anchor="ctr"/>
                </a:tc>
                <a:tc>
                  <a:txBody>
                    <a:bodyPr/>
                    <a:lstStyle/>
                    <a:p>
                      <a:pPr algn="ctr" fontAlgn="b"/>
                      <a:r>
                        <a:rPr lang="lv-LV" sz="1200" b="0" i="0" u="sng" strike="noStrike">
                          <a:solidFill>
                            <a:schemeClr val="tx1"/>
                          </a:solidFill>
                          <a:effectLst/>
                          <a:latin typeface="Arial" panose="020B0604020202020204" pitchFamily="34" charset="0"/>
                          <a:cs typeface="Arial" panose="020B0604020202020204" pitchFamily="34" charset="0"/>
                          <a:hlinkClick r:id="rId3"/>
                        </a:rPr>
                        <a:t>vita.pucka@altum.lv</a:t>
                      </a:r>
                      <a:endParaRPr lang="lv-LV" sz="1200" b="0" i="0" u="sng" strike="noStrike">
                        <a:solidFill>
                          <a:schemeClr val="tx1"/>
                        </a:solidFill>
                        <a:effectLst/>
                        <a:latin typeface="Arial" panose="020B0604020202020204" pitchFamily="34" charset="0"/>
                        <a:cs typeface="Arial" panose="020B0604020202020204" pitchFamily="34" charset="0"/>
                      </a:endParaRPr>
                    </a:p>
                  </a:txBody>
                  <a:tcPr marL="9525" marR="9525" marT="9525" marB="0" anchor="ctr"/>
                </a:tc>
              </a:tr>
              <a:tr h="370840">
                <a:tc>
                  <a:txBody>
                    <a:bodyPr/>
                    <a:lstStyle/>
                    <a:p>
                      <a:pPr algn="ctr" fontAlgn="ctr"/>
                      <a:r>
                        <a:rPr lang="lv-LV" sz="1200" b="0" i="0" u="none" strike="noStrike">
                          <a:solidFill>
                            <a:schemeClr val="tx1"/>
                          </a:solidFill>
                          <a:effectLst/>
                          <a:latin typeface="Arial" panose="020B0604020202020204" pitchFamily="34" charset="0"/>
                          <a:cs typeface="Arial" panose="020B0604020202020204" pitchFamily="34" charset="0"/>
                        </a:rPr>
                        <a:t>Jeļena Dragonere</a:t>
                      </a:r>
                    </a:p>
                  </a:txBody>
                  <a:tcPr marL="9525" marR="9525" marT="9525" marB="0" anchor="ctr"/>
                </a:tc>
                <a:tc>
                  <a:txBody>
                    <a:bodyPr/>
                    <a:lstStyle/>
                    <a:p>
                      <a:pPr algn="ctr" fontAlgn="ctr"/>
                      <a:r>
                        <a:rPr lang="lv-LV" sz="1200" b="0" i="0" u="none" strike="noStrike">
                          <a:solidFill>
                            <a:schemeClr val="tx1"/>
                          </a:solidFill>
                          <a:effectLst/>
                          <a:latin typeface="Arial" panose="020B0604020202020204" pitchFamily="34" charset="0"/>
                          <a:cs typeface="Arial" panose="020B0604020202020204" pitchFamily="34" charset="0"/>
                        </a:rPr>
                        <a:t>Konsultāciju biroja konsultants</a:t>
                      </a:r>
                    </a:p>
                  </a:txBody>
                  <a:tcPr marL="9525" marR="9525" marT="9525" marB="0" anchor="ctr"/>
                </a:tc>
                <a:tc>
                  <a:txBody>
                    <a:bodyPr/>
                    <a:lstStyle/>
                    <a:p>
                      <a:pPr algn="ctr" fontAlgn="b"/>
                      <a:r>
                        <a:rPr lang="lv-LV" sz="1200" b="0" i="0" u="none" strike="noStrike">
                          <a:solidFill>
                            <a:schemeClr val="tx1"/>
                          </a:solidFill>
                          <a:effectLst/>
                          <a:latin typeface="Arial" panose="020B0604020202020204" pitchFamily="34" charset="0"/>
                          <a:cs typeface="Arial" panose="020B0604020202020204" pitchFamily="34" charset="0"/>
                        </a:rPr>
                        <a:t>65427708, 26457596</a:t>
                      </a:r>
                    </a:p>
                  </a:txBody>
                  <a:tcPr marL="9525" marR="9525" marT="9525" marB="0" anchor="ctr"/>
                </a:tc>
                <a:tc>
                  <a:txBody>
                    <a:bodyPr/>
                    <a:lstStyle/>
                    <a:p>
                      <a:pPr algn="ctr" fontAlgn="b"/>
                      <a:r>
                        <a:rPr lang="lv-LV" sz="1200" b="0" i="0" u="sng" strike="noStrike">
                          <a:solidFill>
                            <a:schemeClr val="tx1"/>
                          </a:solidFill>
                          <a:effectLst/>
                          <a:latin typeface="Arial" panose="020B0604020202020204" pitchFamily="34" charset="0"/>
                          <a:cs typeface="Arial" panose="020B0604020202020204" pitchFamily="34" charset="0"/>
                          <a:hlinkClick r:id="rId4"/>
                        </a:rPr>
                        <a:t>jelena.dragonere@altum.lv</a:t>
                      </a:r>
                      <a:endParaRPr lang="lv-LV" sz="1200" b="0" i="0" u="sng" strike="noStrike">
                        <a:solidFill>
                          <a:schemeClr val="tx1"/>
                        </a:solidFill>
                        <a:effectLst/>
                        <a:latin typeface="Arial" panose="020B0604020202020204" pitchFamily="34" charset="0"/>
                        <a:cs typeface="Arial" panose="020B0604020202020204" pitchFamily="34" charset="0"/>
                      </a:endParaRPr>
                    </a:p>
                  </a:txBody>
                  <a:tcPr marL="9525" marR="9525" marT="9525" marB="0" anchor="ctr"/>
                </a:tc>
              </a:tr>
              <a:tr h="370840">
                <a:tc>
                  <a:txBody>
                    <a:bodyPr/>
                    <a:lstStyle/>
                    <a:p>
                      <a:pPr algn="ctr" fontAlgn="ctr"/>
                      <a:r>
                        <a:rPr lang="lv-LV" sz="1200" b="0" i="0" u="none" strike="noStrike">
                          <a:solidFill>
                            <a:schemeClr val="tx1"/>
                          </a:solidFill>
                          <a:effectLst/>
                          <a:latin typeface="Arial" panose="020B0604020202020204" pitchFamily="34" charset="0"/>
                          <a:cs typeface="Arial" panose="020B0604020202020204" pitchFamily="34" charset="0"/>
                        </a:rPr>
                        <a:t>Guntars Vanags</a:t>
                      </a:r>
                    </a:p>
                  </a:txBody>
                  <a:tcPr marL="9525" marR="9525" marT="9525" marB="0" anchor="ctr"/>
                </a:tc>
                <a:tc>
                  <a:txBody>
                    <a:bodyPr/>
                    <a:lstStyle/>
                    <a:p>
                      <a:pPr algn="ctr" fontAlgn="ctr"/>
                      <a:r>
                        <a:rPr lang="lv-LV" sz="1200" b="0" i="0" u="none" strike="noStrike">
                          <a:solidFill>
                            <a:schemeClr val="tx1"/>
                          </a:solidFill>
                          <a:effectLst/>
                          <a:latin typeface="Arial" panose="020B0604020202020204" pitchFamily="34" charset="0"/>
                          <a:cs typeface="Arial" panose="020B0604020202020204" pitchFamily="34" charset="0"/>
                        </a:rPr>
                        <a:t>Konsultāciju biroja konsultants</a:t>
                      </a:r>
                    </a:p>
                  </a:txBody>
                  <a:tcPr marL="9525" marR="9525" marT="9525" marB="0" anchor="ctr"/>
                </a:tc>
                <a:tc>
                  <a:txBody>
                    <a:bodyPr/>
                    <a:lstStyle/>
                    <a:p>
                      <a:pPr algn="ctr" fontAlgn="b"/>
                      <a:r>
                        <a:rPr lang="lv-LV" sz="1200" b="0" i="0" u="none" strike="noStrike">
                          <a:solidFill>
                            <a:schemeClr val="tx1"/>
                          </a:solidFill>
                          <a:effectLst/>
                          <a:latin typeface="Arial" panose="020B0604020202020204" pitchFamily="34" charset="0"/>
                          <a:cs typeface="Arial" panose="020B0604020202020204" pitchFamily="34" charset="0"/>
                        </a:rPr>
                        <a:t>65427708, 25482195</a:t>
                      </a:r>
                    </a:p>
                  </a:txBody>
                  <a:tcPr marL="9525" marR="9525" marT="9525" marB="0" anchor="ctr"/>
                </a:tc>
                <a:tc>
                  <a:txBody>
                    <a:bodyPr/>
                    <a:lstStyle/>
                    <a:p>
                      <a:pPr algn="ctr" fontAlgn="b"/>
                      <a:r>
                        <a:rPr lang="lv-LV" sz="1200" b="0" i="0" u="sng" strike="noStrike">
                          <a:solidFill>
                            <a:schemeClr val="tx1"/>
                          </a:solidFill>
                          <a:effectLst/>
                          <a:latin typeface="Arial" panose="020B0604020202020204" pitchFamily="34" charset="0"/>
                          <a:cs typeface="Arial" panose="020B0604020202020204" pitchFamily="34" charset="0"/>
                          <a:hlinkClick r:id="rId5"/>
                        </a:rPr>
                        <a:t>guntars.vanags@altum.lv</a:t>
                      </a:r>
                      <a:endParaRPr lang="lv-LV" sz="1200" b="0" i="0" u="sng" strike="noStrike">
                        <a:solidFill>
                          <a:schemeClr val="tx1"/>
                        </a:solidFill>
                        <a:effectLst/>
                        <a:latin typeface="Arial" panose="020B0604020202020204" pitchFamily="34" charset="0"/>
                        <a:cs typeface="Arial" panose="020B0604020202020204" pitchFamily="34" charset="0"/>
                      </a:endParaRPr>
                    </a:p>
                  </a:txBody>
                  <a:tcPr marL="9525" marR="9525" marT="9525" marB="0" anchor="ctr"/>
                </a:tc>
              </a:tr>
              <a:tr h="370840">
                <a:tc>
                  <a:txBody>
                    <a:bodyPr/>
                    <a:lstStyle/>
                    <a:p>
                      <a:pPr algn="ctr" fontAlgn="ctr"/>
                      <a:r>
                        <a:rPr lang="lv-LV" sz="1200" b="0" i="0" u="none" strike="noStrike">
                          <a:solidFill>
                            <a:schemeClr val="tx1"/>
                          </a:solidFill>
                          <a:effectLst/>
                          <a:latin typeface="Arial" panose="020B0604020202020204" pitchFamily="34" charset="0"/>
                          <a:cs typeface="Arial" panose="020B0604020202020204" pitchFamily="34" charset="0"/>
                        </a:rPr>
                        <a:t>Marija Rimvide-Mickeviča</a:t>
                      </a:r>
                    </a:p>
                  </a:txBody>
                  <a:tcPr marL="9525" marR="9525" marT="9525" marB="0" anchor="ctr"/>
                </a:tc>
                <a:tc>
                  <a:txBody>
                    <a:bodyPr/>
                    <a:lstStyle/>
                    <a:p>
                      <a:pPr algn="ctr" fontAlgn="ctr"/>
                      <a:r>
                        <a:rPr lang="lv-LV" sz="1200" b="0" i="0" u="none" strike="noStrike">
                          <a:solidFill>
                            <a:schemeClr val="tx1"/>
                          </a:solidFill>
                          <a:effectLst/>
                          <a:latin typeface="Arial" panose="020B0604020202020204" pitchFamily="34" charset="0"/>
                          <a:cs typeface="Arial" panose="020B0604020202020204" pitchFamily="34" charset="0"/>
                        </a:rPr>
                        <a:t>Konsultāciju biroja konsultants</a:t>
                      </a:r>
                    </a:p>
                  </a:txBody>
                  <a:tcPr marL="9525" marR="9525" marT="9525" marB="0" anchor="ctr"/>
                </a:tc>
                <a:tc>
                  <a:txBody>
                    <a:bodyPr/>
                    <a:lstStyle/>
                    <a:p>
                      <a:pPr algn="ctr" fontAlgn="b"/>
                      <a:r>
                        <a:rPr lang="lv-LV" sz="1200" b="0" i="0" u="none" strike="noStrike">
                          <a:solidFill>
                            <a:schemeClr val="tx1"/>
                          </a:solidFill>
                          <a:effectLst/>
                          <a:latin typeface="Arial" panose="020B0604020202020204" pitchFamily="34" charset="0"/>
                          <a:cs typeface="Arial" panose="020B0604020202020204" pitchFamily="34" charset="0"/>
                        </a:rPr>
                        <a:t>65427708</a:t>
                      </a:r>
                    </a:p>
                  </a:txBody>
                  <a:tcPr marL="9525" marR="9525" marT="9525" marB="0" anchor="ctr"/>
                </a:tc>
                <a:tc>
                  <a:txBody>
                    <a:bodyPr/>
                    <a:lstStyle/>
                    <a:p>
                      <a:pPr algn="ctr" fontAlgn="b"/>
                      <a:r>
                        <a:rPr lang="lv-LV" sz="1200" b="0" i="0" u="sng" strike="noStrike" dirty="0">
                          <a:solidFill>
                            <a:schemeClr val="tx1"/>
                          </a:solidFill>
                          <a:effectLst/>
                          <a:latin typeface="Arial" panose="020B0604020202020204" pitchFamily="34" charset="0"/>
                          <a:cs typeface="Arial" panose="020B0604020202020204" pitchFamily="34" charset="0"/>
                          <a:hlinkClick r:id="rId6"/>
                        </a:rPr>
                        <a:t>marija.rimvide@altum.lv</a:t>
                      </a:r>
                      <a:endParaRPr lang="lv-LV" sz="1200" b="0" i="0" u="sng"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r>
            </a:tbl>
          </a:graphicData>
        </a:graphic>
      </p:graphicFrame>
      <p:pic>
        <p:nvPicPr>
          <p:cNvPr id="5"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87148" y="5839777"/>
            <a:ext cx="649605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572315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lv-LV" b="1" dirty="0"/>
              <a:t>Latvijas tirdzniecības un rūpniecības kamera (LTRK</a:t>
            </a:r>
            <a:r>
              <a:rPr lang="lv-LV" b="1" dirty="0" smtClean="0"/>
              <a:t>)</a:t>
            </a:r>
            <a:endParaRPr lang="lv-LV" dirty="0"/>
          </a:p>
        </p:txBody>
      </p:sp>
      <p:sp>
        <p:nvSpPr>
          <p:cNvPr id="3" name="Content Placeholder 2"/>
          <p:cNvSpPr>
            <a:spLocks noGrp="1"/>
          </p:cNvSpPr>
          <p:nvPr>
            <p:ph idx="1"/>
          </p:nvPr>
        </p:nvSpPr>
        <p:spPr/>
        <p:txBody>
          <a:bodyPr/>
          <a:lstStyle/>
          <a:p>
            <a:pPr marL="45720" indent="0" algn="just">
              <a:buNone/>
            </a:pPr>
            <a:r>
              <a:rPr lang="lv-LV" dirty="0"/>
              <a:t>LTRK ir brīvprātīga, politiski neitrāla biedrība, kurā apvienojušies visu Latvijas reģionu un tautsaimniecības nozaru mikro, mazie, vidējie un lielie uzņēmumi. Pēc biedru skaita LTRK ir lielākā uzņēmēju nevalstiskā organizācija, kura apvieno vairāk nekā 1600 biedrus, tajā skaitā uzņēmumus, nozaru asociācijas, pilsētu uzņēmēju klubus, un citas uzņēmēju apvienības</a:t>
            </a:r>
            <a:r>
              <a:rPr lang="lv-LV" dirty="0" smtClean="0"/>
              <a:t>.</a:t>
            </a:r>
          </a:p>
          <a:p>
            <a:pPr marL="45720" indent="0" algn="just">
              <a:buNone/>
            </a:pPr>
            <a:r>
              <a:rPr lang="lv-LV" dirty="0">
                <a:hlinkClick r:id="rId2"/>
              </a:rPr>
              <a:t>http://</a:t>
            </a:r>
            <a:r>
              <a:rPr lang="lv-LV" dirty="0" smtClean="0">
                <a:hlinkClick r:id="rId2"/>
              </a:rPr>
              <a:t>www.chamber.lv/index.php/lv/content/259</a:t>
            </a:r>
            <a:endParaRPr lang="lv-LV" dirty="0" smtClean="0"/>
          </a:p>
          <a:p>
            <a:pPr marL="45720" indent="0" algn="just">
              <a:buNone/>
            </a:pPr>
            <a:endParaRPr lang="lv-LV" dirty="0"/>
          </a:p>
        </p:txBody>
      </p:sp>
      <p:graphicFrame>
        <p:nvGraphicFramePr>
          <p:cNvPr id="4" name="Content Placeholder 4"/>
          <p:cNvGraphicFramePr>
            <a:graphicFrameLocks/>
          </p:cNvGraphicFramePr>
          <p:nvPr>
            <p:extLst>
              <p:ext uri="{D42A27DB-BD31-4B8C-83A1-F6EECF244321}">
                <p14:modId xmlns:p14="http://schemas.microsoft.com/office/powerpoint/2010/main" val="2081469362"/>
              </p:ext>
            </p:extLst>
          </p:nvPr>
        </p:nvGraphicFramePr>
        <p:xfrm>
          <a:off x="1143207" y="4460740"/>
          <a:ext cx="9872664" cy="746125"/>
        </p:xfrm>
        <a:graphic>
          <a:graphicData uri="http://schemas.openxmlformats.org/drawingml/2006/table">
            <a:tbl>
              <a:tblPr firstRow="1" bandRow="1">
                <a:tableStyleId>{5C22544A-7EE6-4342-B048-85BDC9FD1C3A}</a:tableStyleId>
              </a:tblPr>
              <a:tblGrid>
                <a:gridCol w="2468166"/>
                <a:gridCol w="2468166"/>
                <a:gridCol w="2468166"/>
                <a:gridCol w="2468166"/>
              </a:tblGrid>
              <a:tr h="370840">
                <a:tc>
                  <a:txBody>
                    <a:bodyPr/>
                    <a:lstStyle/>
                    <a:p>
                      <a:pPr algn="ctr" fontAlgn="ctr"/>
                      <a:r>
                        <a:rPr lang="lv-LV" sz="1200" b="1" i="0" u="sng" strike="noStrike" dirty="0">
                          <a:solidFill>
                            <a:srgbClr val="000000"/>
                          </a:solidFill>
                          <a:effectLst/>
                          <a:latin typeface="Arial" panose="020B0604020202020204" pitchFamily="34" charset="0"/>
                          <a:cs typeface="Arial" panose="020B0604020202020204" pitchFamily="34" charset="0"/>
                        </a:rPr>
                        <a:t>Vārds, uzvārds</a:t>
                      </a:r>
                    </a:p>
                  </a:txBody>
                  <a:tcPr marL="9525" marR="9525" marT="9525" marB="0" anchor="ctr"/>
                </a:tc>
                <a:tc>
                  <a:txBody>
                    <a:bodyPr/>
                    <a:lstStyle/>
                    <a:p>
                      <a:pPr algn="ctr" fontAlgn="ctr"/>
                      <a:r>
                        <a:rPr lang="lv-LV" sz="1200" b="1" i="0" u="sng" strike="noStrike">
                          <a:solidFill>
                            <a:srgbClr val="000000"/>
                          </a:solidFill>
                          <a:effectLst/>
                          <a:latin typeface="Arial" panose="020B0604020202020204" pitchFamily="34" charset="0"/>
                          <a:cs typeface="Arial" panose="020B0604020202020204" pitchFamily="34" charset="0"/>
                        </a:rPr>
                        <a:t>Ieņemamais amats</a:t>
                      </a:r>
                    </a:p>
                  </a:txBody>
                  <a:tcPr marL="9525" marR="9525" marT="9525" marB="0" anchor="ctr"/>
                </a:tc>
                <a:tc>
                  <a:txBody>
                    <a:bodyPr/>
                    <a:lstStyle/>
                    <a:p>
                      <a:pPr algn="ctr" fontAlgn="ctr"/>
                      <a:r>
                        <a:rPr lang="lv-LV" sz="1200" b="1" i="0" u="sng" strike="noStrike">
                          <a:solidFill>
                            <a:srgbClr val="000000"/>
                          </a:solidFill>
                          <a:effectLst/>
                          <a:latin typeface="Arial" panose="020B0604020202020204" pitchFamily="34" charset="0"/>
                          <a:cs typeface="Arial" panose="020B0604020202020204" pitchFamily="34" charset="0"/>
                        </a:rPr>
                        <a:t>Tālrunis</a:t>
                      </a:r>
                    </a:p>
                  </a:txBody>
                  <a:tcPr marL="9525" marR="9525" marT="9525" marB="0" anchor="ctr"/>
                </a:tc>
                <a:tc>
                  <a:txBody>
                    <a:bodyPr/>
                    <a:lstStyle/>
                    <a:p>
                      <a:pPr algn="ctr" fontAlgn="ctr"/>
                      <a:r>
                        <a:rPr lang="lv-LV" sz="1200" b="1" i="0" u="sng" strike="noStrike">
                          <a:solidFill>
                            <a:srgbClr val="000000"/>
                          </a:solidFill>
                          <a:effectLst/>
                          <a:latin typeface="Arial" panose="020B0604020202020204" pitchFamily="34" charset="0"/>
                          <a:cs typeface="Arial" panose="020B0604020202020204" pitchFamily="34" charset="0"/>
                        </a:rPr>
                        <a:t>E-pasts</a:t>
                      </a:r>
                    </a:p>
                  </a:txBody>
                  <a:tcPr marL="9525" marR="9525" marT="9525" marB="0" anchor="ctr"/>
                </a:tc>
              </a:tr>
              <a:tr h="370840">
                <a:tc>
                  <a:txBody>
                    <a:bodyPr/>
                    <a:lstStyle/>
                    <a:p>
                      <a:pPr algn="ctr" fontAlgn="ctr"/>
                      <a:r>
                        <a:rPr lang="lv-LV" sz="1200" b="0" i="0" u="none" kern="1200" dirty="0" smtClean="0">
                          <a:solidFill>
                            <a:schemeClr val="dk1"/>
                          </a:solidFill>
                          <a:effectLst/>
                          <a:latin typeface="Arial" panose="020B0604020202020204" pitchFamily="34" charset="0"/>
                          <a:ea typeface="+mn-ea"/>
                          <a:cs typeface="Arial" panose="020B0604020202020204" pitchFamily="34" charset="0"/>
                        </a:rPr>
                        <a:t>Marina </a:t>
                      </a:r>
                      <a:r>
                        <a:rPr lang="lv-LV" sz="1200" b="0" i="0" u="none" kern="1200" dirty="0" err="1" smtClean="0">
                          <a:solidFill>
                            <a:schemeClr val="dk1"/>
                          </a:solidFill>
                          <a:effectLst/>
                          <a:latin typeface="Arial" panose="020B0604020202020204" pitchFamily="34" charset="0"/>
                          <a:ea typeface="+mn-ea"/>
                          <a:cs typeface="Arial" panose="020B0604020202020204" pitchFamily="34" charset="0"/>
                        </a:rPr>
                        <a:t>Terza</a:t>
                      </a:r>
                      <a:endParaRPr lang="lv-LV"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r>
                        <a:rPr lang="lv-LV" sz="1200" b="0" i="0" u="none" kern="1200" dirty="0" err="1" smtClean="0">
                          <a:solidFill>
                            <a:schemeClr val="dk1"/>
                          </a:solidFill>
                          <a:effectLst/>
                          <a:latin typeface="Arial" panose="020B0604020202020204" pitchFamily="34" charset="0"/>
                          <a:ea typeface="+mn-ea"/>
                          <a:cs typeface="Arial" panose="020B0604020202020204" pitchFamily="34" charset="0"/>
                        </a:rPr>
                        <a:t>Dienvidlatgales</a:t>
                      </a:r>
                      <a:r>
                        <a:rPr lang="lv-LV" sz="1200" b="0" i="0" u="none" kern="1200" dirty="0" smtClean="0">
                          <a:solidFill>
                            <a:schemeClr val="dk1"/>
                          </a:solidFill>
                          <a:effectLst/>
                          <a:latin typeface="Arial" panose="020B0604020202020204" pitchFamily="34" charset="0"/>
                          <a:ea typeface="+mn-ea"/>
                          <a:cs typeface="Arial" panose="020B0604020202020204" pitchFamily="34" charset="0"/>
                        </a:rPr>
                        <a:t> nodaļas</a:t>
                      </a:r>
                      <a:br>
                        <a:rPr lang="lv-LV" sz="1200" b="0" i="0" u="none" kern="1200" dirty="0" smtClean="0">
                          <a:solidFill>
                            <a:schemeClr val="dk1"/>
                          </a:solidFill>
                          <a:effectLst/>
                          <a:latin typeface="Arial" panose="020B0604020202020204" pitchFamily="34" charset="0"/>
                          <a:ea typeface="+mn-ea"/>
                          <a:cs typeface="Arial" panose="020B0604020202020204" pitchFamily="34" charset="0"/>
                        </a:rPr>
                      </a:br>
                      <a:r>
                        <a:rPr lang="lv-LV" sz="1200" b="0" i="0" u="none" kern="1200" dirty="0" smtClean="0">
                          <a:solidFill>
                            <a:schemeClr val="dk1"/>
                          </a:solidFill>
                          <a:effectLst/>
                          <a:latin typeface="Arial" panose="020B0604020202020204" pitchFamily="34" charset="0"/>
                          <a:ea typeface="+mn-ea"/>
                          <a:cs typeface="Arial" panose="020B0604020202020204" pitchFamily="34" charset="0"/>
                        </a:rPr>
                        <a:t>vadītāja vietniece</a:t>
                      </a:r>
                      <a:endParaRPr lang="lv-LV"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u="none" kern="1200" dirty="0" smtClean="0">
                          <a:solidFill>
                            <a:schemeClr val="dk1"/>
                          </a:solidFill>
                          <a:effectLst/>
                          <a:latin typeface="Arial" panose="020B0604020202020204" pitchFamily="34" charset="0"/>
                          <a:ea typeface="+mn-ea"/>
                          <a:cs typeface="Arial" panose="020B0604020202020204" pitchFamily="34" charset="0"/>
                        </a:rPr>
                        <a:t>26526964</a:t>
                      </a:r>
                      <a:endParaRPr lang="lv-LV"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u="none" strike="noStrike" kern="1200" dirty="0" smtClean="0">
                          <a:solidFill>
                            <a:schemeClr val="dk1"/>
                          </a:solidFill>
                          <a:effectLst/>
                          <a:latin typeface="Arial" panose="020B0604020202020204" pitchFamily="34" charset="0"/>
                          <a:ea typeface="+mn-ea"/>
                          <a:cs typeface="Arial" panose="020B0604020202020204" pitchFamily="34" charset="0"/>
                          <a:hlinkClick r:id="rId3"/>
                        </a:rPr>
                        <a:t>marina.terza@chamber.lv</a:t>
                      </a:r>
                      <a:endParaRPr lang="lv-LV"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r>
            </a:tbl>
          </a:graphicData>
        </a:graphic>
      </p:graphicFrame>
      <p:pic>
        <p:nvPicPr>
          <p:cNvPr id="5"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87148" y="5839777"/>
            <a:ext cx="649605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163147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v-LV" b="1" dirty="0" smtClean="0"/>
              <a:t>Daugavpils biznesa inkubators</a:t>
            </a:r>
            <a:endParaRPr lang="lv-LV" b="1" dirty="0"/>
          </a:p>
        </p:txBody>
      </p:sp>
      <p:sp>
        <p:nvSpPr>
          <p:cNvPr id="3" name="Content Placeholder 2"/>
          <p:cNvSpPr>
            <a:spLocks noGrp="1"/>
          </p:cNvSpPr>
          <p:nvPr>
            <p:ph idx="1"/>
          </p:nvPr>
        </p:nvSpPr>
        <p:spPr/>
        <p:txBody>
          <a:bodyPr/>
          <a:lstStyle/>
          <a:p>
            <a:pPr marL="45720" indent="0" algn="just">
              <a:buNone/>
            </a:pPr>
            <a:r>
              <a:rPr lang="lv-LV" dirty="0"/>
              <a:t>Inkubatora mērķis ir atbalstīt jaunu, dzīvotspējīgu un konkurētspējīgu komersantu izveidi un attīstību, nodrošināt fiziskas personas un komersantus ar uzņēmējdarbības uzsākšanai un attīstībai nepieciešamo vidi, konsultācijām, apmācībām un pasākumiem par vispārīgiem uzņēmējdarbības jautājumiem, </a:t>
            </a:r>
            <a:r>
              <a:rPr lang="lv-LV" dirty="0" err="1"/>
              <a:t>mentoru</a:t>
            </a:r>
            <a:r>
              <a:rPr lang="lv-LV" dirty="0"/>
              <a:t> atbalstu un </a:t>
            </a:r>
            <a:r>
              <a:rPr lang="lv-LV" dirty="0" err="1"/>
              <a:t>grantu</a:t>
            </a:r>
            <a:r>
              <a:rPr lang="lv-LV" dirty="0"/>
              <a:t> līdzfinansējumu</a:t>
            </a:r>
            <a:r>
              <a:rPr lang="lv-LV" dirty="0" smtClean="0"/>
              <a:t>.</a:t>
            </a:r>
          </a:p>
          <a:p>
            <a:pPr marL="45720" indent="0" algn="just">
              <a:buNone/>
            </a:pPr>
            <a:r>
              <a:rPr lang="lv-LV" dirty="0">
                <a:hlinkClick r:id="rId2"/>
              </a:rPr>
              <a:t>http://</a:t>
            </a:r>
            <a:r>
              <a:rPr lang="lv-LV" dirty="0" smtClean="0">
                <a:hlinkClick r:id="rId2"/>
              </a:rPr>
              <a:t>www.liaa.gov.lv/lv/employee_list/300</a:t>
            </a:r>
            <a:endParaRPr lang="lv-LV" dirty="0" smtClean="0"/>
          </a:p>
          <a:p>
            <a:pPr marL="45720" indent="0" algn="just">
              <a:buNone/>
            </a:pPr>
            <a:endParaRPr lang="lv-LV" dirty="0"/>
          </a:p>
        </p:txBody>
      </p:sp>
      <p:graphicFrame>
        <p:nvGraphicFramePr>
          <p:cNvPr id="4" name="Content Placeholder 4"/>
          <p:cNvGraphicFramePr>
            <a:graphicFrameLocks/>
          </p:cNvGraphicFramePr>
          <p:nvPr>
            <p:extLst>
              <p:ext uri="{D42A27DB-BD31-4B8C-83A1-F6EECF244321}">
                <p14:modId xmlns:p14="http://schemas.microsoft.com/office/powerpoint/2010/main" val="360887981"/>
              </p:ext>
            </p:extLst>
          </p:nvPr>
        </p:nvGraphicFramePr>
        <p:xfrm>
          <a:off x="1274645" y="4241800"/>
          <a:ext cx="9872664" cy="1112520"/>
        </p:xfrm>
        <a:graphic>
          <a:graphicData uri="http://schemas.openxmlformats.org/drawingml/2006/table">
            <a:tbl>
              <a:tblPr firstRow="1" bandRow="1">
                <a:tableStyleId>{5C22544A-7EE6-4342-B048-85BDC9FD1C3A}</a:tableStyleId>
              </a:tblPr>
              <a:tblGrid>
                <a:gridCol w="2468166"/>
                <a:gridCol w="2468166"/>
                <a:gridCol w="2468166"/>
                <a:gridCol w="2468166"/>
              </a:tblGrid>
              <a:tr h="370840">
                <a:tc>
                  <a:txBody>
                    <a:bodyPr/>
                    <a:lstStyle/>
                    <a:p>
                      <a:pPr algn="ctr" fontAlgn="ctr"/>
                      <a:r>
                        <a:rPr lang="lv-LV" sz="1200" b="1" i="0" u="sng" strike="noStrike" dirty="0">
                          <a:solidFill>
                            <a:srgbClr val="000000"/>
                          </a:solidFill>
                          <a:effectLst/>
                          <a:latin typeface="Arial" panose="020B0604020202020204" pitchFamily="34" charset="0"/>
                          <a:cs typeface="Arial" panose="020B0604020202020204" pitchFamily="34" charset="0"/>
                        </a:rPr>
                        <a:t>Vārds, uzvārds</a:t>
                      </a:r>
                    </a:p>
                  </a:txBody>
                  <a:tcPr marL="9525" marR="9525" marT="9525" marB="0" anchor="ctr"/>
                </a:tc>
                <a:tc>
                  <a:txBody>
                    <a:bodyPr/>
                    <a:lstStyle/>
                    <a:p>
                      <a:pPr algn="ctr" fontAlgn="ctr"/>
                      <a:r>
                        <a:rPr lang="lv-LV" sz="1200" b="1" i="0" u="sng" strike="noStrike" dirty="0">
                          <a:solidFill>
                            <a:srgbClr val="000000"/>
                          </a:solidFill>
                          <a:effectLst/>
                          <a:latin typeface="Arial" panose="020B0604020202020204" pitchFamily="34" charset="0"/>
                          <a:cs typeface="Arial" panose="020B0604020202020204" pitchFamily="34" charset="0"/>
                        </a:rPr>
                        <a:t>Ieņemamais amats</a:t>
                      </a:r>
                    </a:p>
                  </a:txBody>
                  <a:tcPr marL="9525" marR="9525" marT="9525" marB="0" anchor="ctr"/>
                </a:tc>
                <a:tc>
                  <a:txBody>
                    <a:bodyPr/>
                    <a:lstStyle/>
                    <a:p>
                      <a:pPr algn="ctr" fontAlgn="ctr"/>
                      <a:r>
                        <a:rPr lang="lv-LV" sz="1200" b="1" i="0" u="sng" strike="noStrike">
                          <a:solidFill>
                            <a:srgbClr val="000000"/>
                          </a:solidFill>
                          <a:effectLst/>
                          <a:latin typeface="Arial" panose="020B0604020202020204" pitchFamily="34" charset="0"/>
                          <a:cs typeface="Arial" panose="020B0604020202020204" pitchFamily="34" charset="0"/>
                        </a:rPr>
                        <a:t>Tālrunis</a:t>
                      </a:r>
                    </a:p>
                  </a:txBody>
                  <a:tcPr marL="9525" marR="9525" marT="9525" marB="0" anchor="ctr"/>
                </a:tc>
                <a:tc>
                  <a:txBody>
                    <a:bodyPr/>
                    <a:lstStyle/>
                    <a:p>
                      <a:pPr algn="ctr" fontAlgn="ctr"/>
                      <a:r>
                        <a:rPr lang="lv-LV" sz="1200" b="1" i="0" u="sng" strike="noStrike">
                          <a:solidFill>
                            <a:srgbClr val="000000"/>
                          </a:solidFill>
                          <a:effectLst/>
                          <a:latin typeface="Arial" panose="020B0604020202020204" pitchFamily="34" charset="0"/>
                          <a:cs typeface="Arial" panose="020B0604020202020204" pitchFamily="34" charset="0"/>
                        </a:rPr>
                        <a:t>E-pasts</a:t>
                      </a:r>
                    </a:p>
                  </a:txBody>
                  <a:tcPr marL="9525" marR="9525" marT="9525" marB="0" anchor="ctr"/>
                </a:tc>
              </a:tr>
              <a:tr h="370840">
                <a:tc>
                  <a:txBody>
                    <a:bodyPr/>
                    <a:lstStyle/>
                    <a:p>
                      <a:pPr algn="ctr" fontAlgn="ctr"/>
                      <a:r>
                        <a:rPr lang="lv-LV" sz="1200" b="0" i="0" u="none" strike="noStrike" dirty="0" smtClean="0">
                          <a:solidFill>
                            <a:schemeClr val="tx1"/>
                          </a:solidFill>
                          <a:effectLst/>
                          <a:latin typeface="Arial" panose="020B0604020202020204" pitchFamily="34" charset="0"/>
                          <a:cs typeface="Arial" panose="020B0604020202020204" pitchFamily="34" charset="0"/>
                        </a:rPr>
                        <a:t>Andrejs Zelčs</a:t>
                      </a:r>
                      <a:endParaRPr lang="lv-LV"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r>
                        <a:rPr lang="lv-LV" sz="1200" b="0" i="0" u="none" strike="noStrike" dirty="0" smtClean="0">
                          <a:solidFill>
                            <a:schemeClr val="tx1"/>
                          </a:solidFill>
                          <a:effectLst/>
                          <a:latin typeface="Arial" panose="020B0604020202020204" pitchFamily="34" charset="0"/>
                          <a:cs typeface="Arial" panose="020B0604020202020204" pitchFamily="34" charset="0"/>
                        </a:rPr>
                        <a:t>Biznesa inkubatora vadītājs</a:t>
                      </a:r>
                      <a:endParaRPr lang="lv-LV"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62401094</a:t>
                      </a:r>
                      <a:endParaRPr lang="lv-LV"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u="none" strike="noStrike" kern="1200" dirty="0" smtClean="0">
                          <a:solidFill>
                            <a:schemeClr val="dk1"/>
                          </a:solidFill>
                          <a:effectLst/>
                          <a:latin typeface="Arial" panose="020B0604020202020204" pitchFamily="34" charset="0"/>
                          <a:ea typeface="+mn-ea"/>
                          <a:cs typeface="Arial" panose="020B0604020202020204" pitchFamily="34" charset="0"/>
                          <a:hlinkClick r:id="rId3"/>
                        </a:rPr>
                        <a:t>andrejs.zelcs@liaa.gov.lv</a:t>
                      </a:r>
                      <a:endParaRPr lang="lv-LV" sz="1200" b="0" i="0" u="sng"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r>
              <a:tr h="370840">
                <a:tc>
                  <a:txBody>
                    <a:bodyPr/>
                    <a:lstStyle/>
                    <a:p>
                      <a:pPr algn="ctr" fontAlgn="ctr"/>
                      <a:r>
                        <a:rPr lang="lv-LV" sz="1200" b="0" i="0" u="none" strike="noStrike" dirty="0">
                          <a:solidFill>
                            <a:schemeClr val="tx1"/>
                          </a:solidFill>
                          <a:effectLst/>
                          <a:latin typeface="Arial" panose="020B0604020202020204" pitchFamily="34" charset="0"/>
                          <a:cs typeface="Arial" panose="020B0604020202020204" pitchFamily="34" charset="0"/>
                        </a:rPr>
                        <a:t>Jeļena </a:t>
                      </a:r>
                      <a:r>
                        <a:rPr lang="lv-LV" sz="1200" b="0" i="0" u="none" strike="noStrike" dirty="0" smtClean="0">
                          <a:solidFill>
                            <a:schemeClr val="tx1"/>
                          </a:solidFill>
                          <a:effectLst/>
                          <a:latin typeface="Arial" panose="020B0604020202020204" pitchFamily="34" charset="0"/>
                          <a:cs typeface="Arial" panose="020B0604020202020204" pitchFamily="34" charset="0"/>
                        </a:rPr>
                        <a:t>Dedele</a:t>
                      </a:r>
                      <a:endParaRPr lang="lv-LV"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r>
                        <a:rPr lang="lv-LV" sz="1200" b="0" i="0" u="none" strike="noStrike" dirty="0" smtClean="0">
                          <a:solidFill>
                            <a:schemeClr val="tx1"/>
                          </a:solidFill>
                          <a:effectLst/>
                          <a:latin typeface="Arial" panose="020B0604020202020204" pitchFamily="34" charset="0"/>
                          <a:cs typeface="Arial" panose="020B0604020202020204" pitchFamily="34" charset="0"/>
                        </a:rPr>
                        <a:t>Projektu vadītāja</a:t>
                      </a:r>
                      <a:endParaRPr lang="lv-LV"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kern="1200" dirty="0" smtClean="0">
                          <a:solidFill>
                            <a:schemeClr val="dk1"/>
                          </a:solidFill>
                          <a:effectLst/>
                          <a:latin typeface="Arial" panose="020B0604020202020204" pitchFamily="34" charset="0"/>
                          <a:ea typeface="+mn-ea"/>
                          <a:cs typeface="Arial" panose="020B0604020202020204" pitchFamily="34" charset="0"/>
                        </a:rPr>
                        <a:t>62401094</a:t>
                      </a:r>
                      <a:endParaRPr lang="lv-LV" sz="1200" b="0"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b"/>
                      <a:r>
                        <a:rPr lang="lv-LV" sz="1200" b="0" i="0" u="sng" kern="1200" dirty="0" smtClean="0">
                          <a:solidFill>
                            <a:schemeClr val="dk1"/>
                          </a:solidFill>
                          <a:effectLst/>
                          <a:latin typeface="Arial" panose="020B0604020202020204" pitchFamily="34" charset="0"/>
                          <a:ea typeface="+mn-ea"/>
                          <a:cs typeface="Arial" panose="020B0604020202020204" pitchFamily="34" charset="0"/>
                          <a:hlinkClick r:id="rId4"/>
                        </a:rPr>
                        <a:t>jelena.dedele@liaa.gov.lv</a:t>
                      </a:r>
                      <a:endParaRPr lang="lv-LV" sz="1200" b="0" i="0" u="sng"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r>
            </a:tbl>
          </a:graphicData>
        </a:graphic>
      </p:graphicFrame>
      <p:pic>
        <p:nvPicPr>
          <p:cNvPr id="5"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87148" y="5839777"/>
            <a:ext cx="649605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52437825"/>
      </p:ext>
    </p:extLst>
  </p:cSld>
  <p:clrMapOvr>
    <a:masterClrMapping/>
  </p:clrMapOvr>
</p:sld>
</file>

<file path=ppt/theme/theme1.xml><?xml version="1.0" encoding="utf-8"?>
<a:theme xmlns:a="http://schemas.openxmlformats.org/drawingml/2006/main" name="Basis">
  <a:themeElements>
    <a:clrScheme name="Basis">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ACC63D00-1EE0-4159-BF5A-6FF02000B710}"/>
    </a:ext>
  </a:extLst>
</a:theme>
</file>

<file path=docProps/app.xml><?xml version="1.0" encoding="utf-8"?>
<Properties xmlns="http://schemas.openxmlformats.org/officeDocument/2006/extended-properties" xmlns:vt="http://schemas.openxmlformats.org/officeDocument/2006/docPropsVTypes">
  <Template>TM03457444[[fn=Basis]]</Template>
  <TotalTime>305</TotalTime>
  <Words>1770</Words>
  <Application>Microsoft Office PowerPoint</Application>
  <PresentationFormat>Widescreen</PresentationFormat>
  <Paragraphs>425</Paragraphs>
  <Slides>20</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20</vt:i4>
      </vt:variant>
    </vt:vector>
  </HeadingPairs>
  <TitlesOfParts>
    <vt:vector size="23" baseType="lpstr">
      <vt:lpstr>Arial</vt:lpstr>
      <vt:lpstr>Corbel</vt:lpstr>
      <vt:lpstr>Basis</vt:lpstr>
      <vt:lpstr>Atbalsta  institūcijas</vt:lpstr>
      <vt:lpstr>Latgales plānošanas reģions (LPR)</vt:lpstr>
      <vt:lpstr>LPR kontakti (1)</vt:lpstr>
      <vt:lpstr>LPR kontakti (2)</vt:lpstr>
      <vt:lpstr>Latgales uzņēmējdarbības centrs (LUC)</vt:lpstr>
      <vt:lpstr>LUC kontakti</vt:lpstr>
      <vt:lpstr>Finanšu institūcija Altum</vt:lpstr>
      <vt:lpstr>Latvijas tirdzniecības un rūpniecības kamera (LTRK)</vt:lpstr>
      <vt:lpstr>Daugavpils biznesa inkubators</vt:lpstr>
      <vt:lpstr>Lauku atbalsta dienests (LAD)</vt:lpstr>
      <vt:lpstr>LAD kontakti</vt:lpstr>
      <vt:lpstr>Nodarbinātības valsts aģentūra (NVA) (1)</vt:lpstr>
      <vt:lpstr>Nodarbinātības valsts aģentūra (NVA) (2)</vt:lpstr>
      <vt:lpstr>NVA kontakti (1)</vt:lpstr>
      <vt:lpstr>NVA kontakti (2)</vt:lpstr>
      <vt:lpstr>Tehnoloģiju pārneses kontaktpunkts (TPK)</vt:lpstr>
      <vt:lpstr>TPK kontakti</vt:lpstr>
      <vt:lpstr>Daugavpils dome</vt:lpstr>
      <vt:lpstr>Daugavpils pilsētas domes kontakti (1)</vt:lpstr>
      <vt:lpstr>Daugavpils pilsētas domes kontakti (2)</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struktūrfondu iespējas</dc:title>
  <dc:creator>Jeļena Dedele</dc:creator>
  <cp:lastModifiedBy>Jolanta Uzulina</cp:lastModifiedBy>
  <cp:revision>34</cp:revision>
  <dcterms:created xsi:type="dcterms:W3CDTF">2017-02-19T18:39:38Z</dcterms:created>
  <dcterms:modified xsi:type="dcterms:W3CDTF">2017-03-13T06:44:09Z</dcterms:modified>
</cp:coreProperties>
</file>