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6" r:id="rId2"/>
    <p:sldId id="337" r:id="rId3"/>
    <p:sldId id="336" r:id="rId4"/>
    <p:sldId id="342" r:id="rId5"/>
    <p:sldId id="343" r:id="rId6"/>
    <p:sldId id="344" r:id="rId7"/>
    <p:sldId id="345" r:id="rId8"/>
    <p:sldId id="346" r:id="rId9"/>
    <p:sldId id="372" r:id="rId10"/>
    <p:sldId id="338" r:id="rId11"/>
    <p:sldId id="308" r:id="rId12"/>
    <p:sldId id="347" r:id="rId13"/>
    <p:sldId id="348" r:id="rId14"/>
    <p:sldId id="349" r:id="rId15"/>
    <p:sldId id="350" r:id="rId16"/>
    <p:sldId id="351" r:id="rId17"/>
    <p:sldId id="358" r:id="rId18"/>
    <p:sldId id="353" r:id="rId19"/>
    <p:sldId id="355" r:id="rId20"/>
    <p:sldId id="354" r:id="rId21"/>
    <p:sldId id="356" r:id="rId22"/>
    <p:sldId id="357" r:id="rId23"/>
    <p:sldId id="359" r:id="rId24"/>
    <p:sldId id="360" r:id="rId25"/>
    <p:sldId id="361" r:id="rId26"/>
    <p:sldId id="362" r:id="rId27"/>
    <p:sldId id="364" r:id="rId28"/>
    <p:sldId id="365" r:id="rId29"/>
    <p:sldId id="363" r:id="rId30"/>
    <p:sldId id="262" r:id="rId31"/>
    <p:sldId id="295" r:id="rId32"/>
    <p:sldId id="366" r:id="rId33"/>
    <p:sldId id="369" r:id="rId34"/>
    <p:sldId id="367" r:id="rId35"/>
    <p:sldId id="368" r:id="rId36"/>
    <p:sldId id="370" r:id="rId37"/>
    <p:sldId id="371" r:id="rId38"/>
    <p:sldId id="335" r:id="rId39"/>
    <p:sldId id="301" r:id="rId40"/>
  </p:sldIdLst>
  <p:sldSz cx="9144000" cy="6858000" type="screen4x3"/>
  <p:notesSz cx="6858000" cy="9144000"/>
  <p:defaultTextStyle>
    <a:defPPr>
      <a:defRPr lang="lv-LV"/>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2" autoAdjust="0"/>
    <p:restoredTop sz="94846" autoAdjust="0"/>
  </p:normalViewPr>
  <p:slideViewPr>
    <p:cSldViewPr>
      <p:cViewPr varScale="1">
        <p:scale>
          <a:sx n="111" d="100"/>
          <a:sy n="111" d="100"/>
        </p:scale>
        <p:origin x="-175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D8FE92DA-5FF7-46EB-AE05-97238994219D}" type="datetimeFigureOut">
              <a:rPr lang="lv-LV"/>
              <a:pPr>
                <a:defRPr/>
              </a:pPr>
              <a:t>2019.08.27.</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v-LV"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lv-LV"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D91B1D-D5A8-4A63-9B9C-C51B5B6C470A}" type="slidenum">
              <a:rPr lang="lv-LV" altLang="ru-RU"/>
              <a:pPr>
                <a:defRPr/>
              </a:pPr>
              <a:t>‹#›</a:t>
            </a:fld>
            <a:endParaRPr lang="lv-LV" altLang="ru-RU"/>
          </a:p>
        </p:txBody>
      </p:sp>
    </p:spTree>
    <p:extLst>
      <p:ext uri="{BB962C8B-B14F-4D97-AF65-F5344CB8AC3E}">
        <p14:creationId xmlns:p14="http://schemas.microsoft.com/office/powerpoint/2010/main" val="644317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vnet.lv/zala_zeme/zala_dzive/569585-piesarnotas_pludmales_izaicinajums_rio_olimpisko_spelu_rikotajie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vnet.lv/6412314/neveiksmigs-eksperiments-francija-izgazusies-ideja-izveidot-riepu-rifu-juras-iemitniekie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vnet.lv/6412314/neveiksmigs-eksperiments-francija-izgazusies-ideja-izveidot-riepu-rifu-juras-iemitniekie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vnet.lv/6412314/neveiksmigs-eksperiments-francija-izgazusies-ideja-izveidot-riepu-rifu-juras-iemitniekie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FEA1542-E795-4D66-9F9C-B64A6C39F9CC}" type="slidenum">
              <a:rPr lang="lv-LV" altLang="lv-LV" smtClean="0"/>
              <a:pPr>
                <a:spcBef>
                  <a:spcPct val="0"/>
                </a:spcBef>
              </a:pPr>
              <a:t>1</a:t>
            </a:fld>
            <a:endParaRPr lang="lv-LV" altLang="lv-LV"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lv-LV" altLang="lv-LV" dirty="0" smtClean="0">
                <a:latin typeface="Times New Roman" pitchFamily="18" charset="0"/>
                <a:cs typeface="Times New Roman" pitchFamily="18" charset="0"/>
              </a:rPr>
              <a:t>Atkritumu rašanās novēršana vai samazināšana atrodas piramīdas virsotnē, tā neprasa ne savākšanu, ne materiālu pārstrādi. bet atkritumu daudzumu samazināt , lietojot auduma maisiņu iepērkoties, izlejamo krējumu iegādājoties nevis vienreiz lietojamā trauciņā, bet savā burciņā, savukārt divus litrus piena pērkot nevis četros 0,5 litra iepakojumos, bet divu litru pakā. </a:t>
            </a:r>
          </a:p>
          <a:p>
            <a:pPr eaLnBrk="1" hangingPunct="1"/>
            <a:r>
              <a:rPr lang="lv-LV" altLang="lv-LV" dirty="0" smtClean="0">
                <a:latin typeface="Times New Roman" pitchFamily="18" charset="0"/>
                <a:cs typeface="Times New Roman" pitchFamily="18" charset="0"/>
              </a:rPr>
              <a:t>Lielisks piemērs materiālietilpības samazināšanai ir limonādes skārdene, kas pēdējo 30 gadu laikā kļuvusi par trešdaļu vieglāka. No Latvijas piemēriem interesants ir daudzu ražotāju lietotais jogurta iepakojums - plānas plastmasas glāzīte, ko stabilizē ar kartona iepakojumu. Jogurta, krējuma un citus līdzīgos plastmasas trauciņus Latvijā šobrīd noglabā poligonā, bet šajā situācijā abi iepakojuma materiāli ir viegli atdalāmi, tāpēc vismaz daļu šāda iepakojuma var pārstrādāt. </a:t>
            </a:r>
          </a:p>
          <a:p>
            <a:r>
              <a:rPr lang="lv-LV" dirty="0" smtClean="0"/>
              <a:t> ZERO </a:t>
            </a:r>
            <a:r>
              <a:rPr lang="lv-LV" dirty="0" err="1" smtClean="0"/>
              <a:t>waste</a:t>
            </a:r>
            <a:r>
              <a:rPr lang="lv-LV" dirty="0" smtClean="0"/>
              <a:t> kustība</a:t>
            </a:r>
            <a:endParaRPr lang="lv-LV" dirty="0"/>
          </a:p>
        </p:txBody>
      </p:sp>
      <p:sp>
        <p:nvSpPr>
          <p:cNvPr id="4" name="Slide Number Placeholder 3"/>
          <p:cNvSpPr>
            <a:spLocks noGrp="1"/>
          </p:cNvSpPr>
          <p:nvPr>
            <p:ph type="sldNum" sz="quarter" idx="10"/>
          </p:nvPr>
        </p:nvSpPr>
        <p:spPr/>
        <p:txBody>
          <a:bodyPr/>
          <a:lstStyle/>
          <a:p>
            <a:pPr>
              <a:defRPr/>
            </a:pPr>
            <a:fld id="{15D91B1D-D5A8-4A63-9B9C-C51B5B6C470A}" type="slidenum">
              <a:rPr lang="lv-LV" altLang="ru-RU" smtClean="0"/>
              <a:pPr>
                <a:defRPr/>
              </a:pPr>
              <a:t>34</a:t>
            </a:fld>
            <a:endParaRPr lang="lv-LV" altLang="ru-RU"/>
          </a:p>
        </p:txBody>
      </p:sp>
    </p:spTree>
    <p:extLst>
      <p:ext uri="{BB962C8B-B14F-4D97-AF65-F5344CB8AC3E}">
        <p14:creationId xmlns:p14="http://schemas.microsoft.com/office/powerpoint/2010/main" val="198032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lv-LV" altLang="lv-LV" dirty="0" smtClean="0">
                <a:latin typeface="Times New Roman" pitchFamily="18" charset="0"/>
                <a:cs typeface="Times New Roman" pitchFamily="18" charset="0"/>
              </a:rPr>
              <a:t>Atkritumu rašanās novēršana vai samazināšana atrodas piramīdas virsotnē, tā neprasa ne savākšanu, ne materiālu pārstrādi. bet atkritumu daudzumu samazināt , lietojot auduma maisiņu iepērkoties, izlejamo krējumu iegādājoties nevis vienreiz lietojamā trauciņā, bet savā burciņā, savukārt divus litrus piena pērkot nevis četros 0,5 litra iepakojumos, bet divu litru pakā. </a:t>
            </a:r>
          </a:p>
          <a:p>
            <a:pPr eaLnBrk="1" hangingPunct="1"/>
            <a:r>
              <a:rPr lang="lv-LV" altLang="lv-LV" dirty="0" smtClean="0">
                <a:latin typeface="Times New Roman" pitchFamily="18" charset="0"/>
                <a:cs typeface="Times New Roman" pitchFamily="18" charset="0"/>
              </a:rPr>
              <a:t>Lielisks piemērs materiālietilpības samazināšanai ir limonādes skārdene, kas pēdējo 30 gadu laikā kļuvusi par trešdaļu vieglāka. No Latvijas piemēriem interesants ir daudzu ražotāju lietotais jogurta iepakojums - plānas plastmasas glāzīte, ko stabilizē ar kartona iepakojumu. Jogurta, krējuma un citus līdzīgos plastmasas trauciņus Latvijā šobrīd noglabā poligonā, bet šajā situācijā abi iepakojuma materiāli ir viegli atdalāmi, tāpēc vismaz daļu šāda iepakojuma var pārstrādāt. </a:t>
            </a:r>
          </a:p>
          <a:p>
            <a:r>
              <a:rPr lang="lv-LV" dirty="0" smtClean="0"/>
              <a:t> ZERO </a:t>
            </a:r>
            <a:r>
              <a:rPr lang="lv-LV" dirty="0" err="1" smtClean="0"/>
              <a:t>waste</a:t>
            </a:r>
            <a:r>
              <a:rPr lang="lv-LV" dirty="0" smtClean="0"/>
              <a:t> kustība</a:t>
            </a:r>
            <a:endParaRPr lang="lv-LV" dirty="0"/>
          </a:p>
        </p:txBody>
      </p:sp>
      <p:sp>
        <p:nvSpPr>
          <p:cNvPr id="4" name="Slide Number Placeholder 3"/>
          <p:cNvSpPr>
            <a:spLocks noGrp="1"/>
          </p:cNvSpPr>
          <p:nvPr>
            <p:ph type="sldNum" sz="quarter" idx="10"/>
          </p:nvPr>
        </p:nvSpPr>
        <p:spPr/>
        <p:txBody>
          <a:bodyPr/>
          <a:lstStyle/>
          <a:p>
            <a:pPr>
              <a:defRPr/>
            </a:pPr>
            <a:fld id="{15D91B1D-D5A8-4A63-9B9C-C51B5B6C470A}" type="slidenum">
              <a:rPr lang="lv-LV" altLang="ru-RU" smtClean="0"/>
              <a:pPr>
                <a:defRPr/>
              </a:pPr>
              <a:t>35</a:t>
            </a:fld>
            <a:endParaRPr lang="lv-LV" altLang="ru-RU"/>
          </a:p>
        </p:txBody>
      </p:sp>
    </p:spTree>
    <p:extLst>
      <p:ext uri="{BB962C8B-B14F-4D97-AF65-F5344CB8AC3E}">
        <p14:creationId xmlns:p14="http://schemas.microsoft.com/office/powerpoint/2010/main" val="198032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lv-LV" altLang="lv-LV" dirty="0" smtClean="0">
                <a:latin typeface="Times New Roman" pitchFamily="18" charset="0"/>
                <a:cs typeface="Times New Roman" pitchFamily="18" charset="0"/>
              </a:rPr>
              <a:t>Atkritumu rašanās novēršana vai samazināšana atrodas piramīdas virsotnē, tā neprasa ne savākšanu, ne materiālu pārstrādi. bet atkritumu daudzumu samazināt , lietojot auduma maisiņu iepērkoties, izlejamo krējumu iegādājoties nevis vienreiz lietojamā trauciņā, bet savā burciņā, savukārt divus litrus piena pērkot nevis četros 0,5 litra iepakojumos, bet divu litru pakā. </a:t>
            </a:r>
          </a:p>
          <a:p>
            <a:pPr eaLnBrk="1" hangingPunct="1"/>
            <a:r>
              <a:rPr lang="lv-LV" altLang="lv-LV" dirty="0" smtClean="0">
                <a:latin typeface="Times New Roman" pitchFamily="18" charset="0"/>
                <a:cs typeface="Times New Roman" pitchFamily="18" charset="0"/>
              </a:rPr>
              <a:t>Lielisks piemērs materiālietilpības samazināšanai ir limonādes skārdene, kas pēdējo 30 gadu laikā kļuvusi par trešdaļu vieglāka. No Latvijas piemēriem interesants ir daudzu ražotāju lietotais jogurta iepakojums - plānas plastmasas glāzīte, ko stabilizē ar kartona iepakojumu. Jogurta, krējuma un citus līdzīgos plastmasas trauciņus Latvijā šobrīd noglabā poligonā, bet šajā situācijā abi iepakojuma materiāli ir viegli atdalāmi, tāpēc vismaz daļu šāda iepakojuma var pārstrādāt. </a:t>
            </a:r>
          </a:p>
          <a:p>
            <a:r>
              <a:rPr lang="lv-LV" dirty="0" smtClean="0"/>
              <a:t> ZERO </a:t>
            </a:r>
            <a:r>
              <a:rPr lang="lv-LV" dirty="0" err="1" smtClean="0"/>
              <a:t>waste</a:t>
            </a:r>
            <a:r>
              <a:rPr lang="lv-LV" dirty="0" smtClean="0"/>
              <a:t> kustība</a:t>
            </a:r>
            <a:endParaRPr lang="lv-LV" dirty="0"/>
          </a:p>
        </p:txBody>
      </p:sp>
      <p:sp>
        <p:nvSpPr>
          <p:cNvPr id="4" name="Slide Number Placeholder 3"/>
          <p:cNvSpPr>
            <a:spLocks noGrp="1"/>
          </p:cNvSpPr>
          <p:nvPr>
            <p:ph type="sldNum" sz="quarter" idx="10"/>
          </p:nvPr>
        </p:nvSpPr>
        <p:spPr/>
        <p:txBody>
          <a:bodyPr/>
          <a:lstStyle/>
          <a:p>
            <a:pPr>
              <a:defRPr/>
            </a:pPr>
            <a:fld id="{15D91B1D-D5A8-4A63-9B9C-C51B5B6C470A}" type="slidenum">
              <a:rPr lang="lv-LV" altLang="ru-RU" smtClean="0"/>
              <a:pPr>
                <a:defRPr/>
              </a:pPr>
              <a:t>36</a:t>
            </a:fld>
            <a:endParaRPr lang="lv-LV" altLang="ru-RU"/>
          </a:p>
        </p:txBody>
      </p:sp>
    </p:spTree>
    <p:extLst>
      <p:ext uri="{BB962C8B-B14F-4D97-AF65-F5344CB8AC3E}">
        <p14:creationId xmlns:p14="http://schemas.microsoft.com/office/powerpoint/2010/main" val="198032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lv-LV" altLang="lv-LV" dirty="0" smtClean="0">
                <a:latin typeface="Times New Roman" pitchFamily="18" charset="0"/>
                <a:cs typeface="Times New Roman" pitchFamily="18" charset="0"/>
              </a:rPr>
              <a:t>Atkritumu rašanās novēršana vai samazināšana atrodas piramīdas virsotnē, tā neprasa ne savākšanu, ne materiālu pārstrādi. bet atkritumu daudzumu samazināt , lietojot auduma maisiņu iepērkoties, izlejamo krējumu iegādājoties nevis vienreiz lietojamā trauciņā, bet savā burciņā, savukārt divus litrus piena pērkot nevis četros 0,5 litra iepakojumos, bet divu litru pakā. </a:t>
            </a:r>
          </a:p>
          <a:p>
            <a:pPr eaLnBrk="1" hangingPunct="1"/>
            <a:r>
              <a:rPr lang="lv-LV" altLang="lv-LV" dirty="0" smtClean="0">
                <a:latin typeface="Times New Roman" pitchFamily="18" charset="0"/>
                <a:cs typeface="Times New Roman" pitchFamily="18" charset="0"/>
              </a:rPr>
              <a:t>Lielisks piemērs materiālietilpības samazināšanai ir limonādes skārdene, kas pēdējo 30 gadu laikā kļuvusi par trešdaļu vieglāka. No Latvijas piemēriem interesants ir daudzu ražotāju lietotais jogurta iepakojums - plānas plastmasas glāzīte, ko stabilizē ar kartona iepakojumu. Jogurta, krējuma un citus līdzīgos plastmasas trauciņus Latvijā šobrīd noglabā poligonā, bet šajā situācijā abi iepakojuma materiāli ir viegli atdalāmi, tāpēc vismaz daļu šāda iepakojuma var pārstrādāt. </a:t>
            </a:r>
          </a:p>
          <a:p>
            <a:r>
              <a:rPr lang="lv-LV" dirty="0" smtClean="0"/>
              <a:t> ZERO </a:t>
            </a:r>
            <a:r>
              <a:rPr lang="lv-LV" dirty="0" err="1" smtClean="0"/>
              <a:t>waste</a:t>
            </a:r>
            <a:r>
              <a:rPr lang="lv-LV" dirty="0" smtClean="0"/>
              <a:t> kustība</a:t>
            </a:r>
            <a:endParaRPr lang="lv-LV" dirty="0"/>
          </a:p>
        </p:txBody>
      </p:sp>
      <p:sp>
        <p:nvSpPr>
          <p:cNvPr id="4" name="Slide Number Placeholder 3"/>
          <p:cNvSpPr>
            <a:spLocks noGrp="1"/>
          </p:cNvSpPr>
          <p:nvPr>
            <p:ph type="sldNum" sz="quarter" idx="10"/>
          </p:nvPr>
        </p:nvSpPr>
        <p:spPr/>
        <p:txBody>
          <a:bodyPr/>
          <a:lstStyle/>
          <a:p>
            <a:pPr>
              <a:defRPr/>
            </a:pPr>
            <a:fld id="{15D91B1D-D5A8-4A63-9B9C-C51B5B6C470A}" type="slidenum">
              <a:rPr lang="lv-LV" altLang="ru-RU" smtClean="0"/>
              <a:pPr>
                <a:defRPr/>
              </a:pPr>
              <a:t>37</a:t>
            </a:fld>
            <a:endParaRPr lang="lv-LV" altLang="ru-RU"/>
          </a:p>
        </p:txBody>
      </p:sp>
    </p:spTree>
    <p:extLst>
      <p:ext uri="{BB962C8B-B14F-4D97-AF65-F5344CB8AC3E}">
        <p14:creationId xmlns:p14="http://schemas.microsoft.com/office/powerpoint/2010/main" val="198032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v-LV" altLang="lv-LV"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2134A06-05AD-4190-922F-473563966104}" type="slidenum">
              <a:rPr lang="lv-LV" altLang="lv-LV" smtClean="0"/>
              <a:pPr/>
              <a:t>38</a:t>
            </a:fld>
            <a:endParaRPr lang="lv-LV" altLang="lv-LV"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smtClean="0"/>
              <a:t>SIA “Atkritumu apsaimniekošanas Dienvidlatgales starppašvaldību organizācija”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D30D7F2-624A-4FEE-A7F5-523D09C35C2B}" type="slidenum">
              <a:rPr lang="lv-LV" altLang="lv-LV" smtClean="0">
                <a:cs typeface="Arial" pitchFamily="34" charset="0"/>
              </a:rPr>
              <a:pPr eaLnBrk="1" hangingPunct="1">
                <a:spcBef>
                  <a:spcPct val="0"/>
                </a:spcBef>
              </a:pPr>
              <a:t>2</a:t>
            </a:fld>
            <a:endParaRPr lang="lv-LV" altLang="lv-LV"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t>http://staburags.diena.lv/latvija-un-pasaule/pasaules-atkritumu-izgaztuve-klusaja-okeana-pieaug-satraucosa-atruma-24802</a:t>
            </a:r>
          </a:p>
          <a:p>
            <a:r>
              <a:rPr lang="lv-LV" altLang="lv-LV" dirty="0" smtClean="0"/>
              <a:t>https://www.youtube.com/watch?v=1qT-rOXB6NI - </a:t>
            </a:r>
            <a:r>
              <a:rPr lang="en-US" altLang="lv-LV" b="1" dirty="0" smtClean="0"/>
              <a:t>Great Pacific Garbage Patch - Ocean Pollution Awareness </a:t>
            </a:r>
          </a:p>
          <a:p>
            <a:endParaRPr lang="lv-LV" altLang="lv-LV"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30011A6-645B-43F0-9B66-3203232599FE}" type="slidenum">
              <a:rPr lang="lv-LV" altLang="lv-LV" smtClean="0">
                <a:cs typeface="Arial" pitchFamily="34" charset="0"/>
              </a:rPr>
              <a:pPr eaLnBrk="1" hangingPunct="1">
                <a:spcBef>
                  <a:spcPct val="0"/>
                </a:spcBef>
              </a:pPr>
              <a:t>10</a:t>
            </a:fld>
            <a:endParaRPr lang="lv-LV" altLang="lv-LV"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altLang="lv-LV" dirty="0" smtClean="0">
                <a:hlinkClick r:id="rId3"/>
              </a:rPr>
              <a:t>http://www.tvnet.lv/zala_zeme/zala_dzive/569585-piesarnotas_pludmales_izaicinajums_rio_olimpisko_spelu_rikotajiem</a:t>
            </a:r>
            <a:r>
              <a:rPr lang="lv-LV" altLang="lv-LV" dirty="0" smtClean="0"/>
              <a:t> </a:t>
            </a:r>
          </a:p>
          <a:p>
            <a:endParaRPr lang="lv-LV" altLang="lv-LV"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67D9B79A-8315-4183-B857-DC1F64D927E5}" type="slidenum">
              <a:rPr lang="lv-LV" altLang="ru-RU" smtClean="0"/>
              <a:pPr/>
              <a:t>11</a:t>
            </a:fld>
            <a:endParaRPr lang="lv-LV"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lv-LV" dirty="0" smtClean="0">
                <a:hlinkClick r:id="rId3"/>
              </a:rPr>
              <a:t>https://www.tvnet.lv/6412314/neveiksmigs-eksperiments-francija-izgazusies-ideja-izveidot-riepu-rifu-juras-iemitniekiem</a:t>
            </a:r>
            <a:endParaRPr lang="lv-LV" dirty="0" smtClean="0"/>
          </a:p>
          <a:p>
            <a:endParaRPr lang="lv-LV" altLang="lv-LV" b="1"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30011A6-645B-43F0-9B66-3203232599FE}" type="slidenum">
              <a:rPr lang="lv-LV" altLang="lv-LV" smtClean="0">
                <a:cs typeface="Arial" pitchFamily="34" charset="0"/>
              </a:rPr>
              <a:pPr eaLnBrk="1" hangingPunct="1">
                <a:spcBef>
                  <a:spcPct val="0"/>
                </a:spcBef>
              </a:pPr>
              <a:t>12</a:t>
            </a:fld>
            <a:endParaRPr lang="lv-LV" altLang="lv-LV"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lv-LV" dirty="0" smtClean="0">
                <a:hlinkClick r:id="rId3"/>
              </a:rPr>
              <a:t>https://www.tvnet.lv/6412314/neveiksmigs-eksperiments-francija-izgazusies-ideja-izveidot-riepu-rifu-juras-iemitniekiem</a:t>
            </a:r>
            <a:endParaRPr lang="lv-LV" dirty="0" smtClean="0"/>
          </a:p>
          <a:p>
            <a:endParaRPr lang="lv-LV" altLang="lv-LV" b="1"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30011A6-645B-43F0-9B66-3203232599FE}" type="slidenum">
              <a:rPr lang="lv-LV" altLang="lv-LV" smtClean="0">
                <a:cs typeface="Arial" pitchFamily="34" charset="0"/>
              </a:rPr>
              <a:pPr eaLnBrk="1" hangingPunct="1">
                <a:spcBef>
                  <a:spcPct val="0"/>
                </a:spcBef>
              </a:pPr>
              <a:t>13</a:t>
            </a:fld>
            <a:endParaRPr lang="lv-LV" altLang="lv-LV"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lv-LV" dirty="0" smtClean="0">
                <a:hlinkClick r:id="rId3"/>
              </a:rPr>
              <a:t>https://www.tvnet.lv/6412314/neveiksmigs-eksperiments-francija-izgazusies-ideja-izveidot-riepu-rifu-juras-iemitniekiem</a:t>
            </a:r>
            <a:endParaRPr lang="lv-LV" dirty="0" smtClean="0"/>
          </a:p>
          <a:p>
            <a:endParaRPr lang="lv-LV" altLang="lv-LV" b="1"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30011A6-645B-43F0-9B66-3203232599FE}" type="slidenum">
              <a:rPr lang="lv-LV" altLang="lv-LV" smtClean="0">
                <a:cs typeface="Arial" pitchFamily="34" charset="0"/>
              </a:rPr>
              <a:pPr eaLnBrk="1" hangingPunct="1">
                <a:spcBef>
                  <a:spcPct val="0"/>
                </a:spcBef>
              </a:pPr>
              <a:t>14</a:t>
            </a:fld>
            <a:endParaRPr lang="lv-LV" altLang="lv-LV"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lv-LV" altLang="lv-LV" smtClean="0"/>
              <a:t>http://www.wikihow.com/Avoid-Creating-Trash; http://www.recycling-guide.org.uk/reduce.html ; http://www.motherearthliving.com/mother-earth-living/50-ways-to-use-less-waste-less </a:t>
            </a:r>
          </a:p>
          <a:p>
            <a:pPr eaLnBrk="1" hangingPunct="1">
              <a:spcBef>
                <a:spcPct val="0"/>
              </a:spcBef>
            </a:pPr>
            <a:endParaRPr lang="lv-LV" altLang="lv-LV" smtClean="0"/>
          </a:p>
          <a:p>
            <a:pPr eaLnBrk="1" hangingPunct="1">
              <a:spcBef>
                <a:spcPct val="0"/>
              </a:spcBef>
            </a:pPr>
            <a:r>
              <a:rPr lang="lv-LV" altLang="lv-LV" smtClean="0"/>
              <a:t>https://soapboxie.com/social-issues/reuse-everything,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450264-924B-4846-A294-EB1FCB47EE9A}" type="slidenum">
              <a:rPr lang="lv-LV" altLang="lv-LV" smtClean="0"/>
              <a:pPr>
                <a:spcBef>
                  <a:spcPct val="0"/>
                </a:spcBef>
              </a:pPr>
              <a:t>30</a:t>
            </a:fld>
            <a:endParaRPr lang="lv-LV" altLang="lv-LV"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lv-LV" altLang="lv-LV" dirty="0" smtClean="0">
                <a:latin typeface="Times New Roman" pitchFamily="18" charset="0"/>
                <a:cs typeface="Times New Roman" pitchFamily="18" charset="0"/>
              </a:rPr>
              <a:t>Atkritumu rašanās novēršana vai samazināšana atrodas piramīdas virsotnē, tā neprasa ne savākšanu, ne materiālu pārstrādi. bet atkritumu daudzumu samazināt , lietojot auduma maisiņu iepērkoties, izlejamo krējumu iegādājoties nevis vienreiz lietojamā trauciņā, bet savā burciņā, savukārt divus litrus piena pērkot nevis četros 0,5 litra iepakojumos, bet divu litru pakā. </a:t>
            </a:r>
          </a:p>
          <a:p>
            <a:pPr eaLnBrk="1" hangingPunct="1"/>
            <a:r>
              <a:rPr lang="lv-LV" altLang="lv-LV" dirty="0" smtClean="0">
                <a:latin typeface="Times New Roman" pitchFamily="18" charset="0"/>
                <a:cs typeface="Times New Roman" pitchFamily="18" charset="0"/>
              </a:rPr>
              <a:t>Lielisks piemērs materiālietilpības samazināšanai ir limonādes skārdene, kas pēdējo 30 gadu laikā kļuvusi par trešdaļu vieglāka. No Latvijas piemēriem interesants ir daudzu ražotāju lietotais jogurta iepakojums - plānas plastmasas glāzīte, ko stabilizē ar kartona iepakojumu. Jogurta, krējuma un citus līdzīgos plastmasas trauciņus Latvijā šobrīd noglabā poligonā, bet šajā situācijā abi iepakojuma materiāli ir viegli atdalāmi, tāpēc vismaz daļu šāda iepakojuma var pārstrādāt. </a:t>
            </a:r>
          </a:p>
          <a:p>
            <a:r>
              <a:rPr lang="lv-LV" dirty="0" smtClean="0"/>
              <a:t> ZERO </a:t>
            </a:r>
            <a:r>
              <a:rPr lang="lv-LV" dirty="0" err="1" smtClean="0"/>
              <a:t>waste</a:t>
            </a:r>
            <a:r>
              <a:rPr lang="lv-LV" dirty="0" smtClean="0"/>
              <a:t> kustība</a:t>
            </a:r>
            <a:endParaRPr lang="lv-LV" dirty="0"/>
          </a:p>
        </p:txBody>
      </p:sp>
      <p:sp>
        <p:nvSpPr>
          <p:cNvPr id="4" name="Slide Number Placeholder 3"/>
          <p:cNvSpPr>
            <a:spLocks noGrp="1"/>
          </p:cNvSpPr>
          <p:nvPr>
            <p:ph type="sldNum" sz="quarter" idx="10"/>
          </p:nvPr>
        </p:nvSpPr>
        <p:spPr/>
        <p:txBody>
          <a:bodyPr/>
          <a:lstStyle/>
          <a:p>
            <a:pPr>
              <a:defRPr/>
            </a:pPr>
            <a:fld id="{15D91B1D-D5A8-4A63-9B9C-C51B5B6C470A}" type="slidenum">
              <a:rPr lang="lv-LV" altLang="ru-RU" smtClean="0"/>
              <a:pPr>
                <a:defRPr/>
              </a:pPr>
              <a:t>33</a:t>
            </a:fld>
            <a:endParaRPr lang="lv-LV" altLang="ru-RU"/>
          </a:p>
        </p:txBody>
      </p:sp>
    </p:spTree>
    <p:extLst>
      <p:ext uri="{BB962C8B-B14F-4D97-AF65-F5344CB8AC3E}">
        <p14:creationId xmlns:p14="http://schemas.microsoft.com/office/powerpoint/2010/main" val="1980326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5C26497B-CF99-4EF8-A92F-7953A896EA25}" type="datetime1">
              <a:rPr lang="lv-LV"/>
              <a:pPr>
                <a:defRPr/>
              </a:pPr>
              <a:t>2019.08.27.</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18E1600D-2A74-450D-A256-10CC7A4322E6}" type="slidenum">
              <a:rPr lang="lv-LV" altLang="ru-RU"/>
              <a:pPr>
                <a:defRPr/>
              </a:pPr>
              <a:t>‹#›</a:t>
            </a:fld>
            <a:endParaRPr lang="lv-LV" altLang="ru-RU"/>
          </a:p>
        </p:txBody>
      </p:sp>
    </p:spTree>
    <p:extLst>
      <p:ext uri="{BB962C8B-B14F-4D97-AF65-F5344CB8AC3E}">
        <p14:creationId xmlns:p14="http://schemas.microsoft.com/office/powerpoint/2010/main" val="1830551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0A6E371A-10E5-4748-A620-681CF76E50A5}" type="datetime1">
              <a:rPr lang="lv-LV"/>
              <a:pPr>
                <a:defRPr/>
              </a:pPr>
              <a:t>2019.08.27.</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4D36E2AE-FF76-405D-BE36-48DA4DB271D3}" type="slidenum">
              <a:rPr lang="lv-LV" altLang="ru-RU"/>
              <a:pPr>
                <a:defRPr/>
              </a:pPr>
              <a:t>‹#›</a:t>
            </a:fld>
            <a:endParaRPr lang="lv-LV" altLang="ru-RU"/>
          </a:p>
        </p:txBody>
      </p:sp>
    </p:spTree>
    <p:extLst>
      <p:ext uri="{BB962C8B-B14F-4D97-AF65-F5344CB8AC3E}">
        <p14:creationId xmlns:p14="http://schemas.microsoft.com/office/powerpoint/2010/main" val="406699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C196812A-2212-42F8-A653-554AB4ABF1E6}" type="datetime1">
              <a:rPr lang="lv-LV"/>
              <a:pPr>
                <a:defRPr/>
              </a:pPr>
              <a:t>2019.08.27.</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97AE4F15-4E82-46E2-85A1-67DB22D08A61}" type="slidenum">
              <a:rPr lang="lv-LV" altLang="ru-RU"/>
              <a:pPr>
                <a:defRPr/>
              </a:pPr>
              <a:t>‹#›</a:t>
            </a:fld>
            <a:endParaRPr lang="lv-LV" altLang="ru-RU"/>
          </a:p>
        </p:txBody>
      </p:sp>
    </p:spTree>
    <p:extLst>
      <p:ext uri="{BB962C8B-B14F-4D97-AF65-F5344CB8AC3E}">
        <p14:creationId xmlns:p14="http://schemas.microsoft.com/office/powerpoint/2010/main" val="85303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7F5CAA74-1FDD-40C9-970A-B9D19A409631}" type="datetime1">
              <a:rPr lang="lv-LV"/>
              <a:pPr>
                <a:defRPr/>
              </a:pPr>
              <a:t>2019.08.27.</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48D7255B-1491-4329-9D1C-1D4FE957F681}" type="slidenum">
              <a:rPr lang="lv-LV" altLang="ru-RU"/>
              <a:pPr>
                <a:defRPr/>
              </a:pPr>
              <a:t>‹#›</a:t>
            </a:fld>
            <a:endParaRPr lang="lv-LV" altLang="ru-RU"/>
          </a:p>
        </p:txBody>
      </p:sp>
    </p:spTree>
    <p:extLst>
      <p:ext uri="{BB962C8B-B14F-4D97-AF65-F5344CB8AC3E}">
        <p14:creationId xmlns:p14="http://schemas.microsoft.com/office/powerpoint/2010/main" val="230067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2DEB59-58FA-4F2B-937A-63B8ADAEC693}" type="datetime1">
              <a:rPr lang="lv-LV"/>
              <a:pPr>
                <a:defRPr/>
              </a:pPr>
              <a:t>2019.08.27.</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A8CFD213-7DB9-459E-8885-EFCF8F881012}" type="slidenum">
              <a:rPr lang="lv-LV" altLang="ru-RU"/>
              <a:pPr>
                <a:defRPr/>
              </a:pPr>
              <a:t>‹#›</a:t>
            </a:fld>
            <a:endParaRPr lang="lv-LV" altLang="ru-RU"/>
          </a:p>
        </p:txBody>
      </p:sp>
    </p:spTree>
    <p:extLst>
      <p:ext uri="{BB962C8B-B14F-4D97-AF65-F5344CB8AC3E}">
        <p14:creationId xmlns:p14="http://schemas.microsoft.com/office/powerpoint/2010/main" val="183070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E26EE006-9EA2-40B9-8454-440EB47ABF1D}" type="datetime1">
              <a:rPr lang="lv-LV"/>
              <a:pPr>
                <a:defRPr/>
              </a:pPr>
              <a:t>2019.08.27.</a:t>
            </a:fld>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D29ADEF8-BD33-4983-8751-7732A662C506}" type="slidenum">
              <a:rPr lang="lv-LV" altLang="ru-RU"/>
              <a:pPr>
                <a:defRPr/>
              </a:pPr>
              <a:t>‹#›</a:t>
            </a:fld>
            <a:endParaRPr lang="lv-LV" altLang="ru-RU"/>
          </a:p>
        </p:txBody>
      </p:sp>
    </p:spTree>
    <p:extLst>
      <p:ext uri="{BB962C8B-B14F-4D97-AF65-F5344CB8AC3E}">
        <p14:creationId xmlns:p14="http://schemas.microsoft.com/office/powerpoint/2010/main" val="339570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6167BDE2-BE83-4949-A4E5-B7340309FF2A}" type="datetime1">
              <a:rPr lang="lv-LV"/>
              <a:pPr>
                <a:defRPr/>
              </a:pPr>
              <a:t>2019.08.27.</a:t>
            </a:fld>
            <a:endParaRPr lang="lv-LV"/>
          </a:p>
        </p:txBody>
      </p:sp>
      <p:sp>
        <p:nvSpPr>
          <p:cNvPr id="8" name="Footer Placeholder 4"/>
          <p:cNvSpPr>
            <a:spLocks noGrp="1"/>
          </p:cNvSpPr>
          <p:nvPr>
            <p:ph type="ftr" sz="quarter" idx="11"/>
          </p:nvPr>
        </p:nvSpPr>
        <p:spPr/>
        <p:txBody>
          <a:bodyPr/>
          <a:lstStyle>
            <a:lvl1pPr>
              <a:defRPr/>
            </a:lvl1pPr>
          </a:lstStyle>
          <a:p>
            <a:pPr>
              <a:defRPr/>
            </a:pPr>
            <a:endParaRPr lang="lv-LV"/>
          </a:p>
        </p:txBody>
      </p:sp>
      <p:sp>
        <p:nvSpPr>
          <p:cNvPr id="9" name="Slide Number Placeholder 5"/>
          <p:cNvSpPr>
            <a:spLocks noGrp="1"/>
          </p:cNvSpPr>
          <p:nvPr>
            <p:ph type="sldNum" sz="quarter" idx="12"/>
          </p:nvPr>
        </p:nvSpPr>
        <p:spPr/>
        <p:txBody>
          <a:bodyPr/>
          <a:lstStyle>
            <a:lvl1pPr>
              <a:defRPr/>
            </a:lvl1pPr>
          </a:lstStyle>
          <a:p>
            <a:pPr>
              <a:defRPr/>
            </a:pPr>
            <a:fld id="{C2B3EC37-1513-4125-9A31-F647E43F03CB}" type="slidenum">
              <a:rPr lang="lv-LV" altLang="ru-RU"/>
              <a:pPr>
                <a:defRPr/>
              </a:pPr>
              <a:t>‹#›</a:t>
            </a:fld>
            <a:endParaRPr lang="lv-LV" altLang="ru-RU"/>
          </a:p>
        </p:txBody>
      </p:sp>
    </p:spTree>
    <p:extLst>
      <p:ext uri="{BB962C8B-B14F-4D97-AF65-F5344CB8AC3E}">
        <p14:creationId xmlns:p14="http://schemas.microsoft.com/office/powerpoint/2010/main" val="83391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60F6F5A6-5DFC-4DB5-A2D5-D65A883E3B06}" type="datetime1">
              <a:rPr lang="lv-LV"/>
              <a:pPr>
                <a:defRPr/>
              </a:pPr>
              <a:t>2019.08.27.</a:t>
            </a:fld>
            <a:endParaRPr lang="lv-LV"/>
          </a:p>
        </p:txBody>
      </p:sp>
      <p:sp>
        <p:nvSpPr>
          <p:cNvPr id="4" name="Footer Placeholder 4"/>
          <p:cNvSpPr>
            <a:spLocks noGrp="1"/>
          </p:cNvSpPr>
          <p:nvPr>
            <p:ph type="ftr" sz="quarter" idx="11"/>
          </p:nvPr>
        </p:nvSpPr>
        <p:spPr/>
        <p:txBody>
          <a:bodyPr/>
          <a:lstStyle>
            <a:lvl1pPr>
              <a:defRPr/>
            </a:lvl1pPr>
          </a:lstStyle>
          <a:p>
            <a:pPr>
              <a:defRPr/>
            </a:pPr>
            <a:endParaRPr lang="lv-LV"/>
          </a:p>
        </p:txBody>
      </p:sp>
      <p:sp>
        <p:nvSpPr>
          <p:cNvPr id="5" name="Slide Number Placeholder 5"/>
          <p:cNvSpPr>
            <a:spLocks noGrp="1"/>
          </p:cNvSpPr>
          <p:nvPr>
            <p:ph type="sldNum" sz="quarter" idx="12"/>
          </p:nvPr>
        </p:nvSpPr>
        <p:spPr/>
        <p:txBody>
          <a:bodyPr/>
          <a:lstStyle>
            <a:lvl1pPr>
              <a:defRPr/>
            </a:lvl1pPr>
          </a:lstStyle>
          <a:p>
            <a:pPr>
              <a:defRPr/>
            </a:pPr>
            <a:fld id="{889490EE-C920-4843-9AE4-4790A614F2E7}" type="slidenum">
              <a:rPr lang="lv-LV" altLang="ru-RU"/>
              <a:pPr>
                <a:defRPr/>
              </a:pPr>
              <a:t>‹#›</a:t>
            </a:fld>
            <a:endParaRPr lang="lv-LV" altLang="ru-RU"/>
          </a:p>
        </p:txBody>
      </p:sp>
    </p:spTree>
    <p:extLst>
      <p:ext uri="{BB962C8B-B14F-4D97-AF65-F5344CB8AC3E}">
        <p14:creationId xmlns:p14="http://schemas.microsoft.com/office/powerpoint/2010/main" val="338376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E4460D-FDB5-41D6-947F-634D923A5924}" type="datetime1">
              <a:rPr lang="lv-LV"/>
              <a:pPr>
                <a:defRPr/>
              </a:pPr>
              <a:t>2019.08.27.</a:t>
            </a:fld>
            <a:endParaRPr lang="lv-LV"/>
          </a:p>
        </p:txBody>
      </p:sp>
      <p:sp>
        <p:nvSpPr>
          <p:cNvPr id="3" name="Footer Placeholder 4"/>
          <p:cNvSpPr>
            <a:spLocks noGrp="1"/>
          </p:cNvSpPr>
          <p:nvPr>
            <p:ph type="ftr" sz="quarter" idx="11"/>
          </p:nvPr>
        </p:nvSpPr>
        <p:spPr/>
        <p:txBody>
          <a:bodyPr/>
          <a:lstStyle>
            <a:lvl1pPr>
              <a:defRPr/>
            </a:lvl1pPr>
          </a:lstStyle>
          <a:p>
            <a:pPr>
              <a:defRPr/>
            </a:pPr>
            <a:endParaRPr lang="lv-LV"/>
          </a:p>
        </p:txBody>
      </p:sp>
      <p:sp>
        <p:nvSpPr>
          <p:cNvPr id="4" name="Slide Number Placeholder 5"/>
          <p:cNvSpPr>
            <a:spLocks noGrp="1"/>
          </p:cNvSpPr>
          <p:nvPr>
            <p:ph type="sldNum" sz="quarter" idx="12"/>
          </p:nvPr>
        </p:nvSpPr>
        <p:spPr/>
        <p:txBody>
          <a:bodyPr/>
          <a:lstStyle>
            <a:lvl1pPr>
              <a:defRPr/>
            </a:lvl1pPr>
          </a:lstStyle>
          <a:p>
            <a:pPr>
              <a:defRPr/>
            </a:pPr>
            <a:fld id="{3D1EB29E-FCAD-4934-8A3B-909E72F313AF}" type="slidenum">
              <a:rPr lang="lv-LV" altLang="ru-RU"/>
              <a:pPr>
                <a:defRPr/>
              </a:pPr>
              <a:t>‹#›</a:t>
            </a:fld>
            <a:endParaRPr lang="lv-LV" altLang="ru-RU"/>
          </a:p>
        </p:txBody>
      </p:sp>
    </p:spTree>
    <p:extLst>
      <p:ext uri="{BB962C8B-B14F-4D97-AF65-F5344CB8AC3E}">
        <p14:creationId xmlns:p14="http://schemas.microsoft.com/office/powerpoint/2010/main" val="3596612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24A918-8B89-4FCA-884B-24510FA7185E}" type="datetime1">
              <a:rPr lang="lv-LV"/>
              <a:pPr>
                <a:defRPr/>
              </a:pPr>
              <a:t>2019.08.27.</a:t>
            </a:fld>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3BEF4ACB-F25E-47A0-9980-E079F9D3386C}" type="slidenum">
              <a:rPr lang="lv-LV" altLang="ru-RU"/>
              <a:pPr>
                <a:defRPr/>
              </a:pPr>
              <a:t>‹#›</a:t>
            </a:fld>
            <a:endParaRPr lang="lv-LV" altLang="ru-RU"/>
          </a:p>
        </p:txBody>
      </p:sp>
    </p:spTree>
    <p:extLst>
      <p:ext uri="{BB962C8B-B14F-4D97-AF65-F5344CB8AC3E}">
        <p14:creationId xmlns:p14="http://schemas.microsoft.com/office/powerpoint/2010/main" val="222738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9ECAED-E6A6-42EF-9466-039940536894}" type="datetime1">
              <a:rPr lang="lv-LV"/>
              <a:pPr>
                <a:defRPr/>
              </a:pPr>
              <a:t>2019.08.27.</a:t>
            </a:fld>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7E15A463-9DA1-43D5-8CAC-31BDEB3FB68D}" type="slidenum">
              <a:rPr lang="lv-LV" altLang="ru-RU"/>
              <a:pPr>
                <a:defRPr/>
              </a:pPr>
              <a:t>‹#›</a:t>
            </a:fld>
            <a:endParaRPr lang="lv-LV" altLang="ru-RU"/>
          </a:p>
        </p:txBody>
      </p:sp>
    </p:spTree>
    <p:extLst>
      <p:ext uri="{BB962C8B-B14F-4D97-AF65-F5344CB8AC3E}">
        <p14:creationId xmlns:p14="http://schemas.microsoft.com/office/powerpoint/2010/main" val="228413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smtClean="0"/>
              <a:t>Click to edit Master title style</a:t>
            </a:r>
            <a:endParaRPr lang="lv-LV" altLang="lv-LV"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smtClean="0"/>
              <a:t>Click to edit Master text styles</a:t>
            </a:r>
          </a:p>
          <a:p>
            <a:pPr lvl="1"/>
            <a:r>
              <a:rPr lang="en-US" altLang="lv-LV" smtClean="0"/>
              <a:t>Second level</a:t>
            </a:r>
          </a:p>
          <a:p>
            <a:pPr lvl="2"/>
            <a:r>
              <a:rPr lang="en-US" altLang="lv-LV" smtClean="0"/>
              <a:t>Third level</a:t>
            </a:r>
          </a:p>
          <a:p>
            <a:pPr lvl="3"/>
            <a:r>
              <a:rPr lang="en-US" altLang="lv-LV" smtClean="0"/>
              <a:t>Fourth level</a:t>
            </a:r>
          </a:p>
          <a:p>
            <a:pPr lvl="4"/>
            <a:r>
              <a:rPr lang="en-US" altLang="lv-LV" smtClean="0"/>
              <a:t>Fifth level</a:t>
            </a:r>
            <a:endParaRPr lang="lv-LV" alt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503C3C2B-9905-4414-A0DF-65BD235C57C7}" type="datetime1">
              <a:rPr lang="lv-LV"/>
              <a:pPr>
                <a:defRPr/>
              </a:pPr>
              <a:t>2019.08.27.</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3FF7064-D255-4A29-A5A2-02A1B9501A4B}" type="slidenum">
              <a:rPr lang="lv-LV" altLang="ru-RU"/>
              <a:pPr>
                <a:defRPr/>
              </a:pPr>
              <a:t>‹#›</a:t>
            </a:fld>
            <a:endParaRPr lang="lv-LV" alt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07" y="0"/>
            <a:ext cx="9140393" cy="6858000"/>
          </a:xfrm>
          <a:prstGeom prst="rect">
            <a:avLst/>
          </a:prstGeom>
          <a:blipFill dpi="0" rotWithShape="1">
            <a:blip r:embed="rId3">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51" name="Title 1"/>
          <p:cNvSpPr>
            <a:spLocks noGrp="1"/>
          </p:cNvSpPr>
          <p:nvPr>
            <p:ph type="ctrTitle"/>
          </p:nvPr>
        </p:nvSpPr>
        <p:spPr>
          <a:xfrm>
            <a:off x="850900" y="2205038"/>
            <a:ext cx="7772400" cy="938212"/>
          </a:xfrm>
          <a:solidFill>
            <a:srgbClr val="FFFFFF">
              <a:alpha val="69019"/>
            </a:srgbClr>
          </a:solidFill>
          <a:ln>
            <a:solidFill>
              <a:srgbClr val="000000">
                <a:alpha val="87057"/>
              </a:srgbClr>
            </a:solidFill>
            <a:miter lim="800000"/>
            <a:headEnd/>
            <a:tailEnd/>
          </a:ln>
        </p:spPr>
        <p:txBody>
          <a:bodyPr/>
          <a:lstStyle/>
          <a:p>
            <a:pPr eaLnBrk="1" hangingPunct="1"/>
            <a:r>
              <a:rPr lang="lv-LV" altLang="lv-LV" sz="4000" b="1" dirty="0" smtClean="0">
                <a:cs typeface="Times New Roman" pitchFamily="18" charset="0"/>
              </a:rPr>
              <a:t>Atkritumi mūsu ikdienā</a:t>
            </a:r>
          </a:p>
        </p:txBody>
      </p:sp>
      <p:sp>
        <p:nvSpPr>
          <p:cNvPr id="2052" name="Subtitle 2"/>
          <p:cNvSpPr>
            <a:spLocks noGrp="1"/>
          </p:cNvSpPr>
          <p:nvPr>
            <p:ph type="subTitle" idx="1"/>
          </p:nvPr>
        </p:nvSpPr>
        <p:spPr>
          <a:xfrm>
            <a:off x="5334243" y="5301208"/>
            <a:ext cx="3809757" cy="911225"/>
          </a:xfrm>
          <a:solidFill>
            <a:srgbClr val="FFFFFF">
              <a:alpha val="69803"/>
            </a:srgbClr>
          </a:solidFill>
        </p:spPr>
        <p:txBody>
          <a:bodyPr>
            <a:normAutofit fontScale="92500" lnSpcReduction="20000"/>
          </a:bodyPr>
          <a:lstStyle/>
          <a:p>
            <a:pPr algn="r" eaLnBrk="1" hangingPunct="1"/>
            <a:r>
              <a:rPr lang="lv-LV" altLang="lv-LV" sz="2000" dirty="0" smtClean="0">
                <a:solidFill>
                  <a:schemeClr val="tx1"/>
                </a:solidFill>
                <a:latin typeface="+mj-lt"/>
                <a:cs typeface="Times New Roman" pitchFamily="18" charset="0"/>
              </a:rPr>
              <a:t>Dainis LAZDĀNS</a:t>
            </a:r>
          </a:p>
          <a:p>
            <a:pPr algn="r" eaLnBrk="1" hangingPunct="1"/>
            <a:r>
              <a:rPr lang="lv-LV" altLang="lv-LV" sz="2000" b="1" dirty="0" smtClean="0">
                <a:solidFill>
                  <a:schemeClr val="tx1"/>
                </a:solidFill>
                <a:latin typeface="+mj-lt"/>
                <a:cs typeface="Times New Roman" pitchFamily="18" charset="0"/>
              </a:rPr>
              <a:t>Daugavpils Universitāte</a:t>
            </a:r>
          </a:p>
          <a:p>
            <a:pPr algn="r" eaLnBrk="1" hangingPunct="1"/>
            <a:r>
              <a:rPr lang="lv-LV" altLang="lv-LV" sz="2000" dirty="0" smtClean="0">
                <a:solidFill>
                  <a:schemeClr val="tx1"/>
                </a:solidFill>
                <a:latin typeface="+mj-lt"/>
                <a:cs typeface="Times New Roman" pitchFamily="18" charset="0"/>
              </a:rPr>
              <a:t>e-pasts: </a:t>
            </a:r>
            <a:r>
              <a:rPr lang="lv-LV" altLang="lv-LV" sz="2000" dirty="0" err="1" smtClean="0">
                <a:solidFill>
                  <a:schemeClr val="tx1"/>
                </a:solidFill>
                <a:latin typeface="+mj-lt"/>
                <a:cs typeface="Times New Roman" pitchFamily="18" charset="0"/>
              </a:rPr>
              <a:t>dainis.lazdans@gmail.com</a:t>
            </a:r>
            <a:endParaRPr lang="lv-LV" altLang="lv-LV" sz="2000" dirty="0" smtClean="0">
              <a:solidFill>
                <a:schemeClr val="tx1"/>
              </a:solidFill>
              <a:latin typeface="+mj-lt"/>
              <a:cs typeface="Times New Roman" pitchFamily="18" charset="0"/>
            </a:endParaRPr>
          </a:p>
          <a:p>
            <a:pPr eaLnBrk="1" hangingPunct="1"/>
            <a:endParaRPr lang="lv-LV" altLang="lv-LV" dirty="0" smtClean="0">
              <a:solidFill>
                <a:schemeClr val="tx1"/>
              </a:solidFill>
              <a:latin typeface="+mj-lt"/>
              <a:cs typeface="Times New Roman" pitchFamily="18" charset="0"/>
            </a:endParaRPr>
          </a:p>
        </p:txBody>
      </p:sp>
      <p:sp>
        <p:nvSpPr>
          <p:cNvPr id="8" name="Rectangle 7"/>
          <p:cNvSpPr/>
          <p:nvPr/>
        </p:nvSpPr>
        <p:spPr>
          <a:xfrm>
            <a:off x="3607" y="6642556"/>
            <a:ext cx="6228184" cy="215444"/>
          </a:xfrm>
          <a:prstGeom prst="rect">
            <a:avLst/>
          </a:prstGeom>
        </p:spPr>
        <p:txBody>
          <a:bodyPr wrap="square">
            <a:spAutoFit/>
          </a:bodyPr>
          <a:lstStyle/>
          <a:p>
            <a:pPr>
              <a:defRPr/>
            </a:pPr>
            <a:r>
              <a:rPr lang="lv-LV" sz="800" dirty="0" smtClean="0">
                <a:solidFill>
                  <a:schemeClr val="bg1">
                    <a:lumMod val="50000"/>
                  </a:schemeClr>
                </a:solidFill>
                <a:latin typeface="+mj-lt"/>
              </a:rPr>
              <a:t>Attēls - https</a:t>
            </a:r>
            <a:r>
              <a:rPr lang="lv-LV" sz="800" dirty="0">
                <a:solidFill>
                  <a:schemeClr val="bg1">
                    <a:lumMod val="50000"/>
                  </a:schemeClr>
                </a:solidFill>
                <a:latin typeface="+mj-lt"/>
              </a:rPr>
              <a:t>://d2v9y0dukr6mq2.cloudfront.net/video/thumbnail/VB6lIpK/garbage-mountain-garbage-dump-landfill-2_nyeueo6___F0000.png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115888"/>
            <a:ext cx="8785225" cy="4525962"/>
          </a:xfrm>
        </p:spPr>
        <p:txBody>
          <a:bodyPr/>
          <a:lstStyle/>
          <a:p>
            <a:pPr marL="0" indent="0" algn="ctr">
              <a:buFont typeface="Arial" charset="0"/>
              <a:buNone/>
              <a:defRPr/>
            </a:pPr>
            <a:r>
              <a:rPr lang="lv-LV" sz="3000" dirty="0" smtClean="0"/>
              <a:t>Pasaules atkritumu </a:t>
            </a:r>
            <a:r>
              <a:rPr lang="lv-LV" sz="3000" b="1" dirty="0" smtClean="0"/>
              <a:t>izgāztuve</a:t>
            </a:r>
            <a:r>
              <a:rPr lang="lv-LV" sz="3000" dirty="0" smtClean="0"/>
              <a:t> Klusajā okeānā!</a:t>
            </a:r>
          </a:p>
          <a:p>
            <a:pPr marL="0" indent="0" algn="ctr">
              <a:buFont typeface="Arial" charset="0"/>
              <a:buNone/>
              <a:defRPr/>
            </a:pPr>
            <a:endParaRPr lang="lv-LV" sz="3000" dirty="0" smtClean="0"/>
          </a:p>
          <a:p>
            <a:pPr>
              <a:buFont typeface="Arial" charset="0"/>
              <a:buChar char="•"/>
              <a:defRPr/>
            </a:pPr>
            <a:r>
              <a:rPr lang="lv-LV" sz="2400" dirty="0" smtClean="0">
                <a:solidFill>
                  <a:schemeClr val="tx1">
                    <a:lumMod val="95000"/>
                    <a:lumOff val="5000"/>
                  </a:schemeClr>
                </a:solidFill>
              </a:rPr>
              <a:t>Apmēram Austrālijas platībā</a:t>
            </a:r>
          </a:p>
          <a:p>
            <a:pPr>
              <a:buFont typeface="Arial" charset="0"/>
              <a:buChar char="•"/>
              <a:defRPr/>
            </a:pPr>
            <a:r>
              <a:rPr lang="lv-LV" sz="2400" dirty="0" smtClean="0">
                <a:solidFill>
                  <a:schemeClr val="tx1">
                    <a:lumMod val="95000"/>
                    <a:lumOff val="5000"/>
                  </a:schemeClr>
                </a:solidFill>
              </a:rPr>
              <a:t>Aptuveni 1/5 daļa šīs atkritumu masas nonāk okeānā no kuģiem/naftas platformām, pārējais - no sauszemes</a:t>
            </a:r>
          </a:p>
          <a:p>
            <a:pPr>
              <a:buFont typeface="Arial" charset="0"/>
              <a:buChar char="•"/>
              <a:defRPr/>
            </a:pPr>
            <a:r>
              <a:rPr lang="lv-LV" sz="2400" u="sng" dirty="0" smtClean="0">
                <a:solidFill>
                  <a:schemeClr val="tx1">
                    <a:lumMod val="95000"/>
                    <a:lumOff val="5000"/>
                  </a:schemeClr>
                </a:solidFill>
              </a:rPr>
              <a:t>Plastmasas atkritumi </a:t>
            </a:r>
            <a:r>
              <a:rPr lang="lv-LV" sz="2400" dirty="0" smtClean="0">
                <a:solidFill>
                  <a:schemeClr val="tx1">
                    <a:lumMod val="95000"/>
                    <a:lumOff val="5000"/>
                  </a:schemeClr>
                </a:solidFill>
              </a:rPr>
              <a:t>(ap 90% no kopējās atkritumu masas), ik gadus prasa vairāk nekā miljona ūdensputnu un virs 100 tūkst. jūras zīdītāju dzīvības. Beigto putnu kuņģos atrastas šļirces, zobu sukas un šķiltavas, ko putni iespējams noturējuši par barību</a:t>
            </a:r>
            <a:endParaRPr lang="lv-LV" sz="2400" dirty="0">
              <a:solidFill>
                <a:schemeClr val="tx1">
                  <a:lumMod val="95000"/>
                  <a:lumOff val="5000"/>
                </a:schemeClr>
              </a:solidFill>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l="14288" t="3908" r="15649" b="9634"/>
          <a:stretch>
            <a:fillRect/>
          </a:stretch>
        </p:blipFill>
        <p:spPr bwMode="auto">
          <a:xfrm>
            <a:off x="5181600" y="4076700"/>
            <a:ext cx="3422650"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3"/>
          <p:cNvPicPr>
            <a:picLocks noChangeAspect="1" noChangeArrowheads="1"/>
          </p:cNvPicPr>
          <p:nvPr/>
        </p:nvPicPr>
        <p:blipFill>
          <a:blip r:embed="rId4">
            <a:extLst>
              <a:ext uri="{28A0092B-C50C-407E-A947-70E740481C1C}">
                <a14:useLocalDpi xmlns:a14="http://schemas.microsoft.com/office/drawing/2010/main" val="0"/>
              </a:ext>
            </a:extLst>
          </a:blip>
          <a:srcRect t="4671" b="6195"/>
          <a:stretch>
            <a:fillRect/>
          </a:stretch>
        </p:blipFill>
        <p:spPr bwMode="auto">
          <a:xfrm>
            <a:off x="357188" y="4076700"/>
            <a:ext cx="4738687"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907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44450"/>
            <a:ext cx="8229600" cy="777875"/>
          </a:xfrm>
        </p:spPr>
        <p:txBody>
          <a:bodyPr/>
          <a:lstStyle/>
          <a:p>
            <a:r>
              <a:rPr lang="lv-LV" altLang="lv-LV" sz="3000" dirty="0" smtClean="0"/>
              <a:t>RIO olimpiskās spēles</a:t>
            </a:r>
          </a:p>
        </p:txBody>
      </p:sp>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7CA819B-9915-49A0-A795-E67AC8BA327A}" type="slidenum">
              <a:rPr lang="lv-LV" altLang="ru-RU" sz="1200" smtClean="0">
                <a:solidFill>
                  <a:srgbClr val="898989"/>
                </a:solidFill>
              </a:rPr>
              <a:pPr>
                <a:spcBef>
                  <a:spcPct val="0"/>
                </a:spcBef>
                <a:buFontTx/>
                <a:buNone/>
              </a:pPr>
              <a:t>11</a:t>
            </a:fld>
            <a:endParaRPr lang="lv-LV" altLang="ru-RU" sz="1200" smtClean="0">
              <a:solidFill>
                <a:srgbClr val="898989"/>
              </a:solidFill>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l="4787"/>
          <a:stretch>
            <a:fillRect/>
          </a:stretch>
        </p:blipFill>
        <p:spPr bwMode="auto">
          <a:xfrm>
            <a:off x="179388" y="3860800"/>
            <a:ext cx="4251325" cy="267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Rectangle 4"/>
          <p:cNvSpPr>
            <a:spLocks noChangeArrowheads="1"/>
          </p:cNvSpPr>
          <p:nvPr/>
        </p:nvSpPr>
        <p:spPr bwMode="auto">
          <a:xfrm>
            <a:off x="179388" y="6597650"/>
            <a:ext cx="4248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800"/>
              <a:t>https://www.theguardian.com/sport/2016/aug/03/pollution-fears-taint-rio-bay-olympic-games</a:t>
            </a:r>
          </a:p>
        </p:txBody>
      </p:sp>
      <p:sp>
        <p:nvSpPr>
          <p:cNvPr id="29702" name="Rectangle 5"/>
          <p:cNvSpPr>
            <a:spLocks noChangeArrowheads="1"/>
          </p:cNvSpPr>
          <p:nvPr/>
        </p:nvSpPr>
        <p:spPr bwMode="auto">
          <a:xfrm>
            <a:off x="179388" y="3789363"/>
            <a:ext cx="2214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1800">
                <a:solidFill>
                  <a:schemeClr val="bg1"/>
                </a:solidFill>
              </a:rPr>
              <a:t>Gvanabaras pludmale</a:t>
            </a:r>
          </a:p>
        </p:txBody>
      </p:sp>
      <p:pic>
        <p:nvPicPr>
          <p:cNvPr id="297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875088"/>
            <a:ext cx="4037012"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4" name="Rectangle 6"/>
          <p:cNvSpPr>
            <a:spLocks noChangeArrowheads="1"/>
          </p:cNvSpPr>
          <p:nvPr/>
        </p:nvSpPr>
        <p:spPr bwMode="auto">
          <a:xfrm>
            <a:off x="4643438" y="6519863"/>
            <a:ext cx="4032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800"/>
              <a:t>http://www.dailymail.co.uk/news/article-3720802/Rio-Olympics-pollution-problem-worsens-raw-sewage-pours-Guanabara-Bay.html</a:t>
            </a:r>
          </a:p>
        </p:txBody>
      </p:sp>
      <p:pic>
        <p:nvPicPr>
          <p:cNvPr id="297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765175"/>
            <a:ext cx="4248150" cy="254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6" name="Rectangle 7"/>
          <p:cNvSpPr>
            <a:spLocks noChangeArrowheads="1"/>
          </p:cNvSpPr>
          <p:nvPr/>
        </p:nvSpPr>
        <p:spPr bwMode="auto">
          <a:xfrm>
            <a:off x="179388" y="3284538"/>
            <a:ext cx="4248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800"/>
              <a:t>https://www.theguardian.com/sustainable-business/2016/feb/01/funding-problems-hit-plan-clean-rios-polluted-waterways-olympics</a:t>
            </a:r>
          </a:p>
        </p:txBody>
      </p:sp>
      <p:sp>
        <p:nvSpPr>
          <p:cNvPr id="29707" name="Rectangle 8"/>
          <p:cNvSpPr>
            <a:spLocks noChangeArrowheads="1"/>
          </p:cNvSpPr>
          <p:nvPr/>
        </p:nvSpPr>
        <p:spPr bwMode="auto">
          <a:xfrm>
            <a:off x="4427538" y="836613"/>
            <a:ext cx="460851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pPr>
            <a:r>
              <a:rPr lang="lv-LV" altLang="lv-LV" sz="2000" dirty="0"/>
              <a:t>Ūdens kvalitāte analīžu paraugos būtībā atbilst neattīrītas kanalizācijas </a:t>
            </a:r>
            <a:r>
              <a:rPr lang="lv-LV" altLang="lv-LV" sz="2000" dirty="0" smtClean="0"/>
              <a:t>līmenim</a:t>
            </a:r>
            <a:endParaRPr lang="lv-LV" altLang="lv-LV" sz="2000" dirty="0"/>
          </a:p>
          <a:p>
            <a:pPr>
              <a:spcBef>
                <a:spcPct val="0"/>
              </a:spcBef>
            </a:pPr>
            <a:r>
              <a:rPr lang="lv-LV" altLang="lv-LV" sz="2000" dirty="0"/>
              <a:t>Smags ūdens piesārņojums Brazīlijā ir ierasts, jo lielāko daļu notekūdeņu </a:t>
            </a:r>
            <a:r>
              <a:rPr lang="lv-LV" altLang="lv-LV" sz="2000" dirty="0" smtClean="0"/>
              <a:t>neattīra</a:t>
            </a:r>
            <a:endParaRPr lang="lv-LV" altLang="lv-LV" sz="2000" dirty="0"/>
          </a:p>
          <a:p>
            <a:pPr>
              <a:spcBef>
                <a:spcPct val="0"/>
              </a:spcBef>
            </a:pPr>
            <a:r>
              <a:rPr lang="lv-LV" altLang="lv-LV" sz="2000" dirty="0"/>
              <a:t>Olimpiskajos objektos piesārņojums 1,7 miljonus reižu pārsniedz līmeni, kas tiek atzīts par kaitīgu ASV </a:t>
            </a:r>
            <a:r>
              <a:rPr lang="lv-LV" altLang="lv-LV" sz="2000" dirty="0" smtClean="0"/>
              <a:t>piekrastē </a:t>
            </a:r>
            <a:endParaRPr lang="lv-LV" altLang="lv-LV"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115888"/>
            <a:ext cx="8785225" cy="3169096"/>
          </a:xfrm>
        </p:spPr>
        <p:txBody>
          <a:bodyPr/>
          <a:lstStyle/>
          <a:p>
            <a:pPr marL="0" indent="0" algn="ctr">
              <a:buNone/>
              <a:defRPr/>
            </a:pPr>
            <a:r>
              <a:rPr lang="lv-LV" sz="3000" dirty="0"/>
              <a:t>Neveiksmīgs eksperiments</a:t>
            </a:r>
            <a:r>
              <a:rPr lang="lv-LV" sz="3000" dirty="0" smtClean="0"/>
              <a:t>!</a:t>
            </a:r>
            <a:endParaRPr lang="lv-LV" sz="3000" dirty="0"/>
          </a:p>
          <a:p>
            <a:pPr marL="0" indent="0" algn="ctr">
              <a:buNone/>
              <a:defRPr/>
            </a:pPr>
            <a:endParaRPr lang="lv-LV" sz="2400" dirty="0" smtClean="0"/>
          </a:p>
          <a:p>
            <a:pPr>
              <a:defRPr/>
            </a:pPr>
            <a:r>
              <a:rPr lang="lv-LV" sz="2400" dirty="0">
                <a:solidFill>
                  <a:schemeClr val="tx1">
                    <a:lumMod val="95000"/>
                    <a:lumOff val="5000"/>
                  </a:schemeClr>
                </a:solidFill>
              </a:rPr>
              <a:t>Francijā 80. gados tika veikts savdabīgs eksperiments - Vidusjūras kristāldzidrajos ūdeņos tika samesti 25 000 auto riepu, lai izveidotu mākslīgu "rifu", kur plaukt un zelt jūras augiem un dzīvniekiem. Taču tagad riepas tiek vilktas laukā no ūdens, jo izrādās, ka tās piesārņo </a:t>
            </a:r>
            <a:r>
              <a:rPr lang="lv-LV" sz="2400" dirty="0" smtClean="0">
                <a:solidFill>
                  <a:schemeClr val="tx1">
                    <a:lumMod val="95000"/>
                    <a:lumOff val="5000"/>
                  </a:schemeClr>
                </a:solidFill>
              </a:rPr>
              <a:t>jūru</a:t>
            </a:r>
            <a:endParaRPr lang="lv-LV" sz="2400" dirty="0">
              <a:solidFill>
                <a:schemeClr val="tx1">
                  <a:lumMod val="95000"/>
                  <a:lumOff val="5000"/>
                </a:schemeClr>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3140968"/>
            <a:ext cx="4945253" cy="328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7170" y="6430774"/>
            <a:ext cx="5310336" cy="215444"/>
          </a:xfrm>
          <a:prstGeom prst="rect">
            <a:avLst/>
          </a:prstGeom>
        </p:spPr>
        <p:txBody>
          <a:bodyPr wrap="square">
            <a:spAutoFit/>
          </a:bodyPr>
          <a:lstStyle/>
          <a:p>
            <a:r>
              <a:rPr lang="lv-LV" sz="800" dirty="0" smtClean="0"/>
              <a:t>https://www.tvnet.lv/6412314/neveiksmigs-eksperiments-francija-izgazusies-ideja-izveidot-riepu-rifu-juras-iemitniekiem</a:t>
            </a:r>
            <a:endParaRPr lang="lv-LV" sz="800" dirty="0"/>
          </a:p>
        </p:txBody>
      </p:sp>
    </p:spTree>
    <p:extLst>
      <p:ext uri="{BB962C8B-B14F-4D97-AF65-F5344CB8AC3E}">
        <p14:creationId xmlns:p14="http://schemas.microsoft.com/office/powerpoint/2010/main" val="2934438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AttÄlu rezultÄti vaicÄjumam âeverest garbage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054" y="2802752"/>
            <a:ext cx="6448567" cy="36273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7950" y="115888"/>
            <a:ext cx="8785225" cy="3169096"/>
          </a:xfrm>
        </p:spPr>
        <p:txBody>
          <a:bodyPr/>
          <a:lstStyle/>
          <a:p>
            <a:pPr marL="0" indent="0" algn="ctr">
              <a:buNone/>
              <a:defRPr/>
            </a:pPr>
            <a:r>
              <a:rPr lang="lv-LV" sz="3000" dirty="0" smtClean="0"/>
              <a:t>Everests</a:t>
            </a:r>
            <a:endParaRPr lang="lv-LV" sz="3000" dirty="0"/>
          </a:p>
          <a:p>
            <a:pPr marL="0" indent="0" algn="ctr">
              <a:buNone/>
              <a:defRPr/>
            </a:pPr>
            <a:endParaRPr lang="lv-LV" sz="2400" dirty="0" smtClean="0"/>
          </a:p>
          <a:p>
            <a:pPr>
              <a:defRPr/>
            </a:pPr>
            <a:r>
              <a:rPr lang="lv-LV" sz="2400" dirty="0"/>
              <a:t>Everesta pakājē esošais ciems slīgst atkritumos. Taču tie nav vietējo radītie atkritumi, bet gan tas, kas nonāk no pasaules augstākās virsotnes - Everesta. Turklāt stāvokli tikai pastiprina straujā ledāju </a:t>
            </a:r>
            <a:r>
              <a:rPr lang="lv-LV" sz="2400" dirty="0" smtClean="0"/>
              <a:t>kušana</a:t>
            </a:r>
            <a:endParaRPr lang="lv-LV" sz="2400" dirty="0">
              <a:solidFill>
                <a:schemeClr val="tx1">
                  <a:lumMod val="95000"/>
                  <a:lumOff val="5000"/>
                </a:schemeClr>
              </a:solidFill>
            </a:endParaRPr>
          </a:p>
        </p:txBody>
      </p:sp>
      <p:sp>
        <p:nvSpPr>
          <p:cNvPr id="2" name="Rectangle 1"/>
          <p:cNvSpPr/>
          <p:nvPr/>
        </p:nvSpPr>
        <p:spPr>
          <a:xfrm>
            <a:off x="1797170" y="6430774"/>
            <a:ext cx="5310336" cy="215444"/>
          </a:xfrm>
          <a:prstGeom prst="rect">
            <a:avLst/>
          </a:prstGeom>
        </p:spPr>
        <p:txBody>
          <a:bodyPr wrap="square">
            <a:spAutoFit/>
          </a:bodyPr>
          <a:lstStyle/>
          <a:p>
            <a:r>
              <a:rPr lang="lv-LV" sz="800" dirty="0" smtClean="0"/>
              <a:t>https://i2.wp.com/www.alanarnette.com/blog/wp-content/uploads/2015/04/IMG_1448.jpg</a:t>
            </a:r>
            <a:endParaRPr lang="lv-LV" sz="800" dirty="0"/>
          </a:p>
        </p:txBody>
      </p:sp>
    </p:spTree>
    <p:extLst>
      <p:ext uri="{BB962C8B-B14F-4D97-AF65-F5344CB8AC3E}">
        <p14:creationId xmlns:p14="http://schemas.microsoft.com/office/powerpoint/2010/main" val="1462816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115888"/>
            <a:ext cx="8785225" cy="3169096"/>
          </a:xfrm>
        </p:spPr>
        <p:txBody>
          <a:bodyPr/>
          <a:lstStyle/>
          <a:p>
            <a:pPr marL="0" indent="0" algn="ctr">
              <a:buNone/>
              <a:defRPr/>
            </a:pPr>
            <a:r>
              <a:rPr lang="lv-LV" sz="3000" dirty="0" smtClean="0"/>
              <a:t>Kosmoss</a:t>
            </a:r>
            <a:endParaRPr lang="lv-LV" sz="3000" dirty="0"/>
          </a:p>
          <a:p>
            <a:pPr marL="0" indent="0" algn="ctr">
              <a:buNone/>
              <a:defRPr/>
            </a:pPr>
            <a:endParaRPr lang="lv-LV" sz="1200" dirty="0" smtClean="0"/>
          </a:p>
          <a:p>
            <a:r>
              <a:rPr lang="lv-LV" sz="2400" dirty="0"/>
              <a:t>Kosmiskie atkritumi – visi cilvēka radītie izstrādājumi, kas kosmisko aparātu palaišanas procesā nonākuši orbītā. Lieli kosmiskie aparāti un sīkas daļiņas, piemēram, krāsa, </a:t>
            </a:r>
            <a:r>
              <a:rPr lang="lv-LV" sz="2400" dirty="0" smtClean="0"/>
              <a:t>kas </a:t>
            </a:r>
            <a:r>
              <a:rPr lang="lv-LV" sz="2400" dirty="0"/>
              <a:t>nolobījusies no kāda brīdī arī var radīt problēmas. Izmērā virs 10 cm kosmosā ir vairāk nekā 33 tūkstoši objektu. Izmērā līdz centimetram - 300 </a:t>
            </a:r>
            <a:r>
              <a:rPr lang="lv-LV" sz="2400" dirty="0" smtClean="0"/>
              <a:t>tūkstoši</a:t>
            </a:r>
            <a:endParaRPr lang="lv-LV" sz="2400" dirty="0"/>
          </a:p>
        </p:txBody>
      </p:sp>
      <p:sp>
        <p:nvSpPr>
          <p:cNvPr id="2" name="Rectangle 1"/>
          <p:cNvSpPr/>
          <p:nvPr/>
        </p:nvSpPr>
        <p:spPr>
          <a:xfrm>
            <a:off x="1797170" y="6430774"/>
            <a:ext cx="5310336" cy="215444"/>
          </a:xfrm>
          <a:prstGeom prst="rect">
            <a:avLst/>
          </a:prstGeom>
        </p:spPr>
        <p:txBody>
          <a:bodyPr wrap="square">
            <a:spAutoFit/>
          </a:bodyPr>
          <a:lstStyle/>
          <a:p>
            <a:r>
              <a:rPr lang="lv-LV" sz="800" dirty="0" smtClean="0"/>
              <a:t>https://scx1.b-cdn.net/csz/news/800/2018/whyspacedebr.jpg</a:t>
            </a:r>
            <a:endParaRPr lang="lv-LV" sz="800" dirty="0"/>
          </a:p>
        </p:txBody>
      </p:sp>
      <p:pic>
        <p:nvPicPr>
          <p:cNvPr id="136194" name="Picture 2" descr="AttÄlu rezultÄti vaicÄjumam âgarbage in space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834017"/>
            <a:ext cx="5994594" cy="359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26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3607" y="1268760"/>
            <a:ext cx="9144000" cy="3280898"/>
          </a:xfrm>
          <a:noFill/>
        </p:spPr>
        <p:txBody>
          <a:bodyPr wrap="square" anchor="ctr">
            <a:spAutoFit/>
          </a:bodyPr>
          <a:lstStyle/>
          <a:p>
            <a:pPr eaLnBrk="1" hangingPunct="1">
              <a:buFont typeface="Arial" panose="020B0604020202020204" pitchFamily="34" charset="0"/>
              <a:buChar char="•"/>
            </a:pPr>
            <a:r>
              <a:rPr lang="lv-LV" altLang="lv-LV" sz="2800" dirty="0" smtClean="0"/>
              <a:t>Varētu likties – ko nu tur daudz, pāris pudeļu, paciņu vai plastmasas maisiņu vairāk vai mazāk… Tik drīz jau šurp vairs neatgriezīsimies vai vispār meklēsim citu atpūtas vietu</a:t>
            </a:r>
          </a:p>
          <a:p>
            <a:pPr marL="0" indent="0" eaLnBrk="1" hangingPunct="1">
              <a:buNone/>
            </a:pPr>
            <a:endParaRPr lang="lv-LV" altLang="lv-LV" sz="2800" dirty="0" smtClean="0"/>
          </a:p>
          <a:p>
            <a:pPr eaLnBrk="1" hangingPunct="1">
              <a:buFont typeface="Arial" panose="020B0604020202020204" pitchFamily="34" charset="0"/>
              <a:buChar char="•"/>
            </a:pPr>
            <a:r>
              <a:rPr lang="lv-LV" altLang="lv-LV" sz="2800" dirty="0" smtClean="0"/>
              <a:t>Tomēr ļoti daudzi nedomā par to, ka kaut vai tā pati plastmasa, atšķirībā no ābolu serdēm vai vecām avīzēm, nekur nepaliek un nepazūd</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4155568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3607" y="1252806"/>
            <a:ext cx="9144000" cy="3711785"/>
          </a:xfrm>
          <a:noFill/>
        </p:spPr>
        <p:txBody>
          <a:bodyPr wrap="square" anchor="ctr">
            <a:spAutoFit/>
          </a:bodyPr>
          <a:lstStyle/>
          <a:p>
            <a:pPr eaLnBrk="1" hangingPunct="1">
              <a:buFont typeface="Arial" panose="020B0604020202020204" pitchFamily="34" charset="0"/>
              <a:buChar char="•"/>
            </a:pPr>
            <a:r>
              <a:rPr lang="lv-LV" sz="2800" dirty="0">
                <a:cs typeface="Times New Roman" pitchFamily="18" charset="0"/>
              </a:rPr>
              <a:t>Nedēļas laikā </a:t>
            </a:r>
            <a:r>
              <a:rPr lang="lv-LV" sz="2800" b="1" dirty="0">
                <a:cs typeface="Times New Roman" pitchFamily="18" charset="0"/>
              </a:rPr>
              <a:t>1</a:t>
            </a:r>
            <a:r>
              <a:rPr lang="lv-LV" sz="2800" dirty="0">
                <a:cs typeface="Times New Roman" pitchFamily="18" charset="0"/>
              </a:rPr>
              <a:t> iedzīvotājs rada ~</a:t>
            </a:r>
            <a:r>
              <a:rPr lang="lv-LV" sz="2800" b="1" dirty="0">
                <a:solidFill>
                  <a:srgbClr val="FF0000"/>
                </a:solidFill>
                <a:cs typeface="Times New Roman" pitchFamily="18" charset="0"/>
              </a:rPr>
              <a:t>5 kg </a:t>
            </a:r>
            <a:r>
              <a:rPr lang="lv-LV" sz="2800" dirty="0">
                <a:cs typeface="Times New Roman" pitchFamily="18" charset="0"/>
              </a:rPr>
              <a:t>atkritumu, mēnesī </a:t>
            </a:r>
            <a:r>
              <a:rPr lang="lv-LV" sz="2800" b="1" dirty="0">
                <a:solidFill>
                  <a:srgbClr val="FF0000"/>
                </a:solidFill>
                <a:cs typeface="Times New Roman" pitchFamily="18" charset="0"/>
              </a:rPr>
              <a:t>~20 kg</a:t>
            </a:r>
            <a:r>
              <a:rPr lang="lv-LV" sz="2800" dirty="0">
                <a:cs typeface="Times New Roman" pitchFamily="18" charset="0"/>
              </a:rPr>
              <a:t>. Viens iedzīvotājs gadā rada </a:t>
            </a:r>
            <a:r>
              <a:rPr lang="lv-LV" sz="2800" b="1" dirty="0">
                <a:solidFill>
                  <a:srgbClr val="FF0000"/>
                </a:solidFill>
                <a:cs typeface="Times New Roman" pitchFamily="18" charset="0"/>
              </a:rPr>
              <a:t>325 kg </a:t>
            </a:r>
            <a:r>
              <a:rPr lang="lv-LV" sz="2800" dirty="0">
                <a:cs typeface="Times New Roman" pitchFamily="18" charset="0"/>
              </a:rPr>
              <a:t>(</a:t>
            </a:r>
            <a:r>
              <a:rPr lang="lv-LV" sz="2800" dirty="0" smtClean="0">
                <a:cs typeface="Times New Roman" pitchFamily="18" charset="0"/>
              </a:rPr>
              <a:t>2018.g</a:t>
            </a:r>
            <a:r>
              <a:rPr lang="lv-LV" sz="2800" dirty="0">
                <a:cs typeface="Times New Roman" pitchFamily="18" charset="0"/>
              </a:rPr>
              <a:t>.) sadzīves atkritumu, </a:t>
            </a:r>
            <a:r>
              <a:rPr lang="lv-LV" sz="2800" i="1" dirty="0">
                <a:cs typeface="Times New Roman" pitchFamily="18" charset="0"/>
              </a:rPr>
              <a:t>ES valstīs </a:t>
            </a:r>
            <a:r>
              <a:rPr lang="lv-LV" sz="2800" i="1" dirty="0" err="1">
                <a:cs typeface="Times New Roman" pitchFamily="18" charset="0"/>
              </a:rPr>
              <a:t>vid</a:t>
            </a:r>
            <a:r>
              <a:rPr lang="lv-LV" sz="2800" i="1" dirty="0">
                <a:cs typeface="Times New Roman" pitchFamily="18" charset="0"/>
              </a:rPr>
              <a:t>. uz 1 </a:t>
            </a:r>
            <a:r>
              <a:rPr lang="lv-LV" sz="2800" i="1" dirty="0" err="1">
                <a:cs typeface="Times New Roman" pitchFamily="18" charset="0"/>
              </a:rPr>
              <a:t>iedz</a:t>
            </a:r>
            <a:r>
              <a:rPr lang="lv-LV" sz="2800" i="1" dirty="0">
                <a:cs typeface="Times New Roman" pitchFamily="18" charset="0"/>
              </a:rPr>
              <a:t>. - </a:t>
            </a:r>
            <a:r>
              <a:rPr lang="lv-LV" sz="2800" b="1" i="1" dirty="0">
                <a:cs typeface="Times New Roman" pitchFamily="18" charset="0"/>
              </a:rPr>
              <a:t>475</a:t>
            </a:r>
            <a:r>
              <a:rPr lang="lv-LV" sz="2800" i="1" dirty="0">
                <a:cs typeface="Times New Roman" pitchFamily="18" charset="0"/>
              </a:rPr>
              <a:t> kg </a:t>
            </a:r>
            <a:r>
              <a:rPr lang="lv-LV" sz="2800" dirty="0">
                <a:cs typeface="Times New Roman" pitchFamily="18" charset="0"/>
              </a:rPr>
              <a:t>(Eurostat ..., </a:t>
            </a:r>
            <a:r>
              <a:rPr lang="lv-LV" sz="2800" dirty="0" smtClean="0">
                <a:cs typeface="Times New Roman" pitchFamily="18" charset="0"/>
              </a:rPr>
              <a:t>2018.)</a:t>
            </a:r>
          </a:p>
          <a:p>
            <a:pPr marL="0" indent="0" eaLnBrk="1" hangingPunct="1">
              <a:buNone/>
            </a:pPr>
            <a:endParaRPr lang="lv-LV" altLang="lv-LV" sz="2800" dirty="0" smtClean="0"/>
          </a:p>
          <a:p>
            <a:pPr eaLnBrk="1" hangingPunct="1">
              <a:buFont typeface="Arial" panose="020B0604020202020204" pitchFamily="34" charset="0"/>
              <a:buChar char="•"/>
            </a:pPr>
            <a:r>
              <a:rPr lang="lv-LV" altLang="lv-LV" sz="2800" dirty="0" smtClean="0"/>
              <a:t>Ik gadu Latvijā tiek radīts apmēram 600 – 700 tūkstoši tonnu sadzīves atkritumu, no kuriem 70% (</a:t>
            </a:r>
            <a:r>
              <a:rPr lang="lv-LV" altLang="lv-LV" sz="2800" dirty="0" err="1" smtClean="0"/>
              <a:t>t.i</a:t>
            </a:r>
            <a:r>
              <a:rPr lang="lv-LV" altLang="lv-LV" sz="2800" dirty="0" smtClean="0"/>
              <a:t>. 420 – 490 tūkstoši tonnu) rada iedzīvotāji</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3404890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25438"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17209" y="1124744"/>
            <a:ext cx="9144000" cy="4573560"/>
          </a:xfrm>
          <a:noFill/>
        </p:spPr>
        <p:txBody>
          <a:bodyPr wrap="square" anchor="ctr">
            <a:spAutoFit/>
          </a:bodyPr>
          <a:lstStyle/>
          <a:p>
            <a:r>
              <a:rPr lang="lv-LV" sz="2800" dirty="0" smtClean="0"/>
              <a:t>Apmēram </a:t>
            </a:r>
            <a:r>
              <a:rPr lang="lv-LV" sz="2800" dirty="0"/>
              <a:t>30 % jeb 200 000 tonnu no kopējā sadzīves atkritumu svara veido iepakojums, ko dažbrīd nevērīgi izmetam kopējā atkritumu kaudzē, taču to varētu sašķirot un pārstrādāt </a:t>
            </a:r>
            <a:r>
              <a:rPr lang="lv-LV" sz="2800" dirty="0" smtClean="0"/>
              <a:t>atkārtoti</a:t>
            </a:r>
          </a:p>
          <a:p>
            <a:pPr marL="0" indent="0">
              <a:buNone/>
            </a:pPr>
            <a:endParaRPr lang="lv-LV" sz="2800" dirty="0"/>
          </a:p>
          <a:p>
            <a:r>
              <a:rPr lang="lv-LV" sz="2800" dirty="0"/>
              <a:t>Katru gadu Latvijā tiek ievests ap 25 000 tonnu elektropreču, 15 000 tonnu automašīnu riepu, 245 000 tonnu eļļas un to filtru, kā arī vairāki tūkstoši tonnu bateriju un akumulatoru. Arī šīs ir otrreiz pārstrādājamas preces, no kurām atgūst materiālus un gatavo jaunus produktus!</a:t>
            </a:r>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250474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12370" y="1341349"/>
            <a:ext cx="9144000" cy="1815882"/>
          </a:xfrm>
          <a:noFill/>
        </p:spPr>
        <p:txBody>
          <a:bodyPr wrap="square" anchor="ctr">
            <a:spAutoFit/>
          </a:bodyPr>
          <a:lstStyle/>
          <a:p>
            <a:pPr eaLnBrk="1" hangingPunct="1">
              <a:buFont typeface="Arial" panose="020B0604020202020204" pitchFamily="34" charset="0"/>
              <a:buChar char="•"/>
            </a:pPr>
            <a:r>
              <a:rPr lang="lv-LV" altLang="lv-LV" sz="2800" dirty="0" smtClean="0"/>
              <a:t>No visa radītā atkritumu apjoma tikai 70% tiek noglabāti izgāztuvēs un poligonos, tas nozīmē, ka 30% (</a:t>
            </a:r>
            <a:r>
              <a:rPr lang="lv-LV" altLang="lv-LV" sz="2800" dirty="0" err="1" smtClean="0"/>
              <a:t>t.i</a:t>
            </a:r>
            <a:r>
              <a:rPr lang="lv-LV" altLang="lv-LV" sz="2800" dirty="0" smtClean="0"/>
              <a:t>. 180 – 210 tūkstoši tonnu) izmesto atkritumu nonāk dabā – mežos, pļavās un citās vietās</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pic>
        <p:nvPicPr>
          <p:cNvPr id="137218" name="Picture 2" descr="AttÄlu rezultÄti vaicÄjumam âatkritumi meÅ¾Ä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844" y="3242386"/>
            <a:ext cx="3226640" cy="24199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0581" y="5660194"/>
            <a:ext cx="3728437" cy="215444"/>
          </a:xfrm>
          <a:prstGeom prst="rect">
            <a:avLst/>
          </a:prstGeom>
        </p:spPr>
        <p:txBody>
          <a:bodyPr wrap="square">
            <a:spAutoFit/>
          </a:bodyPr>
          <a:lstStyle/>
          <a:p>
            <a:pPr>
              <a:defRPr/>
            </a:pPr>
            <a:r>
              <a:rPr lang="lv-LV" sz="800" dirty="0">
                <a:solidFill>
                  <a:schemeClr val="bg1">
                    <a:lumMod val="65000"/>
                  </a:schemeClr>
                </a:solidFill>
                <a:latin typeface="+mj-lt"/>
              </a:rPr>
              <a:t>http://www.ntz.lv/wp-content/uploads/2012/04/20110615184922-Atkritumi.jpg</a:t>
            </a:r>
          </a:p>
        </p:txBody>
      </p:sp>
      <p:sp>
        <p:nvSpPr>
          <p:cNvPr id="8" name="Rectangle 7"/>
          <p:cNvSpPr/>
          <p:nvPr/>
        </p:nvSpPr>
        <p:spPr>
          <a:xfrm>
            <a:off x="4626267" y="5679750"/>
            <a:ext cx="3728437" cy="338554"/>
          </a:xfrm>
          <a:prstGeom prst="rect">
            <a:avLst/>
          </a:prstGeom>
        </p:spPr>
        <p:txBody>
          <a:bodyPr wrap="square">
            <a:spAutoFit/>
          </a:bodyPr>
          <a:lstStyle/>
          <a:p>
            <a:pPr>
              <a:defRPr/>
            </a:pPr>
            <a:r>
              <a:rPr lang="lv-LV" sz="800" dirty="0">
                <a:solidFill>
                  <a:schemeClr val="bg1">
                    <a:lumMod val="65000"/>
                  </a:schemeClr>
                </a:solidFill>
                <a:latin typeface="+mj-lt"/>
              </a:rPr>
              <a:t>http://www.mammamuntetiem.lv/imgd.php?src=upload/articles/2017081407035746251_o.jpg&amp;crop-to-fit&amp;sharpen&amp;q=100&amp;w=675&amp;h=450</a:t>
            </a:r>
          </a:p>
        </p:txBody>
      </p:sp>
      <p:pic>
        <p:nvPicPr>
          <p:cNvPr id="137220" name="Picture 4" descr="AttÄlu rezultÄti vaicÄjumam âatkritumi pie ezera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89" y="3243672"/>
            <a:ext cx="3628041" cy="241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157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3607" y="1197434"/>
            <a:ext cx="9144000" cy="4278094"/>
          </a:xfrm>
          <a:noFill/>
        </p:spPr>
        <p:txBody>
          <a:bodyPr wrap="square" anchor="ctr">
            <a:spAutoFit/>
          </a:bodyPr>
          <a:lstStyle/>
          <a:p>
            <a:pPr eaLnBrk="1" hangingPunct="1">
              <a:buFont typeface="Arial" panose="020B0604020202020204" pitchFamily="34" charset="0"/>
              <a:buChar char="•"/>
            </a:pPr>
            <a:r>
              <a:rPr lang="lv-LV" altLang="lv-LV" sz="2000" dirty="0" smtClean="0"/>
              <a:t>No pārstrādātām PET pudelēm iegūst šķiedru, no kuras ražo </a:t>
            </a:r>
            <a:r>
              <a:rPr lang="lv-LV" altLang="lv-LV" sz="2000" dirty="0" err="1" smtClean="0"/>
              <a:t>flīsa</a:t>
            </a:r>
            <a:r>
              <a:rPr lang="lv-LV" altLang="lv-LV" sz="2000" dirty="0" smtClean="0"/>
              <a:t> džemperus, džinsu, lietussargus, paklājus, segas, telefona vāciņus un pat bruģi</a:t>
            </a:r>
          </a:p>
          <a:p>
            <a:pPr eaLnBrk="1" hangingPunct="1">
              <a:buFont typeface="Arial" panose="020B0604020202020204" pitchFamily="34" charset="0"/>
              <a:buChar char="•"/>
            </a:pPr>
            <a:r>
              <a:rPr lang="lv-LV" altLang="lv-LV" sz="2000" dirty="0" smtClean="0"/>
              <a:t>Džinsa </a:t>
            </a:r>
            <a:r>
              <a:rPr lang="lv-LV" altLang="lv-LV" sz="2000" dirty="0" err="1" smtClean="0"/>
              <a:t>abģērba</a:t>
            </a:r>
            <a:r>
              <a:rPr lang="lv-LV" altLang="lv-LV" sz="2000" dirty="0" smtClean="0"/>
              <a:t> ražotāji “</a:t>
            </a:r>
            <a:r>
              <a:rPr lang="lv-LV" altLang="lv-LV" sz="2000" dirty="0" err="1" smtClean="0"/>
              <a:t>Levi’s</a:t>
            </a:r>
            <a:r>
              <a:rPr lang="lv-LV" altLang="lv-LV" sz="2000" dirty="0" smtClean="0"/>
              <a:t>” laiduši klajā kolekciju “</a:t>
            </a:r>
            <a:r>
              <a:rPr lang="lv-LV" altLang="lv-LV" sz="2000" dirty="0" err="1" smtClean="0"/>
              <a:t>Levi’s</a:t>
            </a:r>
            <a:r>
              <a:rPr lang="lv-LV" altLang="lv-LV" sz="2000" dirty="0" smtClean="0"/>
              <a:t> </a:t>
            </a:r>
            <a:r>
              <a:rPr lang="lv-LV" altLang="lv-LV" sz="2000" dirty="0" err="1" smtClean="0"/>
              <a:t>Waste</a:t>
            </a:r>
            <a:r>
              <a:rPr lang="lv-LV" altLang="lv-LV" sz="2000" dirty="0" smtClean="0"/>
              <a:t>&lt;Less” (tulk. no angļu </a:t>
            </a:r>
            <a:r>
              <a:rPr lang="lv-LV" altLang="lv-LV" sz="2000" dirty="0" err="1" smtClean="0"/>
              <a:t>val</a:t>
            </a:r>
            <a:r>
              <a:rPr lang="lv-LV" altLang="lv-LV" sz="2000" dirty="0" smtClean="0"/>
              <a:t>. – mazāk atkritumu), kurā ir 400 tūkstoši apģērbu. Katra apģērba ražošanā izmantotas šķiedras vidēji no 8 pārstrādātām PET pudelēm. Kopā no 3,5 miljoniem pārstrādātu PET pudeļu</a:t>
            </a:r>
          </a:p>
          <a:p>
            <a:pPr eaLnBrk="1" hangingPunct="1">
              <a:buFont typeface="Arial" panose="020B0604020202020204" pitchFamily="34" charset="0"/>
              <a:buChar char="•"/>
            </a:pPr>
            <a:r>
              <a:rPr lang="lv-LV" altLang="lv-LV" sz="2000" dirty="0" smtClean="0"/>
              <a:t>“Adidas” prezentēja no pārstrādātiem jūras plastmasas atkritumiem ražotas sporta kurpes. Arī “</a:t>
            </a:r>
            <a:r>
              <a:rPr lang="lv-LV" altLang="lv-LV" sz="2000" dirty="0" err="1" smtClean="0"/>
              <a:t>Timberland</a:t>
            </a:r>
            <a:r>
              <a:rPr lang="lv-LV" altLang="lv-LV" sz="2000" dirty="0" smtClean="0"/>
              <a:t>” ražotā apavu līnija “</a:t>
            </a:r>
            <a:r>
              <a:rPr lang="lv-LV" altLang="lv-LV" sz="2000" dirty="0" err="1" smtClean="0"/>
              <a:t>Earthkeepers</a:t>
            </a:r>
            <a:r>
              <a:rPr lang="lv-LV" altLang="lv-LV" sz="2000" dirty="0" smtClean="0"/>
              <a:t>” (tulk. no angļu </a:t>
            </a:r>
            <a:r>
              <a:rPr lang="lv-LV" altLang="lv-LV" sz="2000" dirty="0" err="1" smtClean="0"/>
              <a:t>val</a:t>
            </a:r>
            <a:r>
              <a:rPr lang="lv-LV" altLang="lv-LV" sz="2000" dirty="0" smtClean="0"/>
              <a:t>.- zemes saglabātāji) iekļauj no PET pudelēm ražotas šķiedras un 42% pārstrādātas gumijas zolēm</a:t>
            </a:r>
          </a:p>
          <a:p>
            <a:pPr eaLnBrk="1" hangingPunct="1">
              <a:buFont typeface="Arial" panose="020B0604020202020204" pitchFamily="34" charset="0"/>
              <a:buChar char="•"/>
            </a:pPr>
            <a:r>
              <a:rPr lang="lv-LV" altLang="lv-LV" sz="2000" dirty="0" smtClean="0"/>
              <a:t>Mūziķis </a:t>
            </a:r>
            <a:r>
              <a:rPr lang="lv-LV" altLang="lv-LV" sz="2000" dirty="0" err="1" smtClean="0"/>
              <a:t>Pharell</a:t>
            </a:r>
            <a:r>
              <a:rPr lang="lv-LV" altLang="lv-LV" sz="2000" dirty="0" smtClean="0"/>
              <a:t> </a:t>
            </a:r>
            <a:r>
              <a:rPr lang="lv-LV" altLang="lv-LV" sz="2000" dirty="0" err="1" smtClean="0"/>
              <a:t>Williams</a:t>
            </a:r>
            <a:r>
              <a:rPr lang="lv-LV" altLang="lv-LV" sz="2000" dirty="0" smtClean="0"/>
              <a:t> sadarbībā ar holandiešu modes zīmolu “G-</a:t>
            </a:r>
            <a:r>
              <a:rPr lang="lv-LV" altLang="lv-LV" sz="2000" dirty="0" err="1" smtClean="0"/>
              <a:t>Star</a:t>
            </a:r>
            <a:r>
              <a:rPr lang="lv-LV" altLang="lv-LV" sz="2000" dirty="0" smtClean="0"/>
              <a:t> </a:t>
            </a:r>
            <a:r>
              <a:rPr lang="lv-LV" altLang="lv-LV" sz="2000" dirty="0" err="1" smtClean="0"/>
              <a:t>Raw</a:t>
            </a:r>
            <a:r>
              <a:rPr lang="lv-LV" altLang="lv-LV" sz="2000" dirty="0" smtClean="0"/>
              <a:t>” ir izveidojis džinsa kolekciju</a:t>
            </a:r>
            <a:r>
              <a:rPr lang="lv-LV" sz="2000" dirty="0" smtClean="0"/>
              <a:t>, kur audumā izmantota šķiedra, kas radīta no pārstrādātiem okeānā sasmeltiem plastmasas atkritumiem</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3894516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lv-LV" altLang="lv-LV" sz="3500" b="1" dirty="0" smtClean="0">
                <a:cs typeface="Times New Roman" pitchFamily="18" charset="0"/>
              </a:rPr>
              <a:t>Kas ir atkritumi?</a:t>
            </a:r>
            <a:endParaRPr lang="lv-LV" altLang="lv-LV" sz="3500" dirty="0" smtClean="0"/>
          </a:p>
        </p:txBody>
      </p:sp>
      <p:sp>
        <p:nvSpPr>
          <p:cNvPr id="2" name="Rounded Rectangle 1"/>
          <p:cNvSpPr/>
          <p:nvPr/>
        </p:nvSpPr>
        <p:spPr>
          <a:xfrm>
            <a:off x="179388" y="1125538"/>
            <a:ext cx="8856662" cy="165576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lv-LV" sz="2900" dirty="0">
                <a:solidFill>
                  <a:schemeClr val="tx1"/>
                </a:solidFill>
                <a:latin typeface="+mj-lt"/>
                <a:ea typeface="Tahoma" pitchFamily="34" charset="0"/>
                <a:cs typeface="Times New Roman" pitchFamily="18" charset="0"/>
              </a:rPr>
              <a:t>Jebkurš priekšmets vai viela, no kuras tās valdītājs atbrīvojas, ir nolēmis vai spiests </a:t>
            </a:r>
            <a:r>
              <a:rPr lang="lv-LV" sz="2900" dirty="0" smtClean="0">
                <a:solidFill>
                  <a:schemeClr val="tx1"/>
                </a:solidFill>
                <a:latin typeface="+mj-lt"/>
                <a:ea typeface="Tahoma" pitchFamily="34" charset="0"/>
                <a:cs typeface="Times New Roman" pitchFamily="18" charset="0"/>
              </a:rPr>
              <a:t>atbrīvoties</a:t>
            </a:r>
          </a:p>
          <a:p>
            <a:pPr algn="ctr">
              <a:defRPr/>
            </a:pPr>
            <a:r>
              <a:rPr lang="lv-LV" sz="2400" dirty="0" smtClean="0">
                <a:solidFill>
                  <a:schemeClr val="tx1"/>
                </a:solidFill>
                <a:latin typeface="+mj-lt"/>
                <a:ea typeface="Tahoma" pitchFamily="34" charset="0"/>
                <a:cs typeface="Times New Roman" pitchFamily="18" charset="0"/>
              </a:rPr>
              <a:t>/</a:t>
            </a:r>
            <a:r>
              <a:rPr lang="lv-LV" sz="2400" dirty="0">
                <a:solidFill>
                  <a:schemeClr val="tx1"/>
                </a:solidFill>
                <a:latin typeface="+mj-lt"/>
                <a:ea typeface="Tahoma" pitchFamily="34" charset="0"/>
                <a:cs typeface="Times New Roman" pitchFamily="18" charset="0"/>
              </a:rPr>
              <a:t>Atkritumu apsaimniekošanas likums, </a:t>
            </a:r>
            <a:r>
              <a:rPr lang="lv-LV" sz="2400" dirty="0" smtClean="0">
                <a:solidFill>
                  <a:schemeClr val="tx1"/>
                </a:solidFill>
                <a:latin typeface="+mj-lt"/>
                <a:ea typeface="Tahoma" pitchFamily="34" charset="0"/>
                <a:cs typeface="Times New Roman" pitchFamily="18" charset="0"/>
              </a:rPr>
              <a:t>1. </a:t>
            </a:r>
            <a:r>
              <a:rPr lang="lv-LV" sz="2400" dirty="0">
                <a:solidFill>
                  <a:schemeClr val="tx1"/>
                </a:solidFill>
                <a:latin typeface="+mj-lt"/>
                <a:ea typeface="Tahoma" pitchFamily="34" charset="0"/>
                <a:cs typeface="Times New Roman" pitchFamily="18" charset="0"/>
              </a:rPr>
              <a:t>pants/</a:t>
            </a:r>
            <a:endParaRPr lang="lv-LV" sz="2400" dirty="0">
              <a:solidFill>
                <a:schemeClr val="tx1"/>
              </a:solidFill>
              <a:latin typeface="+mj-lt"/>
            </a:endParaRPr>
          </a:p>
        </p:txBody>
      </p:sp>
      <p:sp>
        <p:nvSpPr>
          <p:cNvPr id="6" name="Rounded Rectangle 5"/>
          <p:cNvSpPr/>
          <p:nvPr/>
        </p:nvSpPr>
        <p:spPr>
          <a:xfrm>
            <a:off x="179388" y="2997200"/>
            <a:ext cx="8785225" cy="2879725"/>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lnSpc>
                <a:spcPct val="110000"/>
              </a:lnSpc>
              <a:spcBef>
                <a:spcPts val="0"/>
              </a:spcBef>
              <a:spcAft>
                <a:spcPts val="0"/>
              </a:spcAft>
              <a:defRPr/>
            </a:pPr>
            <a:r>
              <a:rPr lang="lv-LV" sz="2700" b="1" dirty="0">
                <a:solidFill>
                  <a:schemeClr val="tx1"/>
                </a:solidFill>
                <a:latin typeface="+mj-lt"/>
                <a:ea typeface="Tahoma" pitchFamily="34" charset="0"/>
                <a:cs typeface="Times New Roman" pitchFamily="18" charset="0"/>
              </a:rPr>
              <a:t>Atkritumu apsaimniekošana</a:t>
            </a:r>
            <a:r>
              <a:rPr lang="lv-LV" sz="2700" dirty="0">
                <a:solidFill>
                  <a:schemeClr val="tx1"/>
                </a:solidFill>
                <a:latin typeface="+mj-lt"/>
                <a:ea typeface="Tahoma" pitchFamily="34" charset="0"/>
                <a:cs typeface="Times New Roman" pitchFamily="18" charset="0"/>
              </a:rPr>
              <a:t> — atkritumu </a:t>
            </a:r>
            <a:r>
              <a:rPr lang="lv-LV" sz="2700" b="1" dirty="0">
                <a:solidFill>
                  <a:schemeClr val="tx2">
                    <a:lumMod val="75000"/>
                  </a:schemeClr>
                </a:solidFill>
                <a:latin typeface="+mj-lt"/>
                <a:ea typeface="Tahoma" pitchFamily="34" charset="0"/>
                <a:cs typeface="Times New Roman" pitchFamily="18" charset="0"/>
              </a:rPr>
              <a:t>savākšana</a:t>
            </a:r>
            <a:r>
              <a:rPr lang="lv-LV" sz="2700" dirty="0">
                <a:solidFill>
                  <a:schemeClr val="tx1"/>
                </a:solidFill>
                <a:latin typeface="+mj-lt"/>
                <a:ea typeface="Tahoma" pitchFamily="34" charset="0"/>
                <a:cs typeface="Times New Roman" pitchFamily="18" charset="0"/>
              </a:rPr>
              <a:t>, </a:t>
            </a:r>
            <a:r>
              <a:rPr lang="lv-LV" sz="2700" b="1" dirty="0">
                <a:solidFill>
                  <a:schemeClr val="accent2">
                    <a:lumMod val="75000"/>
                  </a:schemeClr>
                </a:solidFill>
                <a:latin typeface="+mj-lt"/>
                <a:ea typeface="Tahoma" pitchFamily="34" charset="0"/>
                <a:cs typeface="Times New Roman" pitchFamily="18" charset="0"/>
              </a:rPr>
              <a:t>uzglabāšana</a:t>
            </a:r>
            <a:r>
              <a:rPr lang="lv-LV" sz="2700" dirty="0">
                <a:solidFill>
                  <a:schemeClr val="tx1"/>
                </a:solidFill>
                <a:latin typeface="+mj-lt"/>
                <a:ea typeface="Tahoma" pitchFamily="34" charset="0"/>
                <a:cs typeface="Times New Roman" pitchFamily="18" charset="0"/>
              </a:rPr>
              <a:t>, </a:t>
            </a:r>
            <a:r>
              <a:rPr lang="lv-LV" sz="2700" b="1" dirty="0">
                <a:solidFill>
                  <a:schemeClr val="accent6">
                    <a:lumMod val="50000"/>
                  </a:schemeClr>
                </a:solidFill>
                <a:latin typeface="+mj-lt"/>
                <a:ea typeface="Tahoma" pitchFamily="34" charset="0"/>
                <a:cs typeface="Times New Roman" pitchFamily="18" charset="0"/>
              </a:rPr>
              <a:t>pārvadāšana</a:t>
            </a:r>
            <a:r>
              <a:rPr lang="lv-LV" sz="2700" dirty="0">
                <a:solidFill>
                  <a:schemeClr val="tx1"/>
                </a:solidFill>
                <a:latin typeface="+mj-lt"/>
                <a:ea typeface="Tahoma" pitchFamily="34" charset="0"/>
                <a:cs typeface="Times New Roman" pitchFamily="18" charset="0"/>
              </a:rPr>
              <a:t>, </a:t>
            </a:r>
            <a:r>
              <a:rPr lang="lv-LV" sz="2700" b="1" dirty="0">
                <a:solidFill>
                  <a:schemeClr val="accent3">
                    <a:lumMod val="50000"/>
                  </a:schemeClr>
                </a:solidFill>
                <a:latin typeface="+mj-lt"/>
                <a:ea typeface="Tahoma" pitchFamily="34" charset="0"/>
                <a:cs typeface="Times New Roman" pitchFamily="18" charset="0"/>
              </a:rPr>
              <a:t>reģenerācija </a:t>
            </a:r>
            <a:r>
              <a:rPr lang="lv-LV" sz="2700" dirty="0">
                <a:solidFill>
                  <a:schemeClr val="tx1"/>
                </a:solidFill>
                <a:latin typeface="+mj-lt"/>
                <a:ea typeface="Tahoma" pitchFamily="34" charset="0"/>
                <a:cs typeface="Times New Roman" pitchFamily="18" charset="0"/>
              </a:rPr>
              <a:t>(tai skaitā sadedzināšana) un </a:t>
            </a:r>
            <a:r>
              <a:rPr lang="lv-LV" sz="2700" b="1" dirty="0">
                <a:solidFill>
                  <a:srgbClr val="7030A0"/>
                </a:solidFill>
                <a:latin typeface="+mj-lt"/>
                <a:ea typeface="Tahoma" pitchFamily="34" charset="0"/>
                <a:cs typeface="Times New Roman" pitchFamily="18" charset="0"/>
              </a:rPr>
              <a:t>apglabāšana</a:t>
            </a:r>
            <a:r>
              <a:rPr lang="lv-LV" sz="2700" dirty="0">
                <a:solidFill>
                  <a:schemeClr val="tx1"/>
                </a:solidFill>
                <a:latin typeface="+mj-lt"/>
                <a:ea typeface="Tahoma" pitchFamily="34" charset="0"/>
                <a:cs typeface="Times New Roman" pitchFamily="18" charset="0"/>
              </a:rPr>
              <a:t>, šo </a:t>
            </a:r>
            <a:r>
              <a:rPr lang="lv-LV" sz="2700" b="1" dirty="0">
                <a:solidFill>
                  <a:schemeClr val="bg2">
                    <a:lumMod val="10000"/>
                  </a:schemeClr>
                </a:solidFill>
                <a:latin typeface="+mj-lt"/>
                <a:ea typeface="Tahoma" pitchFamily="34" charset="0"/>
                <a:cs typeface="Times New Roman" pitchFamily="18" charset="0"/>
              </a:rPr>
              <a:t>darbību pārraudzība</a:t>
            </a:r>
            <a:r>
              <a:rPr lang="lv-LV" sz="2700" dirty="0">
                <a:solidFill>
                  <a:schemeClr val="tx1"/>
                </a:solidFill>
                <a:latin typeface="+mj-lt"/>
                <a:ea typeface="Tahoma" pitchFamily="34" charset="0"/>
                <a:cs typeface="Times New Roman" pitchFamily="18" charset="0"/>
              </a:rPr>
              <a:t>, atkritumu </a:t>
            </a:r>
            <a:r>
              <a:rPr lang="lv-LV" sz="2700" b="1" dirty="0">
                <a:solidFill>
                  <a:schemeClr val="tx1">
                    <a:lumMod val="65000"/>
                    <a:lumOff val="35000"/>
                  </a:schemeClr>
                </a:solidFill>
                <a:latin typeface="+mj-lt"/>
                <a:ea typeface="Tahoma" pitchFamily="34" charset="0"/>
                <a:cs typeface="Times New Roman" pitchFamily="18" charset="0"/>
              </a:rPr>
              <a:t>apglabāšanas vietu aprūpe </a:t>
            </a:r>
            <a:r>
              <a:rPr lang="lv-LV" sz="2700" dirty="0">
                <a:solidFill>
                  <a:schemeClr val="tx1"/>
                </a:solidFill>
                <a:latin typeface="+mj-lt"/>
                <a:ea typeface="Tahoma" pitchFamily="34" charset="0"/>
                <a:cs typeface="Times New Roman" pitchFamily="18" charset="0"/>
              </a:rPr>
              <a:t>pēc to slēgšanas, kā arī </a:t>
            </a:r>
            <a:r>
              <a:rPr lang="lv-LV" sz="2700" b="1" dirty="0">
                <a:solidFill>
                  <a:schemeClr val="accent2">
                    <a:lumMod val="75000"/>
                  </a:schemeClr>
                </a:solidFill>
                <a:latin typeface="+mj-lt"/>
                <a:ea typeface="Tahoma" pitchFamily="34" charset="0"/>
                <a:cs typeface="Times New Roman" pitchFamily="18" charset="0"/>
              </a:rPr>
              <a:t>tirdzniecība</a:t>
            </a:r>
            <a:r>
              <a:rPr lang="lv-LV" sz="2700" dirty="0">
                <a:solidFill>
                  <a:schemeClr val="tx1"/>
                </a:solidFill>
                <a:latin typeface="+mj-lt"/>
                <a:ea typeface="Tahoma" pitchFamily="34" charset="0"/>
                <a:cs typeface="Times New Roman" pitchFamily="18" charset="0"/>
              </a:rPr>
              <a:t> ar atkritumiem un starpniecība atkritumu </a:t>
            </a:r>
            <a:r>
              <a:rPr lang="lv-LV" sz="2700" dirty="0" smtClean="0">
                <a:solidFill>
                  <a:schemeClr val="tx1"/>
                </a:solidFill>
                <a:latin typeface="+mj-lt"/>
                <a:ea typeface="Tahoma" pitchFamily="34" charset="0"/>
                <a:cs typeface="Times New Roman" pitchFamily="18" charset="0"/>
              </a:rPr>
              <a:t>apsaimniekošanā</a:t>
            </a:r>
            <a:endParaRPr lang="lv-LV" sz="2700" dirty="0">
              <a:solidFill>
                <a:schemeClr val="tx1"/>
              </a:solidFill>
              <a:latin typeface="+mj-lt"/>
              <a:ea typeface="Tahoma" pitchFamily="34" charset="0"/>
              <a:cs typeface="Times New Roman" pitchFamily="18" charset="0"/>
            </a:endParaRPr>
          </a:p>
        </p:txBody>
      </p:sp>
    </p:spTree>
    <p:extLst>
      <p:ext uri="{BB962C8B-B14F-4D97-AF65-F5344CB8AC3E}">
        <p14:creationId xmlns:p14="http://schemas.microsoft.com/office/powerpoint/2010/main" val="3564579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556792"/>
            <a:ext cx="9144000" cy="523220"/>
          </a:xfrm>
          <a:noFill/>
        </p:spPr>
        <p:txBody>
          <a:bodyPr wrap="square" anchor="ctr">
            <a:spAutoFit/>
          </a:bodyPr>
          <a:lstStyle/>
          <a:p>
            <a:pPr eaLnBrk="1" hangingPunct="1">
              <a:buFont typeface="Arial" panose="020B0604020202020204" pitchFamily="34" charset="0"/>
              <a:buChar char="•"/>
            </a:pPr>
            <a:r>
              <a:rPr lang="lv-LV" sz="2800" dirty="0"/>
              <a:t>670 alumīnija bundžiņas = 1 velosipēds</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7" name="Rectangle 6"/>
          <p:cNvSpPr/>
          <p:nvPr/>
        </p:nvSpPr>
        <p:spPr>
          <a:xfrm>
            <a:off x="2598422" y="5660194"/>
            <a:ext cx="3728437" cy="215444"/>
          </a:xfrm>
          <a:prstGeom prst="rect">
            <a:avLst/>
          </a:prstGeom>
        </p:spPr>
        <p:txBody>
          <a:bodyPr wrap="square">
            <a:spAutoFit/>
          </a:bodyPr>
          <a:lstStyle/>
          <a:p>
            <a:pPr>
              <a:defRPr/>
            </a:pPr>
            <a:r>
              <a:rPr lang="lv-LV" sz="800" dirty="0">
                <a:solidFill>
                  <a:schemeClr val="bg1">
                    <a:lumMod val="65000"/>
                  </a:schemeClr>
                </a:solidFill>
                <a:latin typeface="+mj-lt"/>
              </a:rPr>
              <a:t>https://i.pinimg.com/originals/00/e2/e7/00e2e76aa29e1c32afcf3a7031074626.jpg</a:t>
            </a:r>
          </a:p>
        </p:txBody>
      </p:sp>
      <p:pic>
        <p:nvPicPr>
          <p:cNvPr id="142344" name="Picture 8" descr="AttÄlu rezultÄti vaicÄjumam âReCycle bicycles made from all-recycled aluminum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042" y="2068734"/>
            <a:ext cx="4539198" cy="3613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033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556792"/>
            <a:ext cx="9144000" cy="523220"/>
          </a:xfrm>
          <a:noFill/>
        </p:spPr>
        <p:txBody>
          <a:bodyPr wrap="square" anchor="ctr">
            <a:spAutoFit/>
          </a:bodyPr>
          <a:lstStyle/>
          <a:p>
            <a:pPr eaLnBrk="1" hangingPunct="1">
              <a:buFont typeface="Arial" panose="020B0604020202020204" pitchFamily="34" charset="0"/>
              <a:buChar char="•"/>
            </a:pPr>
            <a:r>
              <a:rPr lang="lv-LV" sz="2800" dirty="0" smtClean="0"/>
              <a:t>19 000 tērauda konservu kārbas = 1 automašīna</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7" name="Rectangle 6"/>
          <p:cNvSpPr/>
          <p:nvPr/>
        </p:nvSpPr>
        <p:spPr>
          <a:xfrm>
            <a:off x="2598422" y="5767916"/>
            <a:ext cx="4349842" cy="215444"/>
          </a:xfrm>
          <a:prstGeom prst="rect">
            <a:avLst/>
          </a:prstGeom>
        </p:spPr>
        <p:txBody>
          <a:bodyPr wrap="square">
            <a:spAutoFit/>
          </a:bodyPr>
          <a:lstStyle/>
          <a:p>
            <a:pPr>
              <a:defRPr/>
            </a:pPr>
            <a:r>
              <a:rPr lang="lv-LV" sz="800" dirty="0">
                <a:solidFill>
                  <a:schemeClr val="bg1">
                    <a:lumMod val="65000"/>
                  </a:schemeClr>
                </a:solidFill>
                <a:latin typeface="+mj-lt"/>
              </a:rPr>
              <a:t>https://i.wheelsage.org/pictures/z/zaz/968m_zaporozhets/zaz-968m_zaporozhets.jpeg</a:t>
            </a:r>
          </a:p>
        </p:txBody>
      </p:sp>
      <p:pic>
        <p:nvPicPr>
          <p:cNvPr id="143362" name="Picture 2" descr="AttÄlu rezultÄti vaicÄjumam âÐ·Ð°Ð·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640" y="2050915"/>
            <a:ext cx="6096000" cy="370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94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513820"/>
            <a:ext cx="9144000" cy="2862322"/>
          </a:xfrm>
          <a:noFill/>
        </p:spPr>
        <p:txBody>
          <a:bodyPr wrap="square" anchor="ctr">
            <a:spAutoFit/>
          </a:bodyPr>
          <a:lstStyle/>
          <a:p>
            <a:pPr eaLnBrk="1" hangingPunct="1">
              <a:buFont typeface="Arial" panose="020B0604020202020204" pitchFamily="34" charset="0"/>
              <a:buChar char="•"/>
            </a:pPr>
            <a:r>
              <a:rPr lang="lv-LV" sz="2800" dirty="0" smtClean="0"/>
              <a:t>101 tonna </a:t>
            </a:r>
            <a:r>
              <a:rPr lang="lv-LV" sz="2800" dirty="0"/>
              <a:t>pārstrādāta stikla = </a:t>
            </a:r>
            <a:r>
              <a:rPr lang="lv-LV" sz="2800" dirty="0" smtClean="0"/>
              <a:t>101 tonna </a:t>
            </a:r>
            <a:r>
              <a:rPr lang="lv-LV" sz="2800" dirty="0"/>
              <a:t>jaunu </a:t>
            </a:r>
            <a:r>
              <a:rPr lang="lv-LV" sz="2800" dirty="0" smtClean="0"/>
              <a:t>pudeļu</a:t>
            </a:r>
            <a:endParaRPr lang="lv-LV" sz="2000" dirty="0" smtClean="0"/>
          </a:p>
          <a:p>
            <a:pPr eaLnBrk="1" hangingPunct="1">
              <a:buFont typeface="Arial" panose="020B0604020202020204" pitchFamily="34" charset="0"/>
              <a:buChar char="•"/>
            </a:pPr>
            <a:endParaRPr lang="lv-LV" sz="2000" dirty="0"/>
          </a:p>
          <a:p>
            <a:pPr eaLnBrk="1" hangingPunct="1">
              <a:buFont typeface="Arial" panose="020B0604020202020204" pitchFamily="34" charset="0"/>
              <a:buChar char="•"/>
            </a:pPr>
            <a:r>
              <a:rPr lang="lv-LV" sz="2000" dirty="0" smtClean="0"/>
              <a:t>Stikls </a:t>
            </a:r>
            <a:r>
              <a:rPr lang="lv-LV" sz="2000" dirty="0"/>
              <a:t>ir pārstrādājams </a:t>
            </a:r>
            <a:r>
              <a:rPr lang="lv-LV" sz="2000" dirty="0" smtClean="0"/>
              <a:t>bezgalīgi</a:t>
            </a:r>
          </a:p>
          <a:p>
            <a:pPr eaLnBrk="1" hangingPunct="1">
              <a:buFont typeface="Arial" panose="020B0604020202020204" pitchFamily="34" charset="0"/>
              <a:buChar char="•"/>
            </a:pPr>
            <a:r>
              <a:rPr lang="lv-LV" sz="2000" dirty="0" smtClean="0"/>
              <a:t>Stikls </a:t>
            </a:r>
            <a:r>
              <a:rPr lang="lv-LV" sz="2000" dirty="0"/>
              <a:t>ir 100% pārkausējams materiāls un tā pārstrādei nepieciešamā enerģija ir par 32% mazāka par to, kas jāpatērē stikla ražošanai no smilts-sodas-kaļķu maisījuma. Gaisa piesārņojums, kas rodas ražojot pudeles no pārstrādāta stikla, ir par 20% mazāks, bet ūdens piesārņojums par 50% mazāks salīdzinājumā ar pirmējā stikla ražošanā radušos </a:t>
            </a:r>
            <a:r>
              <a:rPr lang="lv-LV" sz="2000" dirty="0" smtClean="0"/>
              <a:t>piesārņojumu</a:t>
            </a: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7" name="Rectangle 6"/>
          <p:cNvSpPr/>
          <p:nvPr/>
        </p:nvSpPr>
        <p:spPr>
          <a:xfrm>
            <a:off x="6018756" y="5802860"/>
            <a:ext cx="2837674" cy="215444"/>
          </a:xfrm>
          <a:prstGeom prst="rect">
            <a:avLst/>
          </a:prstGeom>
        </p:spPr>
        <p:txBody>
          <a:bodyPr wrap="square">
            <a:spAutoFit/>
          </a:bodyPr>
          <a:lstStyle/>
          <a:p>
            <a:pPr>
              <a:defRPr/>
            </a:pPr>
            <a:r>
              <a:rPr lang="lv-LV" sz="800" dirty="0">
                <a:solidFill>
                  <a:schemeClr val="bg1">
                    <a:lumMod val="65000"/>
                  </a:schemeClr>
                </a:solidFill>
                <a:latin typeface="+mj-lt"/>
              </a:rPr>
              <a:t>https://www.fcgov.com/recycling/recycling-images/glass.jpg</a:t>
            </a:r>
          </a:p>
        </p:txBody>
      </p:sp>
      <p:pic>
        <p:nvPicPr>
          <p:cNvPr id="144386" name="Picture 2" descr="AttÄlu rezultÄti vaicÄjumam ârecycle glass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756" y="3989457"/>
            <a:ext cx="2411439" cy="181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052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268760"/>
            <a:ext cx="9144000" cy="4659737"/>
          </a:xfrm>
          <a:noFill/>
        </p:spPr>
        <p:txBody>
          <a:bodyPr wrap="square" anchor="ctr">
            <a:spAutoFit/>
          </a:bodyPr>
          <a:lstStyle/>
          <a:p>
            <a:r>
              <a:rPr lang="lv-LV" sz="2800" dirty="0"/>
              <a:t>Makulatūra (no vācu </a:t>
            </a:r>
            <a:r>
              <a:rPr lang="lv-LV" sz="2800" dirty="0" err="1"/>
              <a:t>Makulatur</a:t>
            </a:r>
            <a:r>
              <a:rPr lang="lv-LV" sz="2800" dirty="0"/>
              <a:t>, kas veidojies no latīņu </a:t>
            </a:r>
            <a:r>
              <a:rPr lang="lv-LV" sz="2800" dirty="0" err="1"/>
              <a:t>macula</a:t>
            </a:r>
            <a:r>
              <a:rPr lang="lv-LV" sz="2800" dirty="0"/>
              <a:t> - traips) ir bojātas papīra loksnes, lietots papīrs (avīzes, grāmatas, kartona iepakojums), kas derīgs otrreizējai </a:t>
            </a:r>
            <a:r>
              <a:rPr lang="lv-LV" sz="2800" dirty="0" smtClean="0"/>
              <a:t>pārstrādāšanai</a:t>
            </a:r>
            <a:endParaRPr lang="lv-LV" sz="2800" dirty="0"/>
          </a:p>
          <a:p>
            <a:r>
              <a:rPr lang="lv-LV" sz="2800" dirty="0"/>
              <a:t>Latvijā katrs cilvēks patērē aptuveni 40 kg papīra </a:t>
            </a:r>
            <a:r>
              <a:rPr lang="lv-LV" sz="2800" dirty="0" smtClean="0"/>
              <a:t>gadā</a:t>
            </a:r>
            <a:endParaRPr lang="lv-LV" sz="2800" dirty="0"/>
          </a:p>
          <a:p>
            <a:r>
              <a:rPr lang="lv-LV" sz="2800" dirty="0" smtClean="0"/>
              <a:t>Papīra patēriņš pasaulē atšķiras: </a:t>
            </a:r>
            <a:r>
              <a:rPr lang="lv-LV" sz="2800" dirty="0"/>
              <a:t>Ķīnā – 27 kg, Indijā – tikai 4 kg papīra uz cilvēku gadā. Īpaši daudz papīra patērē ASV – 335 kg un Japānā – 250 </a:t>
            </a:r>
            <a:r>
              <a:rPr lang="lv-LV" sz="2800" dirty="0" smtClean="0"/>
              <a:t>kg</a:t>
            </a:r>
            <a:endParaRPr lang="lv-LV" sz="2800" dirty="0"/>
          </a:p>
          <a:p>
            <a:r>
              <a:rPr lang="lv-LV" sz="2800" dirty="0" smtClean="0"/>
              <a:t>No </a:t>
            </a:r>
            <a:r>
              <a:rPr lang="lv-LV" sz="2800" dirty="0"/>
              <a:t>makulatūras ražo zīmēšanas papīru, čaulu papīru un čaulas, kā arī tapešu pamatnes papīru</a:t>
            </a:r>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2888111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268760"/>
            <a:ext cx="9144000" cy="3711785"/>
          </a:xfrm>
          <a:noFill/>
        </p:spPr>
        <p:txBody>
          <a:bodyPr wrap="square" anchor="ctr">
            <a:spAutoFit/>
          </a:bodyPr>
          <a:lstStyle/>
          <a:p>
            <a:r>
              <a:rPr lang="lv-LV" sz="2800" dirty="0"/>
              <a:t>Nolietoto elektropreču pārstrādes procesā vidēji tiek atgūti 83 % materiālu – metāli, plastmasa, </a:t>
            </a:r>
            <a:r>
              <a:rPr lang="lv-LV" sz="2800" dirty="0" smtClean="0"/>
              <a:t>stikls</a:t>
            </a:r>
            <a:endParaRPr lang="lv-LV" sz="2800" dirty="0"/>
          </a:p>
          <a:p>
            <a:r>
              <a:rPr lang="lv-LV" sz="2800" dirty="0"/>
              <a:t>Elektropreces nelielā daudzumā satur dārgmetālus, kuri pārstrādes procesā tiek atdalīti un atgriežas dārgmetālu tirgū, lai pārtaptu par rotaslietām vai kļūtu par jaunu </a:t>
            </a:r>
            <a:r>
              <a:rPr lang="lv-LV" sz="2800" dirty="0" smtClean="0"/>
              <a:t>elektropreci</a:t>
            </a:r>
            <a:endParaRPr lang="lv-LV" sz="2800" dirty="0"/>
          </a:p>
          <a:p>
            <a:r>
              <a:rPr lang="lv-LV" sz="2800" dirty="0"/>
              <a:t>Alumīnija ieguve no raktuvēm prasa gandrīz 20 reizes vairāk enerģijas nekā alumīnija ieguve no otrreizējās </a:t>
            </a:r>
            <a:r>
              <a:rPr lang="lv-LV" sz="2800" dirty="0" smtClean="0"/>
              <a:t>pārstrādes</a:t>
            </a:r>
            <a:endParaRPr lang="lv-LV" sz="2800" dirty="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628487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3607" y="1196752"/>
            <a:ext cx="9144000" cy="4142673"/>
          </a:xfrm>
          <a:noFill/>
        </p:spPr>
        <p:txBody>
          <a:bodyPr wrap="square" anchor="ctr">
            <a:spAutoFit/>
          </a:bodyPr>
          <a:lstStyle/>
          <a:p>
            <a:r>
              <a:rPr lang="lv-LV" sz="2800" dirty="0"/>
              <a:t>Baterijas un akumulatori satur lielu daudzumu bīstamo vielu - skābes, smagos </a:t>
            </a:r>
            <a:r>
              <a:rPr lang="lv-LV" sz="2800" dirty="0" smtClean="0"/>
              <a:t>metālus</a:t>
            </a:r>
            <a:endParaRPr lang="lv-LV" sz="2800" dirty="0"/>
          </a:p>
          <a:p>
            <a:r>
              <a:rPr lang="lv-LV" sz="2800" dirty="0"/>
              <a:t>No bīstamajām vielām cilvēks ir pasargāts baterijas čaulītes dēļ. Nesaprātīgi izmestas sadzīves atkritumos vai, kur pagadās, baterijas sāk rūsēt, čaulītes atveras un kaitīgās vielas nonāk augsnē, ūdeņos, tālāk tās uzņem augi, dzīvnieki un barības ķēdes augšgalā esošais </a:t>
            </a:r>
            <a:r>
              <a:rPr lang="lv-LV" sz="2800" dirty="0" smtClean="0"/>
              <a:t>cilvēks</a:t>
            </a:r>
            <a:r>
              <a:rPr lang="lv-LV" sz="2800" dirty="0"/>
              <a:t> </a:t>
            </a:r>
          </a:p>
          <a:p>
            <a:r>
              <a:rPr lang="lv-LV" sz="2800" dirty="0" smtClean="0"/>
              <a:t>No </a:t>
            </a:r>
            <a:r>
              <a:rPr lang="lv-LV" sz="2800" dirty="0"/>
              <a:t>vienas tonnas bateriju var atgūt 270 kg mangāna dioksīda, 210 kg dzelzs, 160 kg cinka, 60 kg </a:t>
            </a:r>
            <a:r>
              <a:rPr lang="lv-LV" sz="2800" dirty="0" smtClean="0"/>
              <a:t>grafīta</a:t>
            </a:r>
            <a:endParaRPr lang="lv-LV" sz="2800" dirty="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3264683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470117"/>
            <a:ext cx="9144000" cy="954107"/>
          </a:xfrm>
          <a:noFill/>
        </p:spPr>
        <p:txBody>
          <a:bodyPr wrap="square" anchor="ctr">
            <a:spAutoFit/>
          </a:bodyPr>
          <a:lstStyle/>
          <a:p>
            <a:r>
              <a:rPr lang="lv-LV" sz="2800" dirty="0" smtClean="0"/>
              <a:t>Viena </a:t>
            </a:r>
            <a:r>
              <a:rPr lang="lv-LV" sz="2800" dirty="0"/>
              <a:t>zemē nomesta </a:t>
            </a:r>
            <a:r>
              <a:rPr lang="lv-LV" sz="2800" dirty="0" err="1"/>
              <a:t>pirkstiņbaterija</a:t>
            </a:r>
            <a:r>
              <a:rPr lang="lv-LV" sz="2800" dirty="0"/>
              <a:t> izraisa augsnes piesārņojumu 1 m</a:t>
            </a:r>
            <a:r>
              <a:rPr lang="lv-LV" sz="2800" baseline="30000" dirty="0"/>
              <a:t>2</a:t>
            </a:r>
            <a:r>
              <a:rPr lang="lv-LV" sz="2800" dirty="0"/>
              <a:t> platībā, kas saglabājas gandrīz </a:t>
            </a:r>
            <a:r>
              <a:rPr lang="lv-LV" sz="2800" dirty="0" smtClean="0"/>
              <a:t>gadsimtu</a:t>
            </a:r>
            <a:endParaRPr lang="lv-LV" sz="2800" dirty="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7" name="Rectangle 6"/>
          <p:cNvSpPr/>
          <p:nvPr/>
        </p:nvSpPr>
        <p:spPr>
          <a:xfrm>
            <a:off x="937888" y="5483347"/>
            <a:ext cx="7272808" cy="338554"/>
          </a:xfrm>
          <a:prstGeom prst="rect">
            <a:avLst/>
          </a:prstGeom>
        </p:spPr>
        <p:txBody>
          <a:bodyPr wrap="square">
            <a:spAutoFit/>
          </a:bodyPr>
          <a:lstStyle/>
          <a:p>
            <a:pPr>
              <a:defRPr/>
            </a:pPr>
            <a:r>
              <a:rPr lang="lv-LV" sz="800" dirty="0">
                <a:solidFill>
                  <a:schemeClr val="bg1">
                    <a:lumMod val="65000"/>
                  </a:schemeClr>
                </a:solidFill>
                <a:latin typeface="+mj-lt"/>
              </a:rPr>
              <a:t>https://d2v9y0dukr6mq2.cloudfront.net/video/thumbnail/r-bqeBdGeiw0jvt6t/videoblocks-environment-dumping-batteries-in-landfills-improper-battery-disposal-recycling-used-batteries_rokneg7_g_thumbnail-full01.png</a:t>
            </a:r>
          </a:p>
        </p:txBody>
      </p:sp>
      <p:pic>
        <p:nvPicPr>
          <p:cNvPr id="145412" name="Picture 4" descr="AttÄlu rezultÄti vaicÄjumam âbattery waste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270" y="2564904"/>
            <a:ext cx="5196044" cy="292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521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470117"/>
            <a:ext cx="9144000" cy="954107"/>
          </a:xfrm>
          <a:noFill/>
        </p:spPr>
        <p:txBody>
          <a:bodyPr wrap="square" anchor="ctr">
            <a:spAutoFit/>
          </a:bodyPr>
          <a:lstStyle/>
          <a:p>
            <a:r>
              <a:rPr lang="lv-LV" sz="2800" dirty="0" smtClean="0"/>
              <a:t>Pārstrādājot </a:t>
            </a:r>
            <a:r>
              <a:rPr lang="lv-LV" sz="2800" dirty="0"/>
              <a:t>l</a:t>
            </a:r>
            <a:r>
              <a:rPr lang="lv-LV" sz="2800" dirty="0" smtClean="0"/>
              <a:t>edusskapjus, </a:t>
            </a:r>
            <a:r>
              <a:rPr lang="lv-LV" sz="2800" dirty="0"/>
              <a:t>var izmantot līdz pat 90 % </a:t>
            </a:r>
            <a:r>
              <a:rPr lang="lv-LV" sz="2800" dirty="0" smtClean="0"/>
              <a:t>sastāvdaļu</a:t>
            </a:r>
            <a:endParaRPr lang="lv-LV" sz="2800" dirty="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7" name="Rectangle 6"/>
          <p:cNvSpPr/>
          <p:nvPr/>
        </p:nvSpPr>
        <p:spPr>
          <a:xfrm>
            <a:off x="2295426" y="5483347"/>
            <a:ext cx="4210176" cy="215444"/>
          </a:xfrm>
          <a:prstGeom prst="rect">
            <a:avLst/>
          </a:prstGeom>
        </p:spPr>
        <p:txBody>
          <a:bodyPr wrap="square">
            <a:spAutoFit/>
          </a:bodyPr>
          <a:lstStyle/>
          <a:p>
            <a:pPr>
              <a:defRPr/>
            </a:pPr>
            <a:r>
              <a:rPr lang="lv-LV" sz="800" dirty="0">
                <a:solidFill>
                  <a:schemeClr val="bg1">
                    <a:lumMod val="65000"/>
                  </a:schemeClr>
                </a:solidFill>
                <a:latin typeface="+mj-lt"/>
              </a:rPr>
              <a:t>https://learn.compactappliance.com/wp-content/uploads/2014/09/refrigerator_recycling.jpg</a:t>
            </a:r>
          </a:p>
        </p:txBody>
      </p:sp>
      <p:pic>
        <p:nvPicPr>
          <p:cNvPr id="150530" name="Picture 2" descr="AttÄlu rezultÄti vaicÄjumam ârefrigerator waste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692" y="2492896"/>
            <a:ext cx="579120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93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Fakti par atkritumiem</a:t>
            </a:r>
            <a:endParaRPr lang="en-US" altLang="lv-LV" sz="4000" b="1" dirty="0" smtClean="0"/>
          </a:p>
        </p:txBody>
      </p:sp>
      <p:sp>
        <p:nvSpPr>
          <p:cNvPr id="19459" name="Rectangle 3"/>
          <p:cNvSpPr>
            <a:spLocks noGrp="1" noChangeArrowheads="1"/>
          </p:cNvSpPr>
          <p:nvPr>
            <p:ph type="body" idx="4294967295"/>
          </p:nvPr>
        </p:nvSpPr>
        <p:spPr>
          <a:xfrm>
            <a:off x="0" y="1268760"/>
            <a:ext cx="9144000" cy="954107"/>
          </a:xfrm>
          <a:noFill/>
        </p:spPr>
        <p:txBody>
          <a:bodyPr wrap="square" anchor="ctr">
            <a:spAutoFit/>
          </a:bodyPr>
          <a:lstStyle/>
          <a:p>
            <a:r>
              <a:rPr lang="lv-LV" sz="2800" dirty="0">
                <a:cs typeface="Times New Roman" pitchFamily="18" charset="0"/>
              </a:rPr>
              <a:t>Eļļas filtru pārstrāde - </a:t>
            </a:r>
            <a:r>
              <a:rPr lang="lv-LV" sz="2800" dirty="0" smtClean="0">
                <a:cs typeface="Times New Roman" pitchFamily="18" charset="0"/>
              </a:rPr>
              <a:t>izlietotais </a:t>
            </a:r>
            <a:r>
              <a:rPr lang="lv-LV" sz="2800" dirty="0">
                <a:cs typeface="Times New Roman" pitchFamily="18" charset="0"/>
              </a:rPr>
              <a:t>filtrs satur ap 400g tērauda, 56 – 226 g </a:t>
            </a:r>
            <a:r>
              <a:rPr lang="lv-LV" sz="2800" dirty="0" smtClean="0">
                <a:cs typeface="Times New Roman" pitchFamily="18" charset="0"/>
              </a:rPr>
              <a:t>eļļas</a:t>
            </a:r>
            <a:endParaRPr lang="lv-LV" sz="2800" dirty="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7" name="Rectangle 6"/>
          <p:cNvSpPr/>
          <p:nvPr/>
        </p:nvSpPr>
        <p:spPr>
          <a:xfrm>
            <a:off x="5052156" y="5463846"/>
            <a:ext cx="2395889" cy="215444"/>
          </a:xfrm>
          <a:prstGeom prst="rect">
            <a:avLst/>
          </a:prstGeom>
        </p:spPr>
        <p:txBody>
          <a:bodyPr wrap="square">
            <a:spAutoFit/>
          </a:bodyPr>
          <a:lstStyle/>
          <a:p>
            <a:pPr>
              <a:defRPr/>
            </a:pPr>
            <a:r>
              <a:rPr lang="lv-LV" sz="800" dirty="0">
                <a:solidFill>
                  <a:schemeClr val="bg1">
                    <a:lumMod val="65000"/>
                  </a:schemeClr>
                </a:solidFill>
                <a:latin typeface="+mj-lt"/>
              </a:rPr>
              <a:t>http://i.ytimg.com/vi/NplprEGyFKw/hqdefault.jpg</a:t>
            </a:r>
          </a:p>
        </p:txBody>
      </p:sp>
      <p:pic>
        <p:nvPicPr>
          <p:cNvPr id="152578" name="Picture 2" descr="AttÄlu rezultÄti vaicÄjumam âoil filter waste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406632"/>
            <a:ext cx="4076282" cy="3057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772" y="3335073"/>
            <a:ext cx="3168352" cy="1200329"/>
          </a:xfrm>
          <a:prstGeom prst="rect">
            <a:avLst/>
          </a:prstGeom>
        </p:spPr>
        <p:txBody>
          <a:bodyPr wrap="square">
            <a:spAutoFit/>
          </a:bodyPr>
          <a:lstStyle/>
          <a:p>
            <a:r>
              <a:rPr lang="lv-LV" sz="2400" spc="-20" dirty="0" smtClean="0">
                <a:solidFill>
                  <a:srgbClr val="FF0000"/>
                </a:solidFill>
                <a:latin typeface="Calibri"/>
                <a:cs typeface="Times New Roman" pitchFamily="18" charset="0"/>
              </a:rPr>
              <a:t>0,6 l naftas var radīt 0,4 ha lielu plankumu uz ūdens virsmas</a:t>
            </a:r>
            <a:endParaRPr lang="lv-LV" sz="2400" dirty="0"/>
          </a:p>
        </p:txBody>
      </p:sp>
    </p:spTree>
    <p:extLst>
      <p:ext uri="{BB962C8B-B14F-4D97-AF65-F5344CB8AC3E}">
        <p14:creationId xmlns:p14="http://schemas.microsoft.com/office/powerpoint/2010/main" val="273500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492896"/>
            <a:ext cx="9144000" cy="615553"/>
          </a:xfrm>
        </p:spPr>
        <p:txBody>
          <a:bodyPr wrap="square" lIns="0" tIns="0" rIns="0" bIns="0" anchor="t">
            <a:spAutoFit/>
          </a:bodyPr>
          <a:lstStyle/>
          <a:p>
            <a:pPr eaLnBrk="1" hangingPunct="1"/>
            <a:r>
              <a:rPr lang="lv-LV" altLang="lv-LV" sz="4000" b="1" dirty="0" smtClean="0"/>
              <a:t>KO DARĪT!?</a:t>
            </a:r>
            <a:endParaRPr lang="en-US" altLang="lv-LV" sz="4000" b="1"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1452447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1" y="244475"/>
            <a:ext cx="9144000" cy="615553"/>
          </a:xfrm>
        </p:spPr>
        <p:txBody>
          <a:bodyPr wrap="square" lIns="0" tIns="0" rIns="0" bIns="0" anchor="t">
            <a:spAutoFit/>
          </a:bodyPr>
          <a:lstStyle/>
          <a:p>
            <a:pPr eaLnBrk="1" hangingPunct="1"/>
            <a:r>
              <a:rPr lang="lv-LV" altLang="lv-LV" sz="4000" b="1" dirty="0" smtClean="0"/>
              <a:t>Kāpēc atkritumi ir problēma?</a:t>
            </a:r>
            <a:endParaRPr lang="en-US" altLang="lv-LV" sz="4000" b="1" dirty="0" smtClean="0"/>
          </a:p>
        </p:txBody>
      </p:sp>
      <p:sp>
        <p:nvSpPr>
          <p:cNvPr id="19459" name="Rectangle 3"/>
          <p:cNvSpPr>
            <a:spLocks noGrp="1" noChangeArrowheads="1"/>
          </p:cNvSpPr>
          <p:nvPr>
            <p:ph type="body" idx="4294967295"/>
          </p:nvPr>
        </p:nvSpPr>
        <p:spPr>
          <a:xfrm>
            <a:off x="0" y="1710457"/>
            <a:ext cx="9144000" cy="3462486"/>
          </a:xfrm>
          <a:noFill/>
        </p:spPr>
        <p:txBody>
          <a:bodyPr wrap="square" anchor="ctr">
            <a:spAutoFit/>
          </a:bodyPr>
          <a:lstStyle/>
          <a:p>
            <a:pPr marL="0" indent="0" algn="ctr" eaLnBrk="1" hangingPunct="1">
              <a:spcBef>
                <a:spcPct val="30000"/>
              </a:spcBef>
              <a:buNone/>
            </a:pPr>
            <a:r>
              <a:rPr lang="lv-LV" altLang="lv-LV" sz="3000" dirty="0" smtClean="0"/>
              <a:t>Ar katru gadu sadzīves atkritumu daudzums pieaug</a:t>
            </a:r>
          </a:p>
          <a:p>
            <a:pPr marL="0" indent="0" algn="just" eaLnBrk="1" hangingPunct="1">
              <a:spcBef>
                <a:spcPct val="30000"/>
              </a:spcBef>
              <a:buNone/>
            </a:pPr>
            <a:r>
              <a:rPr lang="lv-LV" altLang="lv-LV" sz="3000" dirty="0" smtClean="0"/>
              <a:t>Tos apglabā atkritumu poligonos, taču minētais process videi ir kaitīgs. Līdz ar to ir nepieciešama atkritumu šķirošana un pārstrāde, jo tā ir dabai draudzīga – tiek taupīti dabas resursi, netiek piesārņota apkārtējā vide, kā arī tiek samazināti draudi dzīvajiem organismiem un cilvēku veselībai</a:t>
            </a:r>
            <a:endParaRPr lang="en-US" altLang="lv-LV" sz="22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2883937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68313" y="0"/>
            <a:ext cx="8229600" cy="581025"/>
          </a:xfrm>
        </p:spPr>
        <p:txBody>
          <a:bodyPr/>
          <a:lstStyle/>
          <a:p>
            <a:pPr eaLnBrk="1" hangingPunct="1"/>
            <a:r>
              <a:rPr lang="lv-LV" altLang="lv-LV" sz="3000" b="1" dirty="0" smtClean="0">
                <a:cs typeface="Times New Roman" pitchFamily="18" charset="0"/>
              </a:rPr>
              <a:t>Atkritumu apsaimniekošanas hierarhija</a:t>
            </a:r>
            <a:endParaRPr lang="lv-LV" altLang="lv-LV" sz="3000" dirty="0" smtClean="0">
              <a:cs typeface="Times New Roman" pitchFamily="18" charset="0"/>
            </a:endParaRPr>
          </a:p>
        </p:txBody>
      </p:sp>
      <p:sp>
        <p:nvSpPr>
          <p:cNvPr id="18435" name="Rectangle 1"/>
          <p:cNvSpPr>
            <a:spLocks noChangeArrowheads="1"/>
          </p:cNvSpPr>
          <p:nvPr/>
        </p:nvSpPr>
        <p:spPr bwMode="auto">
          <a:xfrm>
            <a:off x="1728788" y="6581775"/>
            <a:ext cx="6875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lv-LV" altLang="lv-LV" sz="1200">
                <a:latin typeface="Times New Roman" pitchFamily="18" charset="0"/>
                <a:cs typeface="Times New Roman" pitchFamily="18" charset="0"/>
              </a:rPr>
              <a:t>http://www.zalais.lv/lv/iedzivotajiem/kapec-jaskiro-atkritumi/atkritumu-apsaimniekosanas-hierarhija/</a:t>
            </a:r>
          </a:p>
        </p:txBody>
      </p:sp>
      <p:pic>
        <p:nvPicPr>
          <p:cNvPr id="10" name="Picture 2" descr="http://www.zalais.lv/files/atkritumu_hierarhija_1c18f.jpg"/>
          <p:cNvPicPr>
            <a:picLocks noChangeAspect="1" noChangeArrowheads="1"/>
          </p:cNvPicPr>
          <p:nvPr/>
        </p:nvPicPr>
        <p:blipFill>
          <a:blip r:embed="rId3">
            <a:extLst>
              <a:ext uri="{28A0092B-C50C-407E-A947-70E740481C1C}">
                <a14:useLocalDpi xmlns:a14="http://schemas.microsoft.com/office/drawing/2010/main" val="0"/>
              </a:ext>
            </a:extLst>
          </a:blip>
          <a:srcRect l="32076" t="2415" r="43034" b="77257"/>
          <a:stretch>
            <a:fillRect/>
          </a:stretch>
        </p:blipFill>
        <p:spPr bwMode="auto">
          <a:xfrm>
            <a:off x="4425950" y="765175"/>
            <a:ext cx="19462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zalais.lv/files/atkritumu_hierarhija_1c18f.jpg"/>
          <p:cNvPicPr>
            <a:picLocks noChangeAspect="1" noChangeArrowheads="1"/>
          </p:cNvPicPr>
          <p:nvPr/>
        </p:nvPicPr>
        <p:blipFill>
          <a:blip r:embed="rId3">
            <a:extLst>
              <a:ext uri="{28A0092B-C50C-407E-A947-70E740481C1C}">
                <a14:useLocalDpi xmlns:a14="http://schemas.microsoft.com/office/drawing/2010/main" val="0"/>
              </a:ext>
            </a:extLst>
          </a:blip>
          <a:srcRect l="27539" t="22345" r="37743" b="58968"/>
          <a:stretch>
            <a:fillRect/>
          </a:stretch>
        </p:blipFill>
        <p:spPr bwMode="auto">
          <a:xfrm>
            <a:off x="4067175" y="1989138"/>
            <a:ext cx="27162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zalais.lv/files/atkritumu_hierarhija_1c18f.jpg"/>
          <p:cNvPicPr>
            <a:picLocks noChangeAspect="1" noChangeArrowheads="1"/>
          </p:cNvPicPr>
          <p:nvPr/>
        </p:nvPicPr>
        <p:blipFill>
          <a:blip r:embed="rId3">
            <a:extLst>
              <a:ext uri="{28A0092B-C50C-407E-A947-70E740481C1C}">
                <a14:useLocalDpi xmlns:a14="http://schemas.microsoft.com/office/drawing/2010/main" val="0"/>
              </a:ext>
            </a:extLst>
          </a:blip>
          <a:srcRect l="18440" t="41032" r="29401" b="42291"/>
          <a:stretch>
            <a:fillRect/>
          </a:stretch>
        </p:blipFill>
        <p:spPr bwMode="auto">
          <a:xfrm>
            <a:off x="3348038" y="3141663"/>
            <a:ext cx="40767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zalais.lv/files/atkritumu_hierarhija_1c18f.jpg"/>
          <p:cNvPicPr>
            <a:picLocks noChangeAspect="1" noChangeArrowheads="1"/>
          </p:cNvPicPr>
          <p:nvPr/>
        </p:nvPicPr>
        <p:blipFill>
          <a:blip r:embed="rId3">
            <a:extLst>
              <a:ext uri="{28A0092B-C50C-407E-A947-70E740481C1C}">
                <a14:useLocalDpi xmlns:a14="http://schemas.microsoft.com/office/drawing/2010/main" val="0"/>
              </a:ext>
            </a:extLst>
          </a:blip>
          <a:srcRect l="11147" t="59213" r="22182" b="23915"/>
          <a:stretch>
            <a:fillRect/>
          </a:stretch>
        </p:blipFill>
        <p:spPr bwMode="auto">
          <a:xfrm>
            <a:off x="2843213" y="4149725"/>
            <a:ext cx="51133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zalais.lv/files/atkritumu_hierarhija_1c18f.jpg"/>
          <p:cNvPicPr>
            <a:picLocks noChangeAspect="1" noChangeArrowheads="1"/>
          </p:cNvPicPr>
          <p:nvPr/>
        </p:nvPicPr>
        <p:blipFill>
          <a:blip r:embed="rId3">
            <a:extLst>
              <a:ext uri="{28A0092B-C50C-407E-A947-70E740481C1C}">
                <a14:useLocalDpi xmlns:a14="http://schemas.microsoft.com/office/drawing/2010/main" val="0"/>
              </a:ext>
            </a:extLst>
          </a:blip>
          <a:srcRect l="2377" t="78110" r="12817"/>
          <a:stretch>
            <a:fillRect/>
          </a:stretch>
        </p:blipFill>
        <p:spPr bwMode="auto">
          <a:xfrm>
            <a:off x="2268538" y="5157788"/>
            <a:ext cx="6264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908050"/>
            <a:ext cx="5508625" cy="785813"/>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1500" i="1" dirty="0"/>
              <a:t>Padomā pirms pērc kādu preci! Nepērc divkārši iepakotus produktus! Ņem līdzi iepirkuma maisiņu! Padomā pirms </a:t>
            </a:r>
            <a:r>
              <a:rPr lang="lv-LV" altLang="lv-LV" sz="1500" i="1" dirty="0" err="1"/>
              <a:t>printē</a:t>
            </a:r>
            <a:r>
              <a:rPr lang="lv-LV" altLang="lv-LV" sz="1500" i="1" dirty="0"/>
              <a:t>! </a:t>
            </a:r>
          </a:p>
          <a:p>
            <a:pPr>
              <a:spcBef>
                <a:spcPct val="0"/>
              </a:spcBef>
              <a:buFontTx/>
              <a:buNone/>
            </a:pPr>
            <a:r>
              <a:rPr lang="lv-LV" altLang="lv-LV" sz="1500" i="1" dirty="0"/>
              <a:t>Atdod vai uzdāvini Tev nevajadzīgo! Remontē! Kompostē!</a:t>
            </a:r>
          </a:p>
        </p:txBody>
      </p:sp>
      <p:pic>
        <p:nvPicPr>
          <p:cNvPr id="9" name="Picture 2" descr="http://www.zalais.lv/files/atkritumu_hierarhija_1c18f.jpg"/>
          <p:cNvPicPr>
            <a:picLocks noChangeAspect="1" noChangeArrowheads="1"/>
          </p:cNvPicPr>
          <p:nvPr/>
        </p:nvPicPr>
        <p:blipFill>
          <a:blip r:embed="rId3">
            <a:extLst>
              <a:ext uri="{28A0092B-C50C-407E-A947-70E740481C1C}">
                <a14:useLocalDpi xmlns:a14="http://schemas.microsoft.com/office/drawing/2010/main" val="0"/>
              </a:ext>
            </a:extLst>
          </a:blip>
          <a:srcRect l="78304" r="5357" b="22650"/>
          <a:stretch>
            <a:fillRect/>
          </a:stretch>
        </p:blipFill>
        <p:spPr bwMode="auto">
          <a:xfrm>
            <a:off x="8050213" y="1268413"/>
            <a:ext cx="1095375"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6513" y="2060575"/>
            <a:ext cx="4686301" cy="785813"/>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1500" i="1" dirty="0"/>
              <a:t>Vecās segas un dvieļus atdot dzīvnieku patversmei; Stikla tarā uzglabā produktus! Apdrukā papīru no abām pusēm!</a:t>
            </a:r>
          </a:p>
          <a:p>
            <a:pPr>
              <a:spcBef>
                <a:spcPct val="0"/>
              </a:spcBef>
              <a:buFontTx/>
              <a:buNone/>
            </a:pPr>
            <a:r>
              <a:rPr lang="lv-LV" altLang="lv-LV" sz="1500" i="1" dirty="0"/>
              <a:t>Atrodi jaunus pielietojumus precēm!</a:t>
            </a:r>
          </a:p>
        </p:txBody>
      </p:sp>
      <p:sp>
        <p:nvSpPr>
          <p:cNvPr id="16" name="TextBox 15"/>
          <p:cNvSpPr txBox="1">
            <a:spLocks noChangeArrowheads="1"/>
          </p:cNvSpPr>
          <p:nvPr/>
        </p:nvSpPr>
        <p:spPr bwMode="auto">
          <a:xfrm>
            <a:off x="0" y="4149725"/>
            <a:ext cx="3563938" cy="101441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1500" i="1" dirty="0"/>
              <a:t>Papīru un koksni var sadedzināt!  No biomasas var iegūt biogāzi </a:t>
            </a:r>
            <a:r>
              <a:rPr lang="lv-LV" altLang="lv-LV" sz="1500" i="1" dirty="0">
                <a:sym typeface="Wingdings" pitchFamily="2" charset="2"/>
              </a:rPr>
              <a:t> enerģiju</a:t>
            </a:r>
            <a:r>
              <a:rPr lang="lv-LV" altLang="lv-LV" sz="1500" i="1" dirty="0"/>
              <a:t>!</a:t>
            </a:r>
          </a:p>
          <a:p>
            <a:pPr>
              <a:spcBef>
                <a:spcPct val="0"/>
              </a:spcBef>
              <a:buFontTx/>
              <a:buNone/>
            </a:pPr>
            <a:r>
              <a:rPr lang="lv-LV" altLang="lv-LV" sz="1500" i="1" dirty="0"/>
              <a:t>Pat riepas speciālās kurtuvēs var </a:t>
            </a:r>
          </a:p>
          <a:p>
            <a:pPr>
              <a:spcBef>
                <a:spcPct val="0"/>
              </a:spcBef>
              <a:buFontTx/>
              <a:buNone/>
            </a:pPr>
            <a:r>
              <a:rPr lang="lv-LV" altLang="lv-LV" sz="1500" i="1" dirty="0"/>
              <a:t>sadedzināt, neradot kaitējumu videi!</a:t>
            </a:r>
          </a:p>
        </p:txBody>
      </p:sp>
      <p:sp>
        <p:nvSpPr>
          <p:cNvPr id="4" name="TextBox 3"/>
          <p:cNvSpPr txBox="1"/>
          <p:nvPr/>
        </p:nvSpPr>
        <p:spPr>
          <a:xfrm>
            <a:off x="0" y="5373688"/>
            <a:ext cx="2843213" cy="784225"/>
          </a:xfrm>
          <a:prstGeom prst="rect">
            <a:avLst/>
          </a:prstGeom>
          <a:noFill/>
          <a:ln>
            <a:solidFill>
              <a:schemeClr val="accent3">
                <a:lumMod val="50000"/>
              </a:schemeClr>
            </a:solidFill>
          </a:ln>
        </p:spPr>
        <p:txBody>
          <a:bodyPr>
            <a:spAutoFit/>
          </a:bodyPr>
          <a:lstStyle/>
          <a:p>
            <a:pPr>
              <a:defRPr/>
            </a:pPr>
            <a:r>
              <a:rPr lang="lv-LV" sz="1500" i="1" dirty="0"/>
              <a:t>Nemet kur pagadās! Met konteineros! </a:t>
            </a:r>
            <a:r>
              <a:rPr lang="lv-LV" sz="1500" i="1" dirty="0" smtClean="0"/>
              <a:t>Atkritumi tiks </a:t>
            </a:r>
            <a:r>
              <a:rPr lang="lv-LV" sz="1500" i="1" dirty="0"/>
              <a:t>apglabāti </a:t>
            </a:r>
            <a:r>
              <a:rPr lang="lv-LV" sz="1500" b="1" i="1" dirty="0"/>
              <a:t>poligonos</a:t>
            </a:r>
            <a:r>
              <a:rPr lang="lv-LV" sz="1500" i="1" dirty="0"/>
              <a:t>!</a:t>
            </a:r>
          </a:p>
        </p:txBody>
      </p:sp>
      <p:sp>
        <p:nvSpPr>
          <p:cNvPr id="15" name="TextBox 14"/>
          <p:cNvSpPr txBox="1">
            <a:spLocks noChangeArrowheads="1"/>
          </p:cNvSpPr>
          <p:nvPr/>
        </p:nvSpPr>
        <p:spPr bwMode="auto">
          <a:xfrm>
            <a:off x="-6350" y="3213100"/>
            <a:ext cx="4037013" cy="784225"/>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lv-LV" altLang="lv-LV" sz="1500" i="1"/>
              <a:t>Kompostē bioloģiskos atkritumus! Šķiro atkritumus, nodod pārstādei – papīrs, stikls, plastmasa, metāls u.c.</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2"/>
          <p:cNvPicPr>
            <a:picLocks noChangeAspect="1" noChangeArrowheads="1"/>
          </p:cNvPicPr>
          <p:nvPr/>
        </p:nvPicPr>
        <p:blipFill>
          <a:blip r:embed="rId2">
            <a:extLst>
              <a:ext uri="{28A0092B-C50C-407E-A947-70E740481C1C}">
                <a14:useLocalDpi xmlns:a14="http://schemas.microsoft.com/office/drawing/2010/main" val="0"/>
              </a:ext>
            </a:extLst>
          </a:blip>
          <a:srcRect l="1424" r="999" b="4398"/>
          <a:stretch>
            <a:fillRect/>
          </a:stretch>
        </p:blipFill>
        <p:spPr bwMode="auto">
          <a:xfrm>
            <a:off x="179388" y="1284288"/>
            <a:ext cx="8786812" cy="502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itle 1"/>
          <p:cNvSpPr>
            <a:spLocks noGrp="1"/>
          </p:cNvSpPr>
          <p:nvPr>
            <p:ph type="title"/>
          </p:nvPr>
        </p:nvSpPr>
        <p:spPr>
          <a:xfrm>
            <a:off x="457200" y="44450"/>
            <a:ext cx="8229600" cy="1143000"/>
          </a:xfrm>
        </p:spPr>
        <p:txBody>
          <a:bodyPr/>
          <a:lstStyle/>
          <a:p>
            <a:r>
              <a:rPr lang="lv-LV" altLang="lv-LV" sz="3000" b="1" dirty="0" smtClean="0">
                <a:cs typeface="Times New Roman" pitchFamily="18" charset="0"/>
              </a:rPr>
              <a:t>Atkritumu apsaimniekošana ES</a:t>
            </a:r>
          </a:p>
        </p:txBody>
      </p:sp>
      <p:sp>
        <p:nvSpPr>
          <p:cNvPr id="11270" name="Rectangle 1"/>
          <p:cNvSpPr>
            <a:spLocks noChangeArrowheads="1"/>
          </p:cNvSpPr>
          <p:nvPr/>
        </p:nvSpPr>
        <p:spPr bwMode="auto">
          <a:xfrm>
            <a:off x="255588" y="836613"/>
            <a:ext cx="641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lv-LV" altLang="lv-LV" sz="1800" b="1" dirty="0"/>
              <a:t>Sadzīves atkritumu apstrāde, EU-27, (kg uz iedzīvotāju).</a:t>
            </a:r>
            <a:endParaRPr lang="lv-LV" altLang="lv-LV" sz="1800" dirty="0"/>
          </a:p>
        </p:txBody>
      </p:sp>
      <p:sp>
        <p:nvSpPr>
          <p:cNvPr id="11271" name="Rectangle 3"/>
          <p:cNvSpPr>
            <a:spLocks noChangeArrowheads="1"/>
          </p:cNvSpPr>
          <p:nvPr/>
        </p:nvSpPr>
        <p:spPr bwMode="auto">
          <a:xfrm>
            <a:off x="306388" y="6526213"/>
            <a:ext cx="8135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lv-LV" altLang="lv-LV" sz="1200" u="sng"/>
              <a:t>Avots</a:t>
            </a:r>
            <a:r>
              <a:rPr lang="lv-LV" altLang="lv-LV" sz="1200"/>
              <a:t>: </a:t>
            </a:r>
            <a:r>
              <a:rPr lang="lv-LV" altLang="lv-LV" sz="1100"/>
              <a:t>http://ec.europa.eu/eurostat/statistics-explained/index.php/File:Municipal_waste_treatment,_EU-27,_(kg_per_capita).png</a:t>
            </a:r>
          </a:p>
        </p:txBody>
      </p:sp>
      <p:sp>
        <p:nvSpPr>
          <p:cNvPr id="11272" name="TextBox 1"/>
          <p:cNvSpPr txBox="1">
            <a:spLocks noChangeArrowheads="1"/>
          </p:cNvSpPr>
          <p:nvPr/>
        </p:nvSpPr>
        <p:spPr bwMode="auto">
          <a:xfrm>
            <a:off x="1403350" y="4884738"/>
            <a:ext cx="3175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lv-LV" altLang="lv-LV" sz="2500">
                <a:solidFill>
                  <a:schemeClr val="bg1"/>
                </a:solidFill>
              </a:rPr>
              <a:t>Apglabāšana poligonos</a:t>
            </a:r>
          </a:p>
        </p:txBody>
      </p:sp>
      <p:sp>
        <p:nvSpPr>
          <p:cNvPr id="11273" name="TextBox 7"/>
          <p:cNvSpPr txBox="1">
            <a:spLocks noChangeArrowheads="1"/>
          </p:cNvSpPr>
          <p:nvPr/>
        </p:nvSpPr>
        <p:spPr bwMode="auto">
          <a:xfrm>
            <a:off x="5219700" y="3698875"/>
            <a:ext cx="21066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lv-LV" altLang="lv-LV" sz="2500"/>
              <a:t>Sadedzināšana</a:t>
            </a:r>
          </a:p>
        </p:txBody>
      </p:sp>
      <p:sp>
        <p:nvSpPr>
          <p:cNvPr id="11274" name="TextBox 8"/>
          <p:cNvSpPr txBox="1">
            <a:spLocks noChangeArrowheads="1"/>
          </p:cNvSpPr>
          <p:nvPr/>
        </p:nvSpPr>
        <p:spPr bwMode="auto">
          <a:xfrm>
            <a:off x="5954713" y="2724150"/>
            <a:ext cx="14208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lv-LV" altLang="lv-LV" sz="2500"/>
              <a:t>Pārstrāde</a:t>
            </a:r>
          </a:p>
        </p:txBody>
      </p:sp>
      <p:sp>
        <p:nvSpPr>
          <p:cNvPr id="11275" name="TextBox 9"/>
          <p:cNvSpPr txBox="1">
            <a:spLocks noChangeArrowheads="1"/>
          </p:cNvSpPr>
          <p:nvPr/>
        </p:nvSpPr>
        <p:spPr bwMode="auto">
          <a:xfrm>
            <a:off x="6488113" y="2005013"/>
            <a:ext cx="20939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lv-LV" altLang="lv-LV" sz="2500"/>
              <a:t>Kompostēšana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cs typeface="Times New Roman" pitchFamily="18" charset="0"/>
              </a:rPr>
              <a:t>Šķirošana</a:t>
            </a:r>
            <a:endParaRPr lang="en-US" altLang="lv-LV" sz="4000" b="1"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pic>
        <p:nvPicPr>
          <p:cNvPr id="9" name="Picture 4" descr="http://www.aluksne.lv/info_data/info08/sep03_01_vide/picture%20013.jpg"/>
          <p:cNvPicPr>
            <a:picLocks noChangeAspect="1" noChangeArrowheads="1"/>
          </p:cNvPicPr>
          <p:nvPr/>
        </p:nvPicPr>
        <p:blipFill>
          <a:blip r:embed="rId3">
            <a:extLst>
              <a:ext uri="{28A0092B-C50C-407E-A947-70E740481C1C}">
                <a14:useLocalDpi xmlns:a14="http://schemas.microsoft.com/office/drawing/2010/main" val="0"/>
              </a:ext>
            </a:extLst>
          </a:blip>
          <a:srcRect l="3596" t="12193" r="4652" b="9666"/>
          <a:stretch>
            <a:fillRect/>
          </a:stretch>
        </p:blipFill>
        <p:spPr bwMode="auto">
          <a:xfrm>
            <a:off x="1835696" y="1276466"/>
            <a:ext cx="579437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749845" y="5184279"/>
            <a:ext cx="79660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lv-LV" altLang="lv-LV" sz="3500" b="1" dirty="0">
                <a:solidFill>
                  <a:srgbClr val="FF0000"/>
                </a:solidFill>
              </a:rPr>
              <a:t>Kāds labums iedzīvotājiem no šķirošanas?</a:t>
            </a:r>
          </a:p>
        </p:txBody>
      </p:sp>
    </p:spTree>
    <p:extLst>
      <p:ext uri="{BB962C8B-B14F-4D97-AF65-F5344CB8AC3E}">
        <p14:creationId xmlns:p14="http://schemas.microsoft.com/office/powerpoint/2010/main" val="3057831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cs typeface="Times New Roman" pitchFamily="18" charset="0"/>
              </a:rPr>
              <a:t>Otrreizējā pārstrāde</a:t>
            </a:r>
            <a:endParaRPr lang="en-US" altLang="lv-LV" sz="4000" b="1"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8" name="Rectangle 3"/>
          <p:cNvSpPr txBox="1">
            <a:spLocks noChangeArrowheads="1"/>
          </p:cNvSpPr>
          <p:nvPr/>
        </p:nvSpPr>
        <p:spPr bwMode="auto">
          <a:xfrm>
            <a:off x="3607" y="1268760"/>
            <a:ext cx="9144000" cy="293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t">
              <a:defRPr/>
            </a:pPr>
            <a:r>
              <a:rPr lang="lv-LV" sz="2800" dirty="0">
                <a:cs typeface="Times New Roman" pitchFamily="18" charset="0"/>
              </a:rPr>
              <a:t>Rada </a:t>
            </a:r>
            <a:r>
              <a:rPr lang="lv-LV" sz="2800" u="sng" dirty="0">
                <a:cs typeface="Times New Roman" pitchFamily="18" charset="0"/>
              </a:rPr>
              <a:t>vismazāko piesārņojumu </a:t>
            </a:r>
            <a:r>
              <a:rPr lang="lv-LV" sz="2800" dirty="0">
                <a:cs typeface="Times New Roman" pitchFamily="18" charset="0"/>
              </a:rPr>
              <a:t>un </a:t>
            </a:r>
            <a:r>
              <a:rPr lang="lv-LV" sz="2800" u="sng" dirty="0">
                <a:cs typeface="Times New Roman" pitchFamily="18" charset="0"/>
              </a:rPr>
              <a:t>palīdz taupīt </a:t>
            </a:r>
            <a:r>
              <a:rPr lang="lv-LV" sz="2800" u="sng" dirty="0" smtClean="0">
                <a:cs typeface="Times New Roman" pitchFamily="18" charset="0"/>
              </a:rPr>
              <a:t>resursus</a:t>
            </a:r>
            <a:endParaRPr lang="lv-LV" sz="2800" dirty="0">
              <a:cs typeface="Times New Roman" pitchFamily="18" charset="0"/>
            </a:endParaRPr>
          </a:p>
          <a:p>
            <a:pPr algn="just" fontAlgn="t">
              <a:defRPr/>
            </a:pPr>
            <a:r>
              <a:rPr lang="lv-LV" sz="2800" dirty="0">
                <a:cs typeface="Times New Roman" pitchFamily="18" charset="0"/>
              </a:rPr>
              <a:t>Otrreizējā pārstrāde attaisnojas, kamēr tās izmaksas būtiski nepārsniedz iegūstamos pozitīvos </a:t>
            </a:r>
            <a:r>
              <a:rPr lang="lv-LV" sz="2800" dirty="0" smtClean="0">
                <a:cs typeface="Times New Roman" pitchFamily="18" charset="0"/>
              </a:rPr>
              <a:t>efektus</a:t>
            </a:r>
            <a:endParaRPr lang="lv-LV" sz="2800" dirty="0">
              <a:cs typeface="Times New Roman" pitchFamily="18" charset="0"/>
            </a:endParaRPr>
          </a:p>
          <a:p>
            <a:pPr algn="just" fontAlgn="t">
              <a:defRPr/>
            </a:pPr>
            <a:r>
              <a:rPr lang="lv-LV" sz="2800" dirty="0">
                <a:cs typeface="Times New Roman" pitchFamily="18" charset="0"/>
              </a:rPr>
              <a:t>Otrreizējā pārstrāde ir pareizākais, bet dārgākais un darbietilpīgākais atkritumu apsaimniekošanas </a:t>
            </a:r>
            <a:r>
              <a:rPr lang="lv-LV" sz="2800" dirty="0" smtClean="0">
                <a:cs typeface="Times New Roman" pitchFamily="18" charset="0"/>
              </a:rPr>
              <a:t>veids</a:t>
            </a:r>
            <a:endParaRPr lang="lv-LV" sz="2800" dirty="0">
              <a:cs typeface="Times New Roman" pitchFamily="18" charset="0"/>
            </a:endParaRPr>
          </a:p>
          <a:p>
            <a:pPr>
              <a:defRPr/>
            </a:pPr>
            <a:endParaRPr lang="lv-LV" sz="2800" dirty="0">
              <a:cs typeface="Times New Roman" pitchFamily="18" charset="0"/>
            </a:endParaRPr>
          </a:p>
        </p:txBody>
      </p:sp>
    </p:spTree>
    <p:extLst>
      <p:ext uri="{BB962C8B-B14F-4D97-AF65-F5344CB8AC3E}">
        <p14:creationId xmlns:p14="http://schemas.microsoft.com/office/powerpoint/2010/main" val="1964013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cs typeface="Times New Roman" pitchFamily="18" charset="0"/>
              </a:rPr>
              <a:t>Neradīšana un samazināšana</a:t>
            </a:r>
            <a:endParaRPr lang="en-US" altLang="lv-LV" sz="4000" b="1"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8" name="Rectangle 3"/>
          <p:cNvSpPr txBox="1">
            <a:spLocks noChangeArrowheads="1"/>
          </p:cNvSpPr>
          <p:nvPr/>
        </p:nvSpPr>
        <p:spPr bwMode="auto">
          <a:xfrm>
            <a:off x="-10896" y="1124744"/>
            <a:ext cx="9144000"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hangingPunct="1"/>
            <a:r>
              <a:rPr lang="lv-LV" altLang="lv-LV" sz="2800" dirty="0" smtClean="0">
                <a:latin typeface="+mj-lt"/>
                <a:cs typeface="Times New Roman" pitchFamily="18" charset="0"/>
              </a:rPr>
              <a:t>Atkritumu rašanos var novērst - neiegādājoties nevajadzīgas preces</a:t>
            </a:r>
          </a:p>
          <a:p>
            <a:pPr algn="just" eaLnBrk="1" hangingPunct="1"/>
            <a:r>
              <a:rPr lang="lv-LV" altLang="lv-LV" sz="2800" dirty="0" smtClean="0">
                <a:latin typeface="+mj-lt"/>
                <a:cs typeface="Times New Roman" pitchFamily="18" charset="0"/>
              </a:rPr>
              <a:t>Preces un iepakojuma ražotāja uzdevums - izveidot iepakojumu, kurā izmantots iespējami maz materiāla (materiālietilpības samazināšana) vai iespējami maz tāda materiāla, kam jānonāk atkritumu poligonā neeksistējoša vai sarežģīta pārstrādes procesa dēļ</a:t>
            </a:r>
          </a:p>
          <a:p>
            <a:endParaRPr lang="lv-LV" sz="2800" dirty="0">
              <a:latin typeface="+mj-lt"/>
            </a:endParaRPr>
          </a:p>
        </p:txBody>
      </p:sp>
    </p:spTree>
    <p:extLst>
      <p:ext uri="{BB962C8B-B14F-4D97-AF65-F5344CB8AC3E}">
        <p14:creationId xmlns:p14="http://schemas.microsoft.com/office/powerpoint/2010/main" val="3304993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sz="4000" b="1" dirty="0" smtClean="0"/>
              <a:t>„Nulles atkritumi”</a:t>
            </a:r>
            <a:endParaRPr lang="en-US" altLang="lv-LV" sz="4000" b="1"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
        <p:nvSpPr>
          <p:cNvPr id="8" name="Rectangle 3"/>
          <p:cNvSpPr txBox="1">
            <a:spLocks noChangeArrowheads="1"/>
          </p:cNvSpPr>
          <p:nvPr/>
        </p:nvSpPr>
        <p:spPr bwMode="auto">
          <a:xfrm>
            <a:off x="3607" y="1276663"/>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hangingPunct="1"/>
            <a:r>
              <a:rPr lang="lv-LV" sz="2800" dirty="0"/>
              <a:t>„</a:t>
            </a:r>
            <a:r>
              <a:rPr lang="lv-LV" sz="2800" dirty="0" err="1"/>
              <a:t>Zero</a:t>
            </a:r>
            <a:r>
              <a:rPr lang="lv-LV" sz="2800" dirty="0"/>
              <a:t> </a:t>
            </a:r>
            <a:r>
              <a:rPr lang="lv-LV" sz="2800" dirty="0" err="1"/>
              <a:t>Waste</a:t>
            </a:r>
            <a:r>
              <a:rPr lang="lv-LV" sz="2800" dirty="0"/>
              <a:t>” („nulles atkritumi”, arī „nulles izšķiešana”) kustība pasaulē radās pagājušā gadsimta sešdesmitajos gados – aicinot paraudzīties uz potenciālajiem atkritumiem kā uz izmantojamiem resursiem. „</a:t>
            </a:r>
            <a:r>
              <a:rPr lang="lv-LV" sz="2800" dirty="0" err="1"/>
              <a:t>Zero</a:t>
            </a:r>
            <a:r>
              <a:rPr lang="lv-LV" sz="2800" dirty="0"/>
              <a:t> </a:t>
            </a:r>
            <a:r>
              <a:rPr lang="lv-LV" sz="2800" dirty="0" err="1"/>
              <a:t>Waste</a:t>
            </a:r>
            <a:r>
              <a:rPr lang="lv-LV" sz="2800" dirty="0"/>
              <a:t>” vīzija ir lakoniska – tā ir pasaule bez </a:t>
            </a:r>
            <a:r>
              <a:rPr lang="lv-LV" sz="2800" dirty="0" smtClean="0"/>
              <a:t>atkritumiem</a:t>
            </a:r>
            <a:endParaRPr lang="lv-LV" sz="2800" dirty="0"/>
          </a:p>
        </p:txBody>
      </p:sp>
      <p:pic>
        <p:nvPicPr>
          <p:cNvPr id="154626" name="Picture 2" descr="AttÄlu rezultÄti vaicÄjumam âÑÐ¾Ð²ÐµÑÑÐºÐ¸Ð¹ ÐºÑÐ»ÑÐ¾Ðº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521664"/>
            <a:ext cx="2880320" cy="221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8515" y="5679750"/>
            <a:ext cx="3255413" cy="338554"/>
          </a:xfrm>
          <a:prstGeom prst="rect">
            <a:avLst/>
          </a:prstGeom>
        </p:spPr>
        <p:txBody>
          <a:bodyPr wrap="square">
            <a:spAutoFit/>
          </a:bodyPr>
          <a:lstStyle/>
          <a:p>
            <a:pPr>
              <a:defRPr/>
            </a:pPr>
            <a:r>
              <a:rPr lang="lv-LV" sz="800" dirty="0">
                <a:solidFill>
                  <a:schemeClr val="bg1">
                    <a:lumMod val="65000"/>
                  </a:schemeClr>
                </a:solidFill>
                <a:latin typeface="+mj-lt"/>
              </a:rPr>
              <a:t>https://</a:t>
            </a:r>
            <a:r>
              <a:rPr lang="lv-LV" sz="800" dirty="0" smtClean="0">
                <a:solidFill>
                  <a:schemeClr val="bg1">
                    <a:lumMod val="65000"/>
                  </a:schemeClr>
                </a:solidFill>
                <a:latin typeface="+mj-lt"/>
              </a:rPr>
              <a:t>avatars.mds.yandex.net/get-zen_doc/50509/pub_5b574ba9ee97</a:t>
            </a:r>
            <a:endParaRPr lang="ru-RU" sz="800" dirty="0" smtClean="0">
              <a:solidFill>
                <a:schemeClr val="bg1">
                  <a:lumMod val="65000"/>
                </a:schemeClr>
              </a:solidFill>
              <a:latin typeface="+mj-lt"/>
            </a:endParaRPr>
          </a:p>
          <a:p>
            <a:pPr>
              <a:defRPr/>
            </a:pPr>
            <a:r>
              <a:rPr lang="lv-LV" sz="800" dirty="0" smtClean="0">
                <a:solidFill>
                  <a:schemeClr val="bg1">
                    <a:lumMod val="65000"/>
                  </a:schemeClr>
                </a:solidFill>
                <a:latin typeface="+mj-lt"/>
              </a:rPr>
              <a:t>2800a8e44fbf_5b5751c4594dd500a974b8e8/scale_600</a:t>
            </a:r>
            <a:endParaRPr lang="lv-LV" sz="800" dirty="0">
              <a:solidFill>
                <a:schemeClr val="bg1">
                  <a:lumMod val="65000"/>
                </a:schemeClr>
              </a:solidFill>
              <a:latin typeface="+mj-lt"/>
            </a:endParaRPr>
          </a:p>
        </p:txBody>
      </p:sp>
      <p:pic>
        <p:nvPicPr>
          <p:cNvPr id="154628" name="Picture 4" descr="AttÄlu rezultÄti vaicÄjumam âÑÐ¼ÐµÑÐ°Ð½Ð° Ð² ÑÐ²Ð¾Ñ Ð±Ð°Ð½ÐºÑ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509017"/>
            <a:ext cx="3015110" cy="2261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32040" y="5751533"/>
            <a:ext cx="3255413" cy="215444"/>
          </a:xfrm>
          <a:prstGeom prst="rect">
            <a:avLst/>
          </a:prstGeom>
        </p:spPr>
        <p:txBody>
          <a:bodyPr wrap="square">
            <a:spAutoFit/>
          </a:bodyPr>
          <a:lstStyle/>
          <a:p>
            <a:pPr>
              <a:defRPr/>
            </a:pPr>
            <a:r>
              <a:rPr lang="lv-LV" sz="800" dirty="0">
                <a:solidFill>
                  <a:schemeClr val="bg1">
                    <a:lumMod val="65000"/>
                  </a:schemeClr>
                </a:solidFill>
                <a:latin typeface="+mj-lt"/>
              </a:rPr>
              <a:t>https://mtdata.ru/u28/photoDCB2/20259842902-0/original.jpg</a:t>
            </a:r>
          </a:p>
        </p:txBody>
      </p:sp>
    </p:spTree>
    <p:extLst>
      <p:ext uri="{BB962C8B-B14F-4D97-AF65-F5344CB8AC3E}">
        <p14:creationId xmlns:p14="http://schemas.microsoft.com/office/powerpoint/2010/main" val="143591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Vides SOS</a:t>
            </a:r>
            <a:endParaRPr lang="en-US" altLang="lv-LV" sz="4000" b="1"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pic>
        <p:nvPicPr>
          <p:cNvPr id="157698" name="Picture 2" descr="http://www.videssos.lv/images/logo-s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096" y="1268760"/>
            <a:ext cx="3528392"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57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46" y="5364415"/>
            <a:ext cx="25336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7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5221540"/>
            <a:ext cx="558165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412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Vides SOS</a:t>
            </a:r>
            <a:endParaRPr lang="en-US" altLang="lv-LV" sz="4000" b="1" dirty="0" smtClean="0"/>
          </a:p>
        </p:txBody>
      </p:sp>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287"/>
            <a:ext cx="7884368" cy="6829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797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Rot="1" noChangeArrowheads="1"/>
          </p:cNvSpPr>
          <p:nvPr>
            <p:ph idx="1"/>
          </p:nvPr>
        </p:nvSpPr>
        <p:spPr>
          <a:xfrm>
            <a:off x="76200" y="5219700"/>
            <a:ext cx="9067800" cy="1600200"/>
          </a:xfrm>
        </p:spPr>
        <p:txBody>
          <a:bodyPr/>
          <a:lstStyle/>
          <a:p>
            <a:pPr marL="0" indent="0" eaLnBrk="1" hangingPunct="1">
              <a:buNone/>
            </a:pPr>
            <a:r>
              <a:rPr lang="en-US" altLang="lv-LV" dirty="0" smtClean="0"/>
              <a:t>“…</a:t>
            </a:r>
            <a:r>
              <a:rPr lang="lv-LV" altLang="lv-LV" dirty="0" smtClean="0"/>
              <a:t>zeme nodrošina cilvēka eksistenci, vidi ir jāciena un jāsaudzē. Kamēr vide būs vesela arī cilvēks būs vesels</a:t>
            </a:r>
            <a:r>
              <a:rPr lang="en-US" altLang="lv-LV" dirty="0" smtClean="0"/>
              <a:t>” (</a:t>
            </a:r>
            <a:r>
              <a:rPr lang="en-US" altLang="lv-LV" i="1" dirty="0" smtClean="0"/>
              <a:t>Long and Fox, 1996)</a:t>
            </a:r>
            <a:endParaRPr lang="en-US" altLang="lv-LV" dirty="0" smtClean="0"/>
          </a:p>
        </p:txBody>
      </p:sp>
      <p:pic>
        <p:nvPicPr>
          <p:cNvPr id="76802" name="Picture 2" descr="AttÄlu rezultÄti vaicÄjumam âdaugavpils stropu ezers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14" y="155703"/>
            <a:ext cx="7677472" cy="5105519"/>
          </a:xfrm>
          <a:prstGeom prst="rect">
            <a:avLst/>
          </a:prstGeom>
          <a:noFill/>
          <a:extLst>
            <a:ext uri="{909E8E84-426E-40DD-AFC4-6F175D3DCCD1}">
              <a14:hiddenFill xmlns:a14="http://schemas.microsoft.com/office/drawing/2010/main">
                <a:solidFill>
                  <a:srgbClr val="FFFFFF"/>
                </a:solidFill>
              </a14:hiddenFill>
            </a:ext>
          </a:extLst>
        </p:spPr>
      </p:pic>
      <p:sp>
        <p:nvSpPr>
          <p:cNvPr id="16388" name="TextBox 1"/>
          <p:cNvSpPr txBox="1">
            <a:spLocks noChangeArrowheads="1"/>
          </p:cNvSpPr>
          <p:nvPr/>
        </p:nvSpPr>
        <p:spPr bwMode="auto">
          <a:xfrm>
            <a:off x="6007593" y="4628314"/>
            <a:ext cx="25104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lv-LV" altLang="lv-LV" sz="1500" dirty="0" smtClean="0">
                <a:solidFill>
                  <a:schemeClr val="bg1"/>
                </a:solidFill>
                <a:latin typeface="Arial" pitchFamily="34" charset="0"/>
              </a:rPr>
              <a:t>Stropu ezers</a:t>
            </a:r>
            <a:r>
              <a:rPr lang="lv-LV" altLang="lv-LV" sz="1500" dirty="0">
                <a:solidFill>
                  <a:schemeClr val="bg1"/>
                </a:solidFill>
                <a:latin typeface="Arial" pitchFamily="34" charset="0"/>
              </a:rPr>
              <a:t>, </a:t>
            </a:r>
            <a:r>
              <a:rPr lang="lv-LV" altLang="lv-LV" sz="1500" dirty="0" smtClean="0">
                <a:solidFill>
                  <a:schemeClr val="bg1"/>
                </a:solidFill>
                <a:latin typeface="Arial" pitchFamily="34" charset="0"/>
              </a:rPr>
              <a:t>Daugavpils</a:t>
            </a:r>
            <a:endParaRPr lang="lv-LV" altLang="lv-LV" sz="1500" dirty="0">
              <a:solidFill>
                <a:schemeClr val="bg1"/>
              </a:solidFill>
              <a:latin typeface="Arial" pitchFamily="34" charset="0"/>
            </a:endParaRPr>
          </a:p>
        </p:txBody>
      </p:sp>
      <p:sp>
        <p:nvSpPr>
          <p:cNvPr id="6" name="Rectangle 5"/>
          <p:cNvSpPr/>
          <p:nvPr/>
        </p:nvSpPr>
        <p:spPr>
          <a:xfrm>
            <a:off x="826962" y="4976045"/>
            <a:ext cx="4451466" cy="261610"/>
          </a:xfrm>
          <a:prstGeom prst="rect">
            <a:avLst/>
          </a:prstGeom>
        </p:spPr>
        <p:txBody>
          <a:bodyPr wrap="square">
            <a:spAutoFit/>
          </a:bodyPr>
          <a:lstStyle/>
          <a:p>
            <a:pPr>
              <a:defRPr/>
            </a:pPr>
            <a:r>
              <a:rPr lang="lv-LV" sz="1100" dirty="0" smtClean="0">
                <a:solidFill>
                  <a:schemeClr val="bg1">
                    <a:lumMod val="95000"/>
                  </a:schemeClr>
                </a:solidFill>
                <a:latin typeface="+mj-lt"/>
              </a:rPr>
              <a:t>Attēls </a:t>
            </a:r>
            <a:r>
              <a:rPr lang="lv-LV" sz="1100" dirty="0">
                <a:solidFill>
                  <a:schemeClr val="bg1">
                    <a:lumMod val="95000"/>
                  </a:schemeClr>
                </a:solidFill>
                <a:latin typeface="+mj-lt"/>
              </a:rPr>
              <a:t>- http://latgale.travel/wp-content/uploads/2017/05/stropuezers.jpg</a:t>
            </a:r>
          </a:p>
        </p:txBody>
      </p:sp>
    </p:spTree>
    <p:extLst>
      <p:ext uri="{BB962C8B-B14F-4D97-AF65-F5344CB8AC3E}">
        <p14:creationId xmlns:p14="http://schemas.microsoft.com/office/powerpoint/2010/main" val="33558571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D:\[ PHOTO ]\Daugavas plosta ekspedicija\2007_03_28\IMG_9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6" name="Content Placeholder 2"/>
          <p:cNvSpPr>
            <a:spLocks noGrp="1"/>
          </p:cNvSpPr>
          <p:nvPr>
            <p:ph idx="1"/>
          </p:nvPr>
        </p:nvSpPr>
        <p:spPr>
          <a:xfrm>
            <a:off x="539552" y="620688"/>
            <a:ext cx="8229600" cy="3344863"/>
          </a:xfrm>
        </p:spPr>
        <p:txBody>
          <a:bodyPr/>
          <a:lstStyle/>
          <a:p>
            <a:pPr marL="0" indent="0" algn="ctr">
              <a:buFont typeface="Arial" charset="0"/>
              <a:buNone/>
            </a:pPr>
            <a:r>
              <a:rPr lang="lv-LV" altLang="lv-LV" sz="4400" b="1" dirty="0" smtClean="0"/>
              <a:t>Paldies par uzmanību!</a:t>
            </a:r>
          </a:p>
        </p:txBody>
      </p:sp>
      <p:sp>
        <p:nvSpPr>
          <p:cNvPr id="5" name="Rectangle 4"/>
          <p:cNvSpPr/>
          <p:nvPr/>
        </p:nvSpPr>
        <p:spPr>
          <a:xfrm>
            <a:off x="6496773" y="6525344"/>
            <a:ext cx="2647227" cy="261610"/>
          </a:xfrm>
          <a:prstGeom prst="rect">
            <a:avLst/>
          </a:prstGeom>
        </p:spPr>
        <p:txBody>
          <a:bodyPr wrap="square">
            <a:spAutoFit/>
          </a:bodyPr>
          <a:lstStyle/>
          <a:p>
            <a:pPr>
              <a:defRPr/>
            </a:pPr>
            <a:r>
              <a:rPr lang="lv-LV" sz="1100" dirty="0" smtClean="0">
                <a:solidFill>
                  <a:srgbClr val="FFFFFF"/>
                </a:solidFill>
                <a:latin typeface="+mj-lt"/>
              </a:rPr>
              <a:t>Daugava pavasara palu laikā, Daugavpils</a:t>
            </a:r>
            <a:endParaRPr lang="lv-LV" sz="1100" dirty="0">
              <a:solidFill>
                <a:srgbClr val="FFFFFF"/>
              </a:solidFill>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17"/>
          <a:stretch/>
        </p:blipFill>
        <p:spPr bwMode="auto">
          <a:xfrm>
            <a:off x="1198316" y="1268760"/>
            <a:ext cx="6747369" cy="465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1" y="24447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lv-LV" altLang="lv-LV" sz="4000" b="1" dirty="0" smtClean="0"/>
              <a:t>Planētas iedzīvotāju skaits</a:t>
            </a:r>
            <a:endParaRPr lang="en-US" altLang="lv-LV" sz="4000" b="1" dirty="0" smtClean="0"/>
          </a:p>
        </p:txBody>
      </p:sp>
    </p:spTree>
    <p:extLst>
      <p:ext uri="{BB962C8B-B14F-4D97-AF65-F5344CB8AC3E}">
        <p14:creationId xmlns:p14="http://schemas.microsoft.com/office/powerpoint/2010/main" val="4109264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5" y="1052736"/>
            <a:ext cx="9076688" cy="450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1" y="24447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lv-LV" altLang="lv-LV" sz="4000" b="1" dirty="0" smtClean="0"/>
              <a:t>Planētas iedzīvotāju skaita izmaiņas</a:t>
            </a:r>
            <a:endParaRPr lang="en-US" altLang="lv-LV" sz="4000" b="1" dirty="0" smtClean="0"/>
          </a:p>
        </p:txBody>
      </p:sp>
    </p:spTree>
    <p:extLst>
      <p:ext uri="{BB962C8B-B14F-4D97-AF65-F5344CB8AC3E}">
        <p14:creationId xmlns:p14="http://schemas.microsoft.com/office/powerpoint/2010/main" val="542487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Prognozes</a:t>
            </a:r>
            <a:endParaRPr lang="en-US" altLang="lv-LV" sz="4000" b="1" dirty="0" smtClean="0"/>
          </a:p>
        </p:txBody>
      </p:sp>
      <p:sp>
        <p:nvSpPr>
          <p:cNvPr id="19459" name="Rectangle 3"/>
          <p:cNvSpPr>
            <a:spLocks noGrp="1" noChangeArrowheads="1"/>
          </p:cNvSpPr>
          <p:nvPr>
            <p:ph type="body" idx="4294967295"/>
          </p:nvPr>
        </p:nvSpPr>
        <p:spPr>
          <a:xfrm>
            <a:off x="0" y="1145689"/>
            <a:ext cx="9144000" cy="4592026"/>
          </a:xfrm>
          <a:noFill/>
        </p:spPr>
        <p:txBody>
          <a:bodyPr wrap="square" anchor="ctr">
            <a:spAutoFit/>
          </a:bodyPr>
          <a:lstStyle/>
          <a:p>
            <a:pPr marL="0" indent="0" algn="ctr" eaLnBrk="1" hangingPunct="1">
              <a:spcBef>
                <a:spcPct val="30000"/>
              </a:spcBef>
              <a:buNone/>
            </a:pPr>
            <a:r>
              <a:rPr lang="en-US" altLang="lv-LV" sz="2400" b="1" dirty="0" smtClean="0"/>
              <a:t>8 </a:t>
            </a:r>
            <a:r>
              <a:rPr lang="lv-LV" altLang="lv-LV" sz="2400" b="1" dirty="0" smtClean="0"/>
              <a:t>miljardi </a:t>
            </a:r>
            <a:r>
              <a:rPr lang="en-US" altLang="lv-LV" sz="2400" b="1" dirty="0" smtClean="0"/>
              <a:t>(2023)</a:t>
            </a:r>
          </a:p>
          <a:p>
            <a:pPr marL="0" indent="0" eaLnBrk="1" hangingPunct="1">
              <a:spcBef>
                <a:spcPct val="30000"/>
              </a:spcBef>
              <a:buNone/>
            </a:pPr>
            <a:r>
              <a:rPr lang="lv-LV" altLang="lv-LV" sz="2400" dirty="0" smtClean="0"/>
              <a:t>ANO paredz, ka 2023.gadā cilvēku skaits būs 8 miljardi. ASV zinātnieki paredz, ka tas notiks 2026.gadā. </a:t>
            </a:r>
          </a:p>
          <a:p>
            <a:pPr marL="0" indent="0" eaLnBrk="1" hangingPunct="1">
              <a:spcBef>
                <a:spcPct val="30000"/>
              </a:spcBef>
              <a:buNone/>
            </a:pPr>
            <a:endParaRPr lang="lv-LV" altLang="lv-LV" sz="2400" dirty="0" smtClean="0"/>
          </a:p>
          <a:p>
            <a:pPr marL="0" indent="0" algn="ctr" eaLnBrk="1" hangingPunct="1">
              <a:spcBef>
                <a:spcPct val="30000"/>
              </a:spcBef>
              <a:buNone/>
            </a:pPr>
            <a:r>
              <a:rPr lang="en-US" altLang="lv-LV" sz="2400" b="1" dirty="0" smtClean="0"/>
              <a:t>9 </a:t>
            </a:r>
            <a:r>
              <a:rPr lang="lv-LV" altLang="lv-LV" sz="2400" b="1" dirty="0" smtClean="0"/>
              <a:t>miljardi </a:t>
            </a:r>
            <a:r>
              <a:rPr lang="en-US" altLang="lv-LV" sz="2400" b="1" dirty="0" smtClean="0"/>
              <a:t>(2037)</a:t>
            </a:r>
          </a:p>
          <a:p>
            <a:pPr marL="0" indent="0" eaLnBrk="1" hangingPunct="1">
              <a:spcBef>
                <a:spcPct val="30000"/>
              </a:spcBef>
              <a:buNone/>
            </a:pPr>
            <a:r>
              <a:rPr lang="lv-LV" altLang="lv-LV" sz="2400" dirty="0" smtClean="0"/>
              <a:t>Zemes iedzīvotāju skaits 2037.gadā sasniegs 9 miljardus cilvēku. </a:t>
            </a:r>
            <a:endParaRPr lang="en-US" altLang="lv-LV" sz="2400" dirty="0" smtClean="0"/>
          </a:p>
          <a:p>
            <a:pPr marL="0" indent="0" eaLnBrk="1" hangingPunct="1">
              <a:spcBef>
                <a:spcPct val="30000"/>
              </a:spcBef>
              <a:buNone/>
            </a:pPr>
            <a:endParaRPr lang="lv-LV" altLang="lv-LV" sz="2400" dirty="0" smtClean="0"/>
          </a:p>
          <a:p>
            <a:pPr marL="0" indent="0" algn="ctr" eaLnBrk="1" hangingPunct="1">
              <a:spcBef>
                <a:spcPct val="30000"/>
              </a:spcBef>
              <a:buNone/>
            </a:pPr>
            <a:r>
              <a:rPr lang="en-US" altLang="lv-LV" sz="2400" b="1" dirty="0" smtClean="0"/>
              <a:t>10 </a:t>
            </a:r>
            <a:r>
              <a:rPr lang="lv-LV" altLang="lv-LV" sz="2400" b="1" dirty="0" smtClean="0"/>
              <a:t>miljardi </a:t>
            </a:r>
            <a:r>
              <a:rPr lang="en-US" altLang="lv-LV" sz="2400" b="1" dirty="0" smtClean="0"/>
              <a:t>(2057)</a:t>
            </a:r>
          </a:p>
          <a:p>
            <a:pPr marL="0" indent="0" eaLnBrk="1" hangingPunct="1">
              <a:spcBef>
                <a:spcPct val="30000"/>
              </a:spcBef>
              <a:buNone/>
            </a:pPr>
            <a:r>
              <a:rPr lang="lv-LV" altLang="lv-LV" sz="2400" dirty="0" smtClean="0"/>
              <a:t>ANO paredz, ka 2057.gadā cilvēku skaits būs 10 miljardi.</a:t>
            </a:r>
            <a:endParaRPr lang="en-US" altLang="lv-LV" sz="2400" dirty="0" smtClean="0"/>
          </a:p>
          <a:p>
            <a:pPr marL="0" indent="0" eaLnBrk="1" hangingPunct="1">
              <a:spcBef>
                <a:spcPct val="30000"/>
              </a:spcBef>
              <a:buNone/>
            </a:pP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2316205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410" name="Rectangle 2"/>
          <p:cNvSpPr>
            <a:spLocks noGrp="1" noChangeArrowheads="1"/>
          </p:cNvSpPr>
          <p:nvPr>
            <p:ph type="title" idx="4294967295"/>
          </p:nvPr>
        </p:nvSpPr>
        <p:spPr>
          <a:xfrm>
            <a:off x="0" y="260648"/>
            <a:ext cx="9144000" cy="615553"/>
          </a:xfrm>
        </p:spPr>
        <p:txBody>
          <a:bodyPr wrap="square" lIns="0" tIns="0" rIns="0" bIns="0" anchor="t">
            <a:spAutoFit/>
          </a:bodyPr>
          <a:lstStyle/>
          <a:p>
            <a:pPr eaLnBrk="1" hangingPunct="1"/>
            <a:r>
              <a:rPr lang="lv-LV" altLang="lv-LV" sz="4000" b="1" dirty="0" smtClean="0"/>
              <a:t>Aizmirstam un nedomājam</a:t>
            </a:r>
            <a:endParaRPr lang="en-US" altLang="lv-LV" sz="4000" b="1" dirty="0" smtClean="0"/>
          </a:p>
        </p:txBody>
      </p:sp>
      <p:sp>
        <p:nvSpPr>
          <p:cNvPr id="19459" name="Rectangle 3"/>
          <p:cNvSpPr>
            <a:spLocks noGrp="1" noChangeArrowheads="1"/>
          </p:cNvSpPr>
          <p:nvPr>
            <p:ph type="body" idx="4294967295"/>
          </p:nvPr>
        </p:nvSpPr>
        <p:spPr>
          <a:xfrm>
            <a:off x="0" y="1253873"/>
            <a:ext cx="9144000" cy="3250121"/>
          </a:xfrm>
          <a:noFill/>
        </p:spPr>
        <p:txBody>
          <a:bodyPr wrap="square" anchor="ctr">
            <a:spAutoFit/>
          </a:bodyPr>
          <a:lstStyle/>
          <a:p>
            <a:pPr eaLnBrk="1" hangingPunct="1">
              <a:buFont typeface="Arial" panose="020B0604020202020204" pitchFamily="34" charset="0"/>
              <a:buChar char="•"/>
            </a:pPr>
            <a:r>
              <a:rPr lang="lv-LV" altLang="lv-LV" sz="2800" dirty="0" smtClean="0"/>
              <a:t>Cilvēks eksistē vidē un ir daļa no tās</a:t>
            </a:r>
            <a:r>
              <a:rPr lang="en-US" altLang="lv-LV" sz="2800" dirty="0" smtClean="0"/>
              <a:t/>
            </a:r>
            <a:br>
              <a:rPr lang="en-US" altLang="lv-LV" sz="2800" dirty="0" smtClean="0"/>
            </a:br>
            <a:endParaRPr lang="en-US" altLang="lv-LV" sz="2800" dirty="0" smtClean="0"/>
          </a:p>
          <a:p>
            <a:pPr eaLnBrk="1" hangingPunct="1">
              <a:buFont typeface="Arial" panose="020B0604020202020204" pitchFamily="34" charset="0"/>
              <a:buChar char="•"/>
            </a:pPr>
            <a:r>
              <a:rPr lang="lv-LV" altLang="lv-LV" sz="2800" dirty="0" smtClean="0"/>
              <a:t>Tāpat kā citas sugas arī cilvēka izdzīvošana ir atkarīga no planētas un tās funkcionēšanas</a:t>
            </a:r>
            <a:r>
              <a:rPr lang="en-US" altLang="lv-LV" sz="2800" dirty="0" smtClean="0"/>
              <a:t/>
            </a:r>
            <a:br>
              <a:rPr lang="en-US" altLang="lv-LV" sz="2800" dirty="0" smtClean="0"/>
            </a:br>
            <a:endParaRPr lang="en-US" altLang="lv-LV" sz="2800" dirty="0" smtClean="0"/>
          </a:p>
          <a:p>
            <a:pPr eaLnBrk="1" hangingPunct="1">
              <a:buFont typeface="Arial" panose="020B0604020202020204" pitchFamily="34" charset="0"/>
              <a:buChar char="•"/>
            </a:pPr>
            <a:r>
              <a:rPr lang="lv-LV" altLang="lv-LV" sz="2800" dirty="0" smtClean="0"/>
              <a:t>Tāpēc, cilvēka mijiedarbība ar apkārtējo vidi ir ļoti svarīga</a:t>
            </a:r>
            <a:endParaRPr lang="en-US" altLang="lv-LV" sz="2800" dirty="0" smtClean="0"/>
          </a:p>
          <a:p>
            <a:pPr marL="0" indent="0" eaLnBrk="1" hangingPunct="1">
              <a:spcBef>
                <a:spcPct val="30000"/>
              </a:spcBef>
              <a:buNone/>
            </a:pPr>
            <a:endParaRPr lang="en-US" altLang="lv-LV" sz="2000" dirty="0" smtClean="0"/>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65000"/>
                  </a:schemeClr>
                </a:solidFill>
                <a:latin typeface="+mj-lt"/>
              </a:rPr>
              <a:t>Attēls - https</a:t>
            </a:r>
            <a:r>
              <a:rPr lang="lv-LV" sz="1100" dirty="0">
                <a:solidFill>
                  <a:schemeClr val="bg1">
                    <a:lumMod val="65000"/>
                  </a:schemeClr>
                </a:solidFill>
                <a:latin typeface="+mj-lt"/>
              </a:rPr>
              <a:t>://d2v9y0dukr6mq2.cloudfront.net/video/thumbnail/VB6lIpK/garbage-mountain-garbage-dump-landfill-2_nyeueo6___F0000.png</a:t>
            </a:r>
          </a:p>
        </p:txBody>
      </p:sp>
    </p:spTree>
    <p:extLst>
      <p:ext uri="{BB962C8B-B14F-4D97-AF65-F5344CB8AC3E}">
        <p14:creationId xmlns:p14="http://schemas.microsoft.com/office/powerpoint/2010/main" val="1901169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 y="1268760"/>
            <a:ext cx="9141371" cy="4988024"/>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95000"/>
                  </a:schemeClr>
                </a:solidFill>
                <a:latin typeface="+mj-lt"/>
              </a:rPr>
              <a:t>Attēls - https</a:t>
            </a:r>
            <a:r>
              <a:rPr lang="lv-LV" sz="1100" dirty="0">
                <a:solidFill>
                  <a:schemeClr val="bg1">
                    <a:lumMod val="95000"/>
                  </a:schemeClr>
                </a:solidFill>
                <a:latin typeface="+mj-lt"/>
              </a:rPr>
              <a:t>://d2v9y0dukr6mq2.cloudfront.net/video/thumbnail/VB6lIpK/garbage-mountain-garbage-dump-landfill-2_nyeueo6___F0000.png</a:t>
            </a:r>
          </a:p>
        </p:txBody>
      </p:sp>
      <p:cxnSp>
        <p:nvCxnSpPr>
          <p:cNvPr id="6" name="Straight Connector 5"/>
          <p:cNvCxnSpPr/>
          <p:nvPr/>
        </p:nvCxnSpPr>
        <p:spPr>
          <a:xfrm>
            <a:off x="52565" y="1340768"/>
            <a:ext cx="8983931" cy="48083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944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65" y="6018304"/>
            <a:ext cx="8695899" cy="261610"/>
          </a:xfrm>
          <a:prstGeom prst="rect">
            <a:avLst/>
          </a:prstGeom>
        </p:spPr>
        <p:txBody>
          <a:bodyPr wrap="square">
            <a:spAutoFit/>
          </a:bodyPr>
          <a:lstStyle/>
          <a:p>
            <a:pPr>
              <a:defRPr/>
            </a:pPr>
            <a:r>
              <a:rPr lang="lv-LV" sz="1100" dirty="0" smtClean="0">
                <a:solidFill>
                  <a:schemeClr val="bg1">
                    <a:lumMod val="95000"/>
                  </a:schemeClr>
                </a:solidFill>
                <a:latin typeface="+mj-lt"/>
              </a:rPr>
              <a:t>Attēls - https</a:t>
            </a:r>
            <a:r>
              <a:rPr lang="lv-LV" sz="1100" dirty="0">
                <a:solidFill>
                  <a:schemeClr val="bg1">
                    <a:lumMod val="95000"/>
                  </a:schemeClr>
                </a:solidFill>
                <a:latin typeface="+mj-lt"/>
              </a:rPr>
              <a:t>://d2v9y0dukr6mq2.cloudfront.net/video/thumbnail/VB6lIpK/garbage-mountain-garbage-dump-landfill-2_nyeueo6___F0000.png</a:t>
            </a:r>
          </a:p>
        </p:txBody>
      </p:sp>
      <p:pic>
        <p:nvPicPr>
          <p:cNvPr id="1026" name="Picture 2" descr="https://i.jauns.lv/t/2017/08/21/1206376/480x0.jpg?v=1503302387"/>
          <p:cNvPicPr>
            <a:picLocks noChangeAspect="1" noChangeArrowheads="1"/>
          </p:cNvPicPr>
          <p:nvPr/>
        </p:nvPicPr>
        <p:blipFill rotWithShape="1">
          <a:blip r:embed="rId2">
            <a:extLst>
              <a:ext uri="{28A0092B-C50C-407E-A947-70E740481C1C}">
                <a14:useLocalDpi xmlns:a14="http://schemas.microsoft.com/office/drawing/2010/main" val="0"/>
              </a:ext>
            </a:extLst>
          </a:blip>
          <a:srcRect l="2007" t="11558" r="1919" b="31370"/>
          <a:stretch/>
        </p:blipFill>
        <p:spPr bwMode="auto">
          <a:xfrm>
            <a:off x="1691680" y="861100"/>
            <a:ext cx="5760640" cy="5368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i.jauns.lv/t/2017/08/21/1206376/480x0.jpg?v=1503302387"/>
          <p:cNvPicPr>
            <a:picLocks noChangeAspect="1" noChangeArrowheads="1"/>
          </p:cNvPicPr>
          <p:nvPr/>
        </p:nvPicPr>
        <p:blipFill rotWithShape="1">
          <a:blip r:embed="rId2">
            <a:extLst>
              <a:ext uri="{28A0092B-C50C-407E-A947-70E740481C1C}">
                <a14:useLocalDpi xmlns:a14="http://schemas.microsoft.com/office/drawing/2010/main" val="0"/>
              </a:ext>
            </a:extLst>
          </a:blip>
          <a:srcRect l="1830" t="90293" r="1534" b="1128"/>
          <a:stretch/>
        </p:blipFill>
        <p:spPr bwMode="auto">
          <a:xfrm>
            <a:off x="4725824" y="6242702"/>
            <a:ext cx="4418176" cy="6152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26064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lv-LV" altLang="lv-LV" sz="4000" b="1" dirty="0" smtClean="0"/>
              <a:t>Atkritumu sadalīšanās laiks dabā</a:t>
            </a:r>
            <a:endParaRPr lang="en-US" altLang="lv-LV" sz="4000" b="1" dirty="0" smtClean="0"/>
          </a:p>
        </p:txBody>
      </p:sp>
    </p:spTree>
    <p:extLst>
      <p:ext uri="{BB962C8B-B14F-4D97-AF65-F5344CB8AC3E}">
        <p14:creationId xmlns:p14="http://schemas.microsoft.com/office/powerpoint/2010/main" val="1177996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1034</TotalTime>
  <Words>2528</Words>
  <Application>Microsoft Office PowerPoint</Application>
  <PresentationFormat>On-screen Show (4:3)</PresentationFormat>
  <Paragraphs>214</Paragraphs>
  <Slides>39</Slides>
  <Notes>14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Atkritumi mūsu ikdienā</vt:lpstr>
      <vt:lpstr>Kas ir atkritumi?</vt:lpstr>
      <vt:lpstr>Kāpēc atkritumi ir problēma?</vt:lpstr>
      <vt:lpstr>PowerPoint Presentation</vt:lpstr>
      <vt:lpstr>PowerPoint Presentation</vt:lpstr>
      <vt:lpstr>Prognozes</vt:lpstr>
      <vt:lpstr>Aizmirstam un nedomājam</vt:lpstr>
      <vt:lpstr>PowerPoint Presentation</vt:lpstr>
      <vt:lpstr>PowerPoint Presentation</vt:lpstr>
      <vt:lpstr>PowerPoint Presentation</vt:lpstr>
      <vt:lpstr>RIO olimpiskās spēles</vt:lpstr>
      <vt:lpstr>PowerPoint Presentation</vt:lpstr>
      <vt:lpstr>PowerPoint Presentation</vt:lpstr>
      <vt:lpstr>PowerPoint Presentation</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Fakti par atkritumiem</vt:lpstr>
      <vt:lpstr>KO DARĪT!?</vt:lpstr>
      <vt:lpstr>Atkritumu apsaimniekošanas hierarhija</vt:lpstr>
      <vt:lpstr>Atkritumu apsaimniekošana ES</vt:lpstr>
      <vt:lpstr>Šķirošana</vt:lpstr>
      <vt:lpstr>Otrreizējā pārstrāde</vt:lpstr>
      <vt:lpstr>Neradīšana un samazināšana</vt:lpstr>
      <vt:lpstr>„Nulles atkritumi”</vt:lpstr>
      <vt:lpstr>Vides SOS</vt:lpstr>
      <vt:lpstr>Vides SOS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Atkritumu apsaimniekošana</dc:title>
  <dc:creator>User</dc:creator>
  <cp:lastModifiedBy>Dainis Lazdāns</cp:lastModifiedBy>
  <cp:revision>141</cp:revision>
  <dcterms:created xsi:type="dcterms:W3CDTF">2012-11-29T08:06:27Z</dcterms:created>
  <dcterms:modified xsi:type="dcterms:W3CDTF">2019-08-27T05:27:51Z</dcterms:modified>
</cp:coreProperties>
</file>