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454" r:id="rId3"/>
    <p:sldId id="477" r:id="rId4"/>
    <p:sldId id="478" r:id="rId5"/>
    <p:sldId id="479" r:id="rId6"/>
    <p:sldId id="298" r:id="rId7"/>
    <p:sldId id="480" r:id="rId8"/>
    <p:sldId id="481" r:id="rId9"/>
    <p:sldId id="487" r:id="rId10"/>
    <p:sldId id="488" r:id="rId11"/>
    <p:sldId id="489" r:id="rId12"/>
    <p:sldId id="490" r:id="rId13"/>
    <p:sldId id="491" r:id="rId14"/>
    <p:sldId id="493" r:id="rId15"/>
    <p:sldId id="495" r:id="rId16"/>
    <p:sldId id="496" r:id="rId17"/>
    <p:sldId id="502" r:id="rId18"/>
    <p:sldId id="499" r:id="rId19"/>
    <p:sldId id="505" r:id="rId20"/>
    <p:sldId id="500" r:id="rId21"/>
    <p:sldId id="504" r:id="rId22"/>
    <p:sldId id="503" r:id="rId23"/>
    <p:sldId id="501" r:id="rId24"/>
    <p:sldId id="494" r:id="rId25"/>
    <p:sldId id="498" r:id="rId26"/>
    <p:sldId id="262" r:id="rId2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E2"/>
    <a:srgbClr val="381902"/>
    <a:srgbClr val="602B04"/>
    <a:srgbClr val="6C3104"/>
    <a:srgbClr val="CCECFF"/>
    <a:srgbClr val="F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Primary\User%20Folders\EUpeniece\Desktop\BUDZETS\DIAGRAMMAS\DIAGRAMMAS_JAUNA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Primary\User%20Folders\EUpeniece\Desktop\BUDZETS\DIAGRAMMAS\DIAGRAMMAS_JAUNAS.xlsx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Primary\User%20Folders\EUpeniece\Desktop\BUDZETS\DIAGRAMMAS\DIAGRAMMAS_JAUNA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Primary\User%20Folders\EUpeniece\Desktop\BUDZETS\DIAGRAMMAS\VESTURISKAS_DIAGRAMMAS.xl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UDZETS\DIAGRAMMAS\DIAGRAMMAS_JAUN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TS_TAB_DIAGR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ienemumi!$N$45</c:f>
              <c:strCache>
                <c:ptCount val="1"/>
                <c:pt idx="0">
                  <c:v>2024.gads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dLbls>
            <c:dLbl>
              <c:idx val="4"/>
              <c:layout>
                <c:manualLayout>
                  <c:x val="-3.2640588118704787E-2"/>
                  <c:y val="4.5506240804693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ienemumi!$A$46:$A$50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Transferti (bez pašvaldību finanšu izlīdzināšanas)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ienemumi!$N$46:$N$50</c:f>
              <c:numCache>
                <c:formatCode>0.00</c:formatCode>
                <c:ptCount val="5"/>
                <c:pt idx="0">
                  <c:v>49.592846999999999</c:v>
                </c:pt>
                <c:pt idx="1">
                  <c:v>3.0489229999999998</c:v>
                </c:pt>
                <c:pt idx="2">
                  <c:v>50.808771999999998</c:v>
                </c:pt>
                <c:pt idx="3">
                  <c:v>26.95749</c:v>
                </c:pt>
                <c:pt idx="4">
                  <c:v>7.9765259999999998</c:v>
                </c:pt>
              </c:numCache>
            </c:numRef>
          </c:val>
        </c:ser>
        <c:ser>
          <c:idx val="1"/>
          <c:order val="1"/>
          <c:tx>
            <c:strRef>
              <c:f>ienemumi!$O$45</c:f>
              <c:strCache>
                <c:ptCount val="1"/>
                <c:pt idx="0">
                  <c:v>2025.gads </c:v>
                </c:pt>
              </c:strCache>
            </c:strRef>
          </c:tx>
          <c:spPr>
            <a:solidFill>
              <a:srgbClr val="475A8D">
                <a:lumMod val="20000"/>
                <a:lumOff val="80000"/>
              </a:srgbClr>
            </a:solidFill>
            <a:ln w="25400" cap="flat" cmpd="sng" algn="ctr">
              <a:solidFill>
                <a:srgbClr val="475A8D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ienemumi!$A$46:$A$50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Transferti (bez pašvaldību finanšu izlīdzināšanas)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ienemumi!$O$46:$O$50</c:f>
              <c:numCache>
                <c:formatCode>0.00</c:formatCode>
                <c:ptCount val="5"/>
                <c:pt idx="0">
                  <c:v>55.47701</c:v>
                </c:pt>
                <c:pt idx="1">
                  <c:v>2.7648190000000001</c:v>
                </c:pt>
                <c:pt idx="2">
                  <c:v>61.595770999999999</c:v>
                </c:pt>
                <c:pt idx="3">
                  <c:v>28.562681999999999</c:v>
                </c:pt>
                <c:pt idx="4">
                  <c:v>7.4716800000000001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1"/>
        <c:overlap val="-20"/>
        <c:axId val="91448448"/>
        <c:axId val="91456256"/>
      </c:barChart>
      <c:catAx>
        <c:axId val="91448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91456256"/>
        <c:crosses val="autoZero"/>
        <c:auto val="1"/>
        <c:lblAlgn val="ctr"/>
        <c:lblOffset val="100"/>
        <c:noMultiLvlLbl val="0"/>
      </c:catAx>
      <c:valAx>
        <c:axId val="914562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91448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63939596099983E-3"/>
          <c:y val="4.6890095059698086E-2"/>
          <c:w val="0.94558838128583933"/>
          <c:h val="0.92065227455790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63939596099983E-3"/>
          <c:y val="4.6890095059698086E-2"/>
          <c:w val="0.94558838128583933"/>
          <c:h val="0.920652274557908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12384562665518398"/>
                  <c:y val="7.79530217323931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200255859233572E-2"/>
                  <c:y val="1.1861049507101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4912619254688783E-2"/>
                  <c:y val="1.8707129885025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885153479312985E-2"/>
                  <c:y val="1.72482134819131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836502522232905E-3"/>
                  <c:y val="-0.123132553920419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0360576451067069E-2"/>
                  <c:y val="-0.11464933634016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8215079236541493E-2"/>
                  <c:y val="-7.6230768346479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280693174222789E-2"/>
                  <c:y val="-0.20077572499802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8468479483542816E-2"/>
                  <c:y val="7.6950799944184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izdevumi!$A$15:$A$23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izdevumi!$B$15:$B$23</c:f>
              <c:numCache>
                <c:formatCode>#,##0</c:formatCode>
                <c:ptCount val="9"/>
                <c:pt idx="0">
                  <c:v>12956551</c:v>
                </c:pt>
                <c:pt idx="1">
                  <c:v>3246571</c:v>
                </c:pt>
                <c:pt idx="2">
                  <c:v>16663844</c:v>
                </c:pt>
                <c:pt idx="3">
                  <c:v>3963660</c:v>
                </c:pt>
                <c:pt idx="4">
                  <c:v>29981329</c:v>
                </c:pt>
                <c:pt idx="5">
                  <c:v>676635</c:v>
                </c:pt>
                <c:pt idx="6">
                  <c:v>12383304</c:v>
                </c:pt>
                <c:pt idx="7">
                  <c:v>64653482</c:v>
                </c:pt>
                <c:pt idx="8">
                  <c:v>24965890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20546447358769"/>
          <c:y val="2.3809523809523808E-2"/>
          <c:w val="0.56708581410388903"/>
          <c:h val="0.88078511019455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izdevumi!$B$87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izdevumi!$A$88:$A$96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izdevumi!$B$88:$B$96</c:f>
              <c:numCache>
                <c:formatCode>#,##0</c:formatCode>
                <c:ptCount val="9"/>
                <c:pt idx="0">
                  <c:v>11202871</c:v>
                </c:pt>
                <c:pt idx="1">
                  <c:v>2865150</c:v>
                </c:pt>
                <c:pt idx="2">
                  <c:v>15689683</c:v>
                </c:pt>
                <c:pt idx="3">
                  <c:v>3475076</c:v>
                </c:pt>
                <c:pt idx="4">
                  <c:v>15391118</c:v>
                </c:pt>
                <c:pt idx="5">
                  <c:v>477280</c:v>
                </c:pt>
                <c:pt idx="6">
                  <c:v>9541808</c:v>
                </c:pt>
                <c:pt idx="7">
                  <c:v>63881495</c:v>
                </c:pt>
                <c:pt idx="8">
                  <c:v>21478737</c:v>
                </c:pt>
              </c:numCache>
            </c:numRef>
          </c:val>
        </c:ser>
        <c:ser>
          <c:idx val="1"/>
          <c:order val="1"/>
          <c:tx>
            <c:strRef>
              <c:f>izdevumi!$C$87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izdevumi!$A$88:$A$96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izdevumi!$C$88:$C$96</c:f>
              <c:numCache>
                <c:formatCode>#,##0</c:formatCode>
                <c:ptCount val="9"/>
                <c:pt idx="0">
                  <c:v>12956551</c:v>
                </c:pt>
                <c:pt idx="1">
                  <c:v>3246571</c:v>
                </c:pt>
                <c:pt idx="2">
                  <c:v>16663844</c:v>
                </c:pt>
                <c:pt idx="3">
                  <c:v>3963660</c:v>
                </c:pt>
                <c:pt idx="4">
                  <c:v>29981329</c:v>
                </c:pt>
                <c:pt idx="5">
                  <c:v>676635</c:v>
                </c:pt>
                <c:pt idx="6">
                  <c:v>12383304</c:v>
                </c:pt>
                <c:pt idx="7">
                  <c:v>64653482</c:v>
                </c:pt>
                <c:pt idx="8">
                  <c:v>24965890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50912"/>
        <c:axId val="83752448"/>
      </c:barChart>
      <c:catAx>
        <c:axId val="83750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3752448"/>
        <c:crosses val="autoZero"/>
        <c:auto val="1"/>
        <c:lblAlgn val="ctr"/>
        <c:lblOffset val="100"/>
        <c:noMultiLvlLbl val="0"/>
      </c:catAx>
      <c:valAx>
        <c:axId val="837524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3750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Sheet1!$B$84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Sheet1!$A$85:$A$90</c:f>
              <c:strCache>
                <c:ptCount val="6"/>
                <c:pt idx="0">
                  <c:v>Dome un centrālā pārvalde</c:v>
                </c:pt>
                <c:pt idx="1">
                  <c:v>Kredītu procenti</c:v>
                </c:pt>
                <c:pt idx="2">
                  <c:v>Savstarpējie norēķini</c:v>
                </c:pt>
                <c:pt idx="3">
                  <c:v>Rezerves un projektu fonds</c:v>
                </c:pt>
                <c:pt idx="4">
                  <c:v>Eiropas projekti un investīcijas </c:v>
                </c:pt>
                <c:pt idx="5">
                  <c:v>Citi izdevumi </c:v>
                </c:pt>
              </c:strCache>
            </c:strRef>
          </c:cat>
          <c:val>
            <c:numRef>
              <c:f>Sheet1!$B$85:$B$90</c:f>
              <c:numCache>
                <c:formatCode>#,##0</c:formatCode>
                <c:ptCount val="6"/>
                <c:pt idx="0">
                  <c:v>7263968</c:v>
                </c:pt>
                <c:pt idx="1">
                  <c:v>2930613</c:v>
                </c:pt>
                <c:pt idx="2">
                  <c:v>650000</c:v>
                </c:pt>
                <c:pt idx="3">
                  <c:v>295948</c:v>
                </c:pt>
                <c:pt idx="4">
                  <c:v>0</c:v>
                </c:pt>
                <c:pt idx="5">
                  <c:v>62342</c:v>
                </c:pt>
              </c:numCache>
            </c:numRef>
          </c:val>
        </c:ser>
        <c:ser>
          <c:idx val="1"/>
          <c:order val="1"/>
          <c:tx>
            <c:strRef>
              <c:f>Sheet1!$C$84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Sheet1!$A$85:$A$90</c:f>
              <c:strCache>
                <c:ptCount val="6"/>
                <c:pt idx="0">
                  <c:v>Dome un centrālā pārvalde</c:v>
                </c:pt>
                <c:pt idx="1">
                  <c:v>Kredītu procenti</c:v>
                </c:pt>
                <c:pt idx="2">
                  <c:v>Savstarpējie norēķini</c:v>
                </c:pt>
                <c:pt idx="3">
                  <c:v>Rezerves un projektu fonds</c:v>
                </c:pt>
                <c:pt idx="4">
                  <c:v>Eiropas projekti un investīcijas </c:v>
                </c:pt>
                <c:pt idx="5">
                  <c:v>Citi izdevumi </c:v>
                </c:pt>
              </c:strCache>
            </c:strRef>
          </c:cat>
          <c:val>
            <c:numRef>
              <c:f>Sheet1!$C$85:$C$90</c:f>
              <c:numCache>
                <c:formatCode>#,##0</c:formatCode>
                <c:ptCount val="6"/>
                <c:pt idx="0">
                  <c:v>8197176</c:v>
                </c:pt>
                <c:pt idx="1">
                  <c:v>2850014</c:v>
                </c:pt>
                <c:pt idx="2">
                  <c:v>950000</c:v>
                </c:pt>
                <c:pt idx="3">
                  <c:v>541065</c:v>
                </c:pt>
                <c:pt idx="4">
                  <c:v>85057</c:v>
                </c:pt>
                <c:pt idx="5">
                  <c:v>333239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853696"/>
        <c:axId val="83855232"/>
      </c:barChart>
      <c:catAx>
        <c:axId val="83853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3855232"/>
        <c:crosses val="autoZero"/>
        <c:auto val="1"/>
        <c:lblAlgn val="ctr"/>
        <c:lblOffset val="100"/>
        <c:noMultiLvlLbl val="0"/>
      </c:catAx>
      <c:valAx>
        <c:axId val="838552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3853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Sheet1!$A$68:$A$69</c:f>
              <c:strCache>
                <c:ptCount val="2"/>
                <c:pt idx="0">
                  <c:v>Pašvaldības policija </c:v>
                </c:pt>
                <c:pt idx="1">
                  <c:v>Atskurbšanas pakalpojums</c:v>
                </c:pt>
              </c:strCache>
            </c:strRef>
          </c:cat>
          <c:val>
            <c:numRef>
              <c:f>Sheet1!$B$68:$B$69</c:f>
              <c:numCache>
                <c:formatCode>#,##0</c:formatCode>
                <c:ptCount val="2"/>
                <c:pt idx="0">
                  <c:v>2684830</c:v>
                </c:pt>
                <c:pt idx="1">
                  <c:v>180320</c:v>
                </c:pt>
              </c:numCache>
            </c:numRef>
          </c:val>
        </c:ser>
        <c:ser>
          <c:idx val="1"/>
          <c:order val="1"/>
          <c:tx>
            <c:strRef>
              <c:f>Sheet1!$C$67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Sheet1!$A$68:$A$69</c:f>
              <c:strCache>
                <c:ptCount val="2"/>
                <c:pt idx="0">
                  <c:v>Pašvaldības policija </c:v>
                </c:pt>
                <c:pt idx="1">
                  <c:v>Atskurbšanas pakalpojums</c:v>
                </c:pt>
              </c:strCache>
            </c:strRef>
          </c:cat>
          <c:val>
            <c:numRef>
              <c:f>Sheet1!$C$68:$C$69</c:f>
              <c:numCache>
                <c:formatCode>#,##0</c:formatCode>
                <c:ptCount val="2"/>
                <c:pt idx="0">
                  <c:v>3051261</c:v>
                </c:pt>
                <c:pt idx="1">
                  <c:v>195310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878656"/>
        <c:axId val="83880192"/>
      </c:barChart>
      <c:catAx>
        <c:axId val="83878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3880192"/>
        <c:crosses val="autoZero"/>
        <c:auto val="1"/>
        <c:lblAlgn val="ctr"/>
        <c:lblOffset val="100"/>
        <c:noMultiLvlLbl val="0"/>
      </c:catAx>
      <c:valAx>
        <c:axId val="838801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3878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Sheet1!$B$188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Sheet1!$A$189:$A$193</c:f>
              <c:strCache>
                <c:ptCount val="5"/>
                <c:pt idx="0">
                  <c:v>Zaudējumu segšana sabiedriskajam transportam</c:v>
                </c:pt>
                <c:pt idx="1">
                  <c:v>Tūrisma veicināšana un mārketings</c:v>
                </c:pt>
                <c:pt idx="2">
                  <c:v>Vasaras nodarbinātība</c:v>
                </c:pt>
                <c:pt idx="3">
                  <c:v>Autoceļu fonds, ielu  uzturēšana</c:v>
                </c:pt>
                <c:pt idx="4">
                  <c:v>Citi izdevumi</c:v>
                </c:pt>
              </c:strCache>
            </c:strRef>
          </c:cat>
          <c:val>
            <c:numRef>
              <c:f>Sheet1!$B$189:$B$193</c:f>
              <c:numCache>
                <c:formatCode>#,##0</c:formatCode>
                <c:ptCount val="5"/>
                <c:pt idx="0">
                  <c:v>9343901</c:v>
                </c:pt>
                <c:pt idx="1">
                  <c:v>289070</c:v>
                </c:pt>
                <c:pt idx="2">
                  <c:v>381493</c:v>
                </c:pt>
                <c:pt idx="3">
                  <c:v>5026386</c:v>
                </c:pt>
                <c:pt idx="4">
                  <c:v>648833</c:v>
                </c:pt>
              </c:numCache>
            </c:numRef>
          </c:val>
        </c:ser>
        <c:ser>
          <c:idx val="1"/>
          <c:order val="1"/>
          <c:tx>
            <c:strRef>
              <c:f>Sheet1!$C$188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Sheet1!$A$189:$A$193</c:f>
              <c:strCache>
                <c:ptCount val="5"/>
                <c:pt idx="0">
                  <c:v>Zaudējumu segšana sabiedriskajam transportam</c:v>
                </c:pt>
                <c:pt idx="1">
                  <c:v>Tūrisma veicināšana un mārketings</c:v>
                </c:pt>
                <c:pt idx="2">
                  <c:v>Vasaras nodarbinātība</c:v>
                </c:pt>
                <c:pt idx="3">
                  <c:v>Autoceļu fonds, ielu  uzturēšana</c:v>
                </c:pt>
                <c:pt idx="4">
                  <c:v>Citi izdevumi</c:v>
                </c:pt>
              </c:strCache>
            </c:strRef>
          </c:cat>
          <c:val>
            <c:numRef>
              <c:f>Sheet1!$C$189:$C$193</c:f>
              <c:numCache>
                <c:formatCode>#,##0</c:formatCode>
                <c:ptCount val="5"/>
                <c:pt idx="0">
                  <c:v>9202588</c:v>
                </c:pt>
                <c:pt idx="1">
                  <c:v>281417</c:v>
                </c:pt>
                <c:pt idx="2">
                  <c:v>394294</c:v>
                </c:pt>
                <c:pt idx="3">
                  <c:v>5782017</c:v>
                </c:pt>
                <c:pt idx="4">
                  <c:v>1003528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063360"/>
        <c:axId val="84064896"/>
      </c:barChart>
      <c:catAx>
        <c:axId val="84063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4064896"/>
        <c:crosses val="autoZero"/>
        <c:auto val="1"/>
        <c:lblAlgn val="ctr"/>
        <c:lblOffset val="100"/>
        <c:noMultiLvlLbl val="0"/>
      </c:catAx>
      <c:valAx>
        <c:axId val="84064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063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Sheet1!$B$171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Sheet1!$A$172:$A$174</c:f>
              <c:strCache>
                <c:ptCount val="3"/>
                <c:pt idx="0">
                  <c:v>Atkritumu apsaimniekošana</c:v>
                </c:pt>
                <c:pt idx="1">
                  <c:v>Notekūdeņu apsaimniekošana</c:v>
                </c:pt>
                <c:pt idx="2">
                  <c:v>Citi izdevumi </c:v>
                </c:pt>
              </c:strCache>
            </c:strRef>
          </c:cat>
          <c:val>
            <c:numRef>
              <c:f>Sheet1!$B$172:$B$174</c:f>
              <c:numCache>
                <c:formatCode>#,##0</c:formatCode>
                <c:ptCount val="3"/>
                <c:pt idx="0">
                  <c:v>2510514</c:v>
                </c:pt>
                <c:pt idx="1">
                  <c:v>655420</c:v>
                </c:pt>
                <c:pt idx="2">
                  <c:v>309142</c:v>
                </c:pt>
              </c:numCache>
            </c:numRef>
          </c:val>
        </c:ser>
        <c:ser>
          <c:idx val="1"/>
          <c:order val="1"/>
          <c:tx>
            <c:strRef>
              <c:f>Sheet1!$C$171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Sheet1!$A$172:$A$174</c:f>
              <c:strCache>
                <c:ptCount val="3"/>
                <c:pt idx="0">
                  <c:v>Atkritumu apsaimniekošana</c:v>
                </c:pt>
                <c:pt idx="1">
                  <c:v>Notekūdeņu apsaimniekošana</c:v>
                </c:pt>
                <c:pt idx="2">
                  <c:v>Citi izdevumi </c:v>
                </c:pt>
              </c:strCache>
            </c:strRef>
          </c:cat>
          <c:val>
            <c:numRef>
              <c:f>Sheet1!$C$172:$C$174</c:f>
              <c:numCache>
                <c:formatCode>#,##0</c:formatCode>
                <c:ptCount val="3"/>
                <c:pt idx="0">
                  <c:v>3037000</c:v>
                </c:pt>
                <c:pt idx="1">
                  <c:v>657717</c:v>
                </c:pt>
                <c:pt idx="2">
                  <c:v>268943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121088"/>
        <c:axId val="84122624"/>
      </c:barChart>
      <c:catAx>
        <c:axId val="84121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4122624"/>
        <c:crosses val="autoZero"/>
        <c:auto val="1"/>
        <c:lblAlgn val="ctr"/>
        <c:lblOffset val="100"/>
        <c:noMultiLvlLbl val="0"/>
      </c:catAx>
      <c:valAx>
        <c:axId val="841226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121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Sheet1!$B$152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Sheet1!$A$153:$A$158</c:f>
              <c:strCache>
                <c:ptCount val="6"/>
                <c:pt idx="0">
                  <c:v>Līdzfinansējums pašvaldības saistošajiem noteikumiem</c:v>
                </c:pt>
                <c:pt idx="1">
                  <c:v>Elektroapgāde un tīklu  uzturēšana</c:v>
                </c:pt>
                <c:pt idx="2">
                  <c:v>Apstādījumi un svētku noformējums</c:v>
                </c:pt>
                <c:pt idx="3">
                  <c:v>Kapsētu apsaimniekošana</c:v>
                </c:pt>
                <c:pt idx="4">
                  <c:v>Teritorijas un mājokļu apsaimniekošana</c:v>
                </c:pt>
                <c:pt idx="5">
                  <c:v>Deleģējums SIA "DOC"</c:v>
                </c:pt>
              </c:strCache>
            </c:strRef>
          </c:cat>
          <c:val>
            <c:numRef>
              <c:f>Sheet1!$B$153:$B$158</c:f>
              <c:numCache>
                <c:formatCode>#,##0</c:formatCode>
                <c:ptCount val="6"/>
                <c:pt idx="0">
                  <c:v>1131715</c:v>
                </c:pt>
                <c:pt idx="1">
                  <c:v>1409359</c:v>
                </c:pt>
                <c:pt idx="2">
                  <c:v>1288730</c:v>
                </c:pt>
                <c:pt idx="3">
                  <c:v>580116</c:v>
                </c:pt>
                <c:pt idx="4">
                  <c:v>1245157</c:v>
                </c:pt>
                <c:pt idx="5">
                  <c:v>1657705</c:v>
                </c:pt>
              </c:numCache>
            </c:numRef>
          </c:val>
        </c:ser>
        <c:ser>
          <c:idx val="1"/>
          <c:order val="1"/>
          <c:tx>
            <c:strRef>
              <c:f>Sheet1!$C$152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Sheet1!$A$153:$A$158</c:f>
              <c:strCache>
                <c:ptCount val="6"/>
                <c:pt idx="0">
                  <c:v>Līdzfinansējums pašvaldības saistošajiem noteikumiem</c:v>
                </c:pt>
                <c:pt idx="1">
                  <c:v>Elektroapgāde un tīklu  uzturēšana</c:v>
                </c:pt>
                <c:pt idx="2">
                  <c:v>Apstādījumi un svētku noformējums</c:v>
                </c:pt>
                <c:pt idx="3">
                  <c:v>Kapsētu apsaimniekošana</c:v>
                </c:pt>
                <c:pt idx="4">
                  <c:v>Teritorijas un mājokļu apsaimniekošana</c:v>
                </c:pt>
                <c:pt idx="5">
                  <c:v>Deleģējums SIA "DOC"</c:v>
                </c:pt>
              </c:strCache>
            </c:strRef>
          </c:cat>
          <c:val>
            <c:numRef>
              <c:f>Sheet1!$C$153:$C$158</c:f>
              <c:numCache>
                <c:formatCode>#,##0</c:formatCode>
                <c:ptCount val="6"/>
                <c:pt idx="0">
                  <c:v>1087882</c:v>
                </c:pt>
                <c:pt idx="1">
                  <c:v>1601466</c:v>
                </c:pt>
                <c:pt idx="2">
                  <c:v>1493563</c:v>
                </c:pt>
                <c:pt idx="3">
                  <c:v>602088</c:v>
                </c:pt>
                <c:pt idx="4">
                  <c:v>1648565</c:v>
                </c:pt>
                <c:pt idx="5">
                  <c:v>2533210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420480"/>
        <c:axId val="84422016"/>
      </c:barChart>
      <c:catAx>
        <c:axId val="8442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4422016"/>
        <c:crosses val="autoZero"/>
        <c:auto val="1"/>
        <c:lblAlgn val="ctr"/>
        <c:lblOffset val="100"/>
        <c:noMultiLvlLbl val="0"/>
      </c:catAx>
      <c:valAx>
        <c:axId val="844220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420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Sheet1!$B$136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Sheet1!$A$137:$A$138</c:f>
              <c:strCache>
                <c:ptCount val="2"/>
                <c:pt idx="0">
                  <c:v>Veselības uzraudzība sportistiem</c:v>
                </c:pt>
                <c:pt idx="1">
                  <c:v>Citi izdevumi </c:v>
                </c:pt>
              </c:strCache>
            </c:strRef>
          </c:cat>
          <c:val>
            <c:numRef>
              <c:f>Sheet1!$B$137:$B$138</c:f>
              <c:numCache>
                <c:formatCode>#,##0</c:formatCode>
                <c:ptCount val="2"/>
                <c:pt idx="0">
                  <c:v>252750</c:v>
                </c:pt>
                <c:pt idx="1">
                  <c:v>224530</c:v>
                </c:pt>
              </c:numCache>
            </c:numRef>
          </c:val>
        </c:ser>
        <c:ser>
          <c:idx val="1"/>
          <c:order val="1"/>
          <c:tx>
            <c:strRef>
              <c:f>Sheet1!$C$136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Sheet1!$A$137:$A$138</c:f>
              <c:strCache>
                <c:ptCount val="2"/>
                <c:pt idx="0">
                  <c:v>Veselības uzraudzība sportistiem</c:v>
                </c:pt>
                <c:pt idx="1">
                  <c:v>Citi izdevumi </c:v>
                </c:pt>
              </c:strCache>
            </c:strRef>
          </c:cat>
          <c:val>
            <c:numRef>
              <c:f>Sheet1!$C$137:$C$138</c:f>
              <c:numCache>
                <c:formatCode>#,##0</c:formatCode>
                <c:ptCount val="2"/>
                <c:pt idx="0">
                  <c:v>276650</c:v>
                </c:pt>
                <c:pt idx="1">
                  <c:v>399985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441728"/>
        <c:axId val="84447616"/>
      </c:barChart>
      <c:catAx>
        <c:axId val="84441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4447616"/>
        <c:crosses val="autoZero"/>
        <c:auto val="1"/>
        <c:lblAlgn val="ctr"/>
        <c:lblOffset val="100"/>
        <c:noMultiLvlLbl val="0"/>
      </c:catAx>
      <c:valAx>
        <c:axId val="844476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441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Sheet1!$B$100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Sheet1!$A$101:$A$110</c:f>
              <c:strCache>
                <c:ptCount val="10"/>
                <c:pt idx="0">
                  <c:v>Vienības nams</c:v>
                </c:pt>
                <c:pt idx="1">
                  <c:v>Kultūras pils</c:v>
                </c:pt>
                <c:pt idx="2">
                  <c:v>Rotko muzejs</c:v>
                </c:pt>
                <c:pt idx="3">
                  <c:v>Cietokšņa un mezeju pārvalde</c:v>
                </c:pt>
                <c:pt idx="4">
                  <c:v>Latgales centrālā bibliotēka</c:v>
                </c:pt>
                <c:pt idx="5">
                  <c:v>Muzejs</c:v>
                </c:pt>
                <c:pt idx="6">
                  <c:v>Inženieru aresenāls</c:v>
                </c:pt>
                <c:pt idx="7">
                  <c:v>Latgales zoodārzs</c:v>
                </c:pt>
                <c:pt idx="8">
                  <c:v>Eiropas projekti un  investīcijas </c:v>
                </c:pt>
                <c:pt idx="9">
                  <c:v>Citi izdevumi </c:v>
                </c:pt>
              </c:strCache>
            </c:strRef>
          </c:cat>
          <c:val>
            <c:numRef>
              <c:f>Sheet1!$B$101:$B$110</c:f>
              <c:numCache>
                <c:formatCode>#,##0</c:formatCode>
                <c:ptCount val="10"/>
                <c:pt idx="0">
                  <c:v>2639137</c:v>
                </c:pt>
                <c:pt idx="1">
                  <c:v>437018</c:v>
                </c:pt>
                <c:pt idx="2">
                  <c:v>725601</c:v>
                </c:pt>
                <c:pt idx="3">
                  <c:v>445134</c:v>
                </c:pt>
                <c:pt idx="4">
                  <c:v>933122</c:v>
                </c:pt>
                <c:pt idx="5">
                  <c:v>419036</c:v>
                </c:pt>
                <c:pt idx="6">
                  <c:v>319239</c:v>
                </c:pt>
                <c:pt idx="7">
                  <c:v>370481</c:v>
                </c:pt>
                <c:pt idx="8">
                  <c:v>1196191</c:v>
                </c:pt>
                <c:pt idx="9">
                  <c:v>229140</c:v>
                </c:pt>
              </c:numCache>
            </c:numRef>
          </c:val>
        </c:ser>
        <c:ser>
          <c:idx val="1"/>
          <c:order val="1"/>
          <c:tx>
            <c:strRef>
              <c:f>Sheet1!$C$100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Sheet1!$A$101:$A$110</c:f>
              <c:strCache>
                <c:ptCount val="10"/>
                <c:pt idx="0">
                  <c:v>Vienības nams</c:v>
                </c:pt>
                <c:pt idx="1">
                  <c:v>Kultūras pils</c:v>
                </c:pt>
                <c:pt idx="2">
                  <c:v>Rotko muzejs</c:v>
                </c:pt>
                <c:pt idx="3">
                  <c:v>Cietokšņa un mezeju pārvalde</c:v>
                </c:pt>
                <c:pt idx="4">
                  <c:v>Latgales centrālā bibliotēka</c:v>
                </c:pt>
                <c:pt idx="5">
                  <c:v>Muzejs</c:v>
                </c:pt>
                <c:pt idx="6">
                  <c:v>Inženieru aresenāls</c:v>
                </c:pt>
                <c:pt idx="7">
                  <c:v>Latgales zoodārzs</c:v>
                </c:pt>
                <c:pt idx="8">
                  <c:v>Eiropas projekti un  investīcijas </c:v>
                </c:pt>
                <c:pt idx="9">
                  <c:v>Citi izdevumi </c:v>
                </c:pt>
              </c:strCache>
            </c:strRef>
          </c:cat>
          <c:val>
            <c:numRef>
              <c:f>Sheet1!$C$101:$C$110</c:f>
              <c:numCache>
                <c:formatCode>#,##0</c:formatCode>
                <c:ptCount val="10"/>
                <c:pt idx="0">
                  <c:v>3549335</c:v>
                </c:pt>
                <c:pt idx="1">
                  <c:v>589202</c:v>
                </c:pt>
                <c:pt idx="2">
                  <c:v>726222</c:v>
                </c:pt>
                <c:pt idx="3">
                  <c:v>449674</c:v>
                </c:pt>
                <c:pt idx="4">
                  <c:v>1063598</c:v>
                </c:pt>
                <c:pt idx="5">
                  <c:v>553794</c:v>
                </c:pt>
                <c:pt idx="6">
                  <c:v>348890</c:v>
                </c:pt>
                <c:pt idx="7">
                  <c:v>450040</c:v>
                </c:pt>
                <c:pt idx="8">
                  <c:v>1128530</c:v>
                </c:pt>
                <c:pt idx="9">
                  <c:v>244140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470784"/>
        <c:axId val="84583168"/>
      </c:barChart>
      <c:catAx>
        <c:axId val="84470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4583168"/>
        <c:crosses val="autoZero"/>
        <c:auto val="1"/>
        <c:lblAlgn val="ctr"/>
        <c:lblOffset val="100"/>
        <c:noMultiLvlLbl val="0"/>
      </c:catAx>
      <c:valAx>
        <c:axId val="84583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44707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ienemumi!$A$46</c:f>
              <c:strCache>
                <c:ptCount val="1"/>
                <c:pt idx="0">
                  <c:v>Iedzīvotāju ienākuma nodoklis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ienemumi!$J$45:$O$45</c:f>
              <c:strCache>
                <c:ptCount val="6"/>
                <c:pt idx="0">
                  <c:v>2020.gads</c:v>
                </c:pt>
                <c:pt idx="1">
                  <c:v>2021.gads</c:v>
                </c:pt>
                <c:pt idx="2">
                  <c:v>2022.gads </c:v>
                </c:pt>
                <c:pt idx="3">
                  <c:v>2023.gads </c:v>
                </c:pt>
                <c:pt idx="4">
                  <c:v>2024.gads </c:v>
                </c:pt>
                <c:pt idx="5">
                  <c:v>2025.gads </c:v>
                </c:pt>
              </c:strCache>
            </c:strRef>
          </c:cat>
          <c:val>
            <c:numRef>
              <c:f>ienemumi!$J$46:$O$46</c:f>
              <c:numCache>
                <c:formatCode>0.00</c:formatCode>
                <c:ptCount val="6"/>
                <c:pt idx="0">
                  <c:v>38.597318999999999</c:v>
                </c:pt>
                <c:pt idx="1">
                  <c:v>37.282850000000003</c:v>
                </c:pt>
                <c:pt idx="2">
                  <c:v>45.458553000000002</c:v>
                </c:pt>
                <c:pt idx="3">
                  <c:v>48.757717</c:v>
                </c:pt>
                <c:pt idx="4">
                  <c:v>49.592846999999999</c:v>
                </c:pt>
                <c:pt idx="5">
                  <c:v>55.47701</c:v>
                </c:pt>
              </c:numCache>
            </c:numRef>
          </c:val>
        </c:ser>
        <c:ser>
          <c:idx val="1"/>
          <c:order val="1"/>
          <c:tx>
            <c:strRef>
              <c:f>ienemumi!$A$47</c:f>
              <c:strCache>
                <c:ptCount val="1"/>
                <c:pt idx="0">
                  <c:v>Nekustamā īpašuma nodoklis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ienemumi!$J$45:$O$45</c:f>
              <c:strCache>
                <c:ptCount val="6"/>
                <c:pt idx="0">
                  <c:v>2020.gads</c:v>
                </c:pt>
                <c:pt idx="1">
                  <c:v>2021.gads</c:v>
                </c:pt>
                <c:pt idx="2">
                  <c:v>2022.gads </c:v>
                </c:pt>
                <c:pt idx="3">
                  <c:v>2023.gads </c:v>
                </c:pt>
                <c:pt idx="4">
                  <c:v>2024.gads </c:v>
                </c:pt>
                <c:pt idx="5">
                  <c:v>2025.gads </c:v>
                </c:pt>
              </c:strCache>
            </c:strRef>
          </c:cat>
          <c:val>
            <c:numRef>
              <c:f>ienemumi!$J$47:$O$47</c:f>
              <c:numCache>
                <c:formatCode>0.00</c:formatCode>
                <c:ptCount val="6"/>
                <c:pt idx="0">
                  <c:v>3.8243</c:v>
                </c:pt>
                <c:pt idx="1">
                  <c:v>3.6115569999999999</c:v>
                </c:pt>
                <c:pt idx="2">
                  <c:v>3.5517759999999998</c:v>
                </c:pt>
                <c:pt idx="3">
                  <c:v>3.4562620000000002</c:v>
                </c:pt>
                <c:pt idx="4">
                  <c:v>3.0489229999999998</c:v>
                </c:pt>
                <c:pt idx="5">
                  <c:v>2.7648190000000001</c:v>
                </c:pt>
              </c:numCache>
            </c:numRef>
          </c:val>
        </c:ser>
        <c:ser>
          <c:idx val="2"/>
          <c:order val="2"/>
          <c:tx>
            <c:strRef>
              <c:f>ienemumi!$A$48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ienemumi!$J$45:$O$45</c:f>
              <c:strCache>
                <c:ptCount val="6"/>
                <c:pt idx="0">
                  <c:v>2020.gads</c:v>
                </c:pt>
                <c:pt idx="1">
                  <c:v>2021.gads</c:v>
                </c:pt>
                <c:pt idx="2">
                  <c:v>2022.gads </c:v>
                </c:pt>
                <c:pt idx="3">
                  <c:v>2023.gads </c:v>
                </c:pt>
                <c:pt idx="4">
                  <c:v>2024.gads </c:v>
                </c:pt>
                <c:pt idx="5">
                  <c:v>2025.gads </c:v>
                </c:pt>
              </c:strCache>
            </c:strRef>
          </c:cat>
          <c:val>
            <c:numRef>
              <c:f>ienemumi!$J$48:$O$48</c:f>
              <c:numCache>
                <c:formatCode>0.00</c:formatCode>
                <c:ptCount val="6"/>
                <c:pt idx="0">
                  <c:v>43.397511000000002</c:v>
                </c:pt>
                <c:pt idx="1">
                  <c:v>37.790886999999998</c:v>
                </c:pt>
                <c:pt idx="2">
                  <c:v>40.767234999999999</c:v>
                </c:pt>
                <c:pt idx="3">
                  <c:v>44.426543000000002</c:v>
                </c:pt>
                <c:pt idx="4">
                  <c:v>50.808771999999998</c:v>
                </c:pt>
                <c:pt idx="5">
                  <c:v>61.595770999999999</c:v>
                </c:pt>
              </c:numCache>
            </c:numRef>
          </c:val>
        </c:ser>
        <c:ser>
          <c:idx val="3"/>
          <c:order val="3"/>
          <c:tx>
            <c:strRef>
              <c:f>ienemumi!$A$49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ienemumi!$J$45:$O$45</c:f>
              <c:strCache>
                <c:ptCount val="6"/>
                <c:pt idx="0">
                  <c:v>2020.gads</c:v>
                </c:pt>
                <c:pt idx="1">
                  <c:v>2021.gads</c:v>
                </c:pt>
                <c:pt idx="2">
                  <c:v>2022.gads </c:v>
                </c:pt>
                <c:pt idx="3">
                  <c:v>2023.gads </c:v>
                </c:pt>
                <c:pt idx="4">
                  <c:v>2024.gads </c:v>
                </c:pt>
                <c:pt idx="5">
                  <c:v>2025.gads </c:v>
                </c:pt>
              </c:strCache>
            </c:strRef>
          </c:cat>
          <c:val>
            <c:numRef>
              <c:f>ienemumi!$J$49:$O$49</c:f>
              <c:numCache>
                <c:formatCode>0.00</c:formatCode>
                <c:ptCount val="6"/>
                <c:pt idx="0">
                  <c:v>28.348624000000001</c:v>
                </c:pt>
                <c:pt idx="1">
                  <c:v>27.775918999999998</c:v>
                </c:pt>
                <c:pt idx="2">
                  <c:v>29.472818</c:v>
                </c:pt>
                <c:pt idx="3">
                  <c:v>27.196043</c:v>
                </c:pt>
                <c:pt idx="4">
                  <c:v>26.95749</c:v>
                </c:pt>
                <c:pt idx="5">
                  <c:v>28.562681999999999</c:v>
                </c:pt>
              </c:numCache>
            </c:numRef>
          </c:val>
        </c:ser>
        <c:ser>
          <c:idx val="4"/>
          <c:order val="4"/>
          <c:tx>
            <c:strRef>
              <c:f>ienemumi!$A$50</c:f>
              <c:strCache>
                <c:ptCount val="1"/>
                <c:pt idx="0">
                  <c:v>Pārējie ieņēmumi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279669762641896E-3"/>
                  <c:y val="-3.020007190946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200791004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639834881320948E-3"/>
                  <c:y val="-2.4160057527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4160057527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ienemumi!$J$45:$O$45</c:f>
              <c:strCache>
                <c:ptCount val="6"/>
                <c:pt idx="0">
                  <c:v>2020.gads</c:v>
                </c:pt>
                <c:pt idx="1">
                  <c:v>2021.gads</c:v>
                </c:pt>
                <c:pt idx="2">
                  <c:v>2022.gads </c:v>
                </c:pt>
                <c:pt idx="3">
                  <c:v>2023.gads </c:v>
                </c:pt>
                <c:pt idx="4">
                  <c:v>2024.gads </c:v>
                </c:pt>
                <c:pt idx="5">
                  <c:v>2025.gads </c:v>
                </c:pt>
              </c:strCache>
            </c:strRef>
          </c:cat>
          <c:val>
            <c:numRef>
              <c:f>ienemumi!$J$50:$O$50</c:f>
              <c:numCache>
                <c:formatCode>0.00</c:formatCode>
                <c:ptCount val="6"/>
                <c:pt idx="0">
                  <c:v>4.7525329999999997</c:v>
                </c:pt>
                <c:pt idx="1">
                  <c:v>4.0720530000000004</c:v>
                </c:pt>
                <c:pt idx="2">
                  <c:v>6.340992</c:v>
                </c:pt>
                <c:pt idx="3">
                  <c:v>8.3386429999999994</c:v>
                </c:pt>
                <c:pt idx="4">
                  <c:v>7.9765259999999998</c:v>
                </c:pt>
                <c:pt idx="5">
                  <c:v>7.4716800000000001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2856192"/>
        <c:axId val="102973824"/>
        <c:axId val="0"/>
      </c:bar3DChart>
      <c:catAx>
        <c:axId val="102856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973824"/>
        <c:crosses val="autoZero"/>
        <c:auto val="1"/>
        <c:lblAlgn val="ctr"/>
        <c:lblOffset val="100"/>
        <c:noMultiLvlLbl val="0"/>
      </c:catAx>
      <c:valAx>
        <c:axId val="1029738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2856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Sheet1!$B$113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Sheet1!$A$114:$A$119</c:f>
              <c:strCache>
                <c:ptCount val="6"/>
                <c:pt idx="0">
                  <c:v>Augstu sasniegumu sports</c:v>
                </c:pt>
                <c:pt idx="1">
                  <c:v>Atpūtas un sporta nometnes</c:v>
                </c:pt>
                <c:pt idx="2">
                  <c:v>Atbalsts sporta organizācijām</c:v>
                </c:pt>
                <c:pt idx="3">
                  <c:v>Sporta pasākumi</c:v>
                </c:pt>
                <c:pt idx="4">
                  <c:v>Eiropas projekti un  investīcijas </c:v>
                </c:pt>
                <c:pt idx="5">
                  <c:v>Citi izdevumi </c:v>
                </c:pt>
              </c:strCache>
            </c:strRef>
          </c:cat>
          <c:val>
            <c:numRef>
              <c:f>Sheet1!$B$114:$B$119</c:f>
              <c:numCache>
                <c:formatCode>#,##0</c:formatCode>
                <c:ptCount val="6"/>
                <c:pt idx="0">
                  <c:v>131000</c:v>
                </c:pt>
                <c:pt idx="1">
                  <c:v>259326</c:v>
                </c:pt>
                <c:pt idx="2">
                  <c:v>783500</c:v>
                </c:pt>
                <c:pt idx="3">
                  <c:v>342582</c:v>
                </c:pt>
                <c:pt idx="5">
                  <c:v>311301</c:v>
                </c:pt>
              </c:numCache>
            </c:numRef>
          </c:val>
        </c:ser>
        <c:ser>
          <c:idx val="1"/>
          <c:order val="1"/>
          <c:tx>
            <c:strRef>
              <c:f>Sheet1!$C$113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Sheet1!$A$114:$A$119</c:f>
              <c:strCache>
                <c:ptCount val="6"/>
                <c:pt idx="0">
                  <c:v>Augstu sasniegumu sports</c:v>
                </c:pt>
                <c:pt idx="1">
                  <c:v>Atpūtas un sporta nometnes</c:v>
                </c:pt>
                <c:pt idx="2">
                  <c:v>Atbalsts sporta organizācijām</c:v>
                </c:pt>
                <c:pt idx="3">
                  <c:v>Sporta pasākumi</c:v>
                </c:pt>
                <c:pt idx="4">
                  <c:v>Eiropas projekti un  investīcijas </c:v>
                </c:pt>
                <c:pt idx="5">
                  <c:v>Citi izdevumi </c:v>
                </c:pt>
              </c:strCache>
            </c:strRef>
          </c:cat>
          <c:val>
            <c:numRef>
              <c:f>Sheet1!$C$114:$C$119</c:f>
              <c:numCache>
                <c:formatCode>#,##0</c:formatCode>
                <c:ptCount val="6"/>
                <c:pt idx="0">
                  <c:v>151000</c:v>
                </c:pt>
                <c:pt idx="1">
                  <c:v>256820</c:v>
                </c:pt>
                <c:pt idx="2">
                  <c:v>1181000</c:v>
                </c:pt>
                <c:pt idx="3">
                  <c:v>342915</c:v>
                </c:pt>
                <c:pt idx="4">
                  <c:v>968084</c:v>
                </c:pt>
                <c:pt idx="5">
                  <c:v>380060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488000"/>
        <c:axId val="85489536"/>
      </c:barChart>
      <c:catAx>
        <c:axId val="85488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5489536"/>
        <c:crosses val="autoZero"/>
        <c:auto val="1"/>
        <c:lblAlgn val="ctr"/>
        <c:lblOffset val="100"/>
        <c:noMultiLvlLbl val="0"/>
      </c:catAx>
      <c:valAx>
        <c:axId val="85489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5488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Sheet1!$B$206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Sheet1!$A$207:$A$216</c:f>
              <c:strCache>
                <c:ptCount val="10"/>
                <c:pt idx="0">
                  <c:v>Pirmsskolas</c:v>
                </c:pt>
                <c:pt idx="1">
                  <c:v>Skolas</c:v>
                </c:pt>
                <c:pt idx="2">
                  <c:v>Saules skola</c:v>
                </c:pt>
                <c:pt idx="3">
                  <c:v>Sporta skolas</c:v>
                </c:pt>
                <c:pt idx="4">
                  <c:v>Interešu izglītība</c:v>
                </c:pt>
                <c:pt idx="5">
                  <c:v>Mācību grāmatas un līdzekļi</c:v>
                </c:pt>
                <c:pt idx="6">
                  <c:v>Latvijas skolas soma</c:v>
                </c:pt>
                <c:pt idx="7">
                  <c:v>Izglītojamo ēdināšana</c:v>
                </c:pt>
                <c:pt idx="8">
                  <c:v>Citi izdevumi</c:v>
                </c:pt>
                <c:pt idx="9">
                  <c:v>Eiropas projekti un investīcijas </c:v>
                </c:pt>
              </c:strCache>
            </c:strRef>
          </c:cat>
          <c:val>
            <c:numRef>
              <c:f>Sheet1!$B$207:$B$216</c:f>
              <c:numCache>
                <c:formatCode>#,##0</c:formatCode>
                <c:ptCount val="10"/>
                <c:pt idx="0">
                  <c:v>17454956</c:v>
                </c:pt>
                <c:pt idx="1">
                  <c:v>28553512</c:v>
                </c:pt>
                <c:pt idx="2">
                  <c:v>2104310</c:v>
                </c:pt>
                <c:pt idx="3">
                  <c:v>4620953</c:v>
                </c:pt>
                <c:pt idx="4">
                  <c:v>2332750</c:v>
                </c:pt>
                <c:pt idx="5">
                  <c:v>397373</c:v>
                </c:pt>
                <c:pt idx="6">
                  <c:v>183260</c:v>
                </c:pt>
                <c:pt idx="7">
                  <c:v>4672743</c:v>
                </c:pt>
                <c:pt idx="8">
                  <c:v>2288368</c:v>
                </c:pt>
                <c:pt idx="9">
                  <c:v>273270</c:v>
                </c:pt>
              </c:numCache>
            </c:numRef>
          </c:val>
        </c:ser>
        <c:ser>
          <c:idx val="1"/>
          <c:order val="1"/>
          <c:tx>
            <c:strRef>
              <c:f>Sheet1!$C$206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Sheet1!$A$207:$A$216</c:f>
              <c:strCache>
                <c:ptCount val="10"/>
                <c:pt idx="0">
                  <c:v>Pirmsskolas</c:v>
                </c:pt>
                <c:pt idx="1">
                  <c:v>Skolas</c:v>
                </c:pt>
                <c:pt idx="2">
                  <c:v>Saules skola</c:v>
                </c:pt>
                <c:pt idx="3">
                  <c:v>Sporta skolas</c:v>
                </c:pt>
                <c:pt idx="4">
                  <c:v>Interešu izglītība</c:v>
                </c:pt>
                <c:pt idx="5">
                  <c:v>Mācību grāmatas un līdzekļi</c:v>
                </c:pt>
                <c:pt idx="6">
                  <c:v>Latvijas skolas soma</c:v>
                </c:pt>
                <c:pt idx="7">
                  <c:v>Izglītojamo ēdināšana</c:v>
                </c:pt>
                <c:pt idx="8">
                  <c:v>Citi izdevumi</c:v>
                </c:pt>
                <c:pt idx="9">
                  <c:v>Eiropas projekti un investīcijas </c:v>
                </c:pt>
              </c:strCache>
            </c:strRef>
          </c:cat>
          <c:val>
            <c:numRef>
              <c:f>Sheet1!$C$207:$C$216</c:f>
              <c:numCache>
                <c:formatCode>#,##0</c:formatCode>
                <c:ptCount val="10"/>
                <c:pt idx="0">
                  <c:v>17744879</c:v>
                </c:pt>
                <c:pt idx="1">
                  <c:v>28512599</c:v>
                </c:pt>
                <c:pt idx="2">
                  <c:v>2262530</c:v>
                </c:pt>
                <c:pt idx="3">
                  <c:v>4348577</c:v>
                </c:pt>
                <c:pt idx="4">
                  <c:v>2651922</c:v>
                </c:pt>
                <c:pt idx="5">
                  <c:v>534465</c:v>
                </c:pt>
                <c:pt idx="6">
                  <c:v>183040</c:v>
                </c:pt>
                <c:pt idx="7">
                  <c:v>4497257</c:v>
                </c:pt>
                <c:pt idx="8">
                  <c:v>1941677</c:v>
                </c:pt>
                <c:pt idx="9">
                  <c:v>1976536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508864"/>
        <c:axId val="85510400"/>
      </c:barChart>
      <c:catAx>
        <c:axId val="85508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5510400"/>
        <c:crosses val="autoZero"/>
        <c:auto val="1"/>
        <c:lblAlgn val="ctr"/>
        <c:lblOffset val="100"/>
        <c:noMultiLvlLbl val="0"/>
      </c:catAx>
      <c:valAx>
        <c:axId val="85510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5508864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Sheet1!$A$49:$A$55</c:f>
              <c:strCache>
                <c:ptCount val="7"/>
                <c:pt idx="0">
                  <c:v>Sociālie pabalsti</c:v>
                </c:pt>
                <c:pt idx="1">
                  <c:v>Sociālo pakalpojumu sniedzēji</c:v>
                </c:pt>
                <c:pt idx="2">
                  <c:v>Asistenta pakalpojumi </c:v>
                </c:pt>
                <c:pt idx="3">
                  <c:v>Sociālo pakalpojumu centrs "Priedīte"</c:v>
                </c:pt>
                <c:pt idx="4">
                  <c:v>Sociālais  dienests</c:v>
                </c:pt>
                <c:pt idx="5">
                  <c:v>Bāriņtiesa</c:v>
                </c:pt>
                <c:pt idx="6">
                  <c:v>Pārējie izdevumi </c:v>
                </c:pt>
              </c:strCache>
            </c:strRef>
          </c:cat>
          <c:val>
            <c:numRef>
              <c:f>Sheet1!$B$49:$B$55</c:f>
              <c:numCache>
                <c:formatCode>#,##0</c:formatCode>
                <c:ptCount val="7"/>
                <c:pt idx="0">
                  <c:v>6662042</c:v>
                </c:pt>
                <c:pt idx="1">
                  <c:v>4211622</c:v>
                </c:pt>
                <c:pt idx="2">
                  <c:v>6771412</c:v>
                </c:pt>
                <c:pt idx="3">
                  <c:v>1125799</c:v>
                </c:pt>
                <c:pt idx="4">
                  <c:v>2122553</c:v>
                </c:pt>
                <c:pt idx="5">
                  <c:v>375682</c:v>
                </c:pt>
                <c:pt idx="6">
                  <c:v>209627</c:v>
                </c:pt>
              </c:numCache>
            </c:numRef>
          </c:val>
        </c:ser>
        <c:ser>
          <c:idx val="1"/>
          <c:order val="1"/>
          <c:tx>
            <c:strRef>
              <c:f>Sheet1!$C$48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Sheet1!$A$49:$A$55</c:f>
              <c:strCache>
                <c:ptCount val="7"/>
                <c:pt idx="0">
                  <c:v>Sociālie pabalsti</c:v>
                </c:pt>
                <c:pt idx="1">
                  <c:v>Sociālo pakalpojumu sniedzēji</c:v>
                </c:pt>
                <c:pt idx="2">
                  <c:v>Asistenta pakalpojumi </c:v>
                </c:pt>
                <c:pt idx="3">
                  <c:v>Sociālo pakalpojumu centrs "Priedīte"</c:v>
                </c:pt>
                <c:pt idx="4">
                  <c:v>Sociālais  dienests</c:v>
                </c:pt>
                <c:pt idx="5">
                  <c:v>Bāriņtiesa</c:v>
                </c:pt>
                <c:pt idx="6">
                  <c:v>Pārējie izdevumi </c:v>
                </c:pt>
              </c:strCache>
            </c:strRef>
          </c:cat>
          <c:val>
            <c:numRef>
              <c:f>Sheet1!$C$49:$C$55</c:f>
              <c:numCache>
                <c:formatCode>#,##0</c:formatCode>
                <c:ptCount val="7"/>
                <c:pt idx="0">
                  <c:v>7282951</c:v>
                </c:pt>
                <c:pt idx="1">
                  <c:v>4875914</c:v>
                </c:pt>
                <c:pt idx="2">
                  <c:v>8307782</c:v>
                </c:pt>
                <c:pt idx="3">
                  <c:v>1341996</c:v>
                </c:pt>
                <c:pt idx="4">
                  <c:v>2199591</c:v>
                </c:pt>
                <c:pt idx="5">
                  <c:v>402744</c:v>
                </c:pt>
                <c:pt idx="6">
                  <c:v>554912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844544"/>
        <c:axId val="86846080"/>
      </c:barChart>
      <c:catAx>
        <c:axId val="86844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86846080"/>
        <c:crosses val="autoZero"/>
        <c:auto val="1"/>
        <c:lblAlgn val="ctr"/>
        <c:lblOffset val="100"/>
        <c:noMultiLvlLbl val="0"/>
      </c:catAx>
      <c:valAx>
        <c:axId val="8684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6844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9650470520454"/>
          <c:y val="6.6317626527050616E-2"/>
          <c:w val="0.80179886050829008"/>
          <c:h val="0.8092572590729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'diagram (9)'!$A$135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(9)'!$H$134:$M$134</c:f>
              <c:strCache>
                <c:ptCount val="6"/>
                <c:pt idx="0">
                  <c:v>2020.g.</c:v>
                </c:pt>
                <c:pt idx="1">
                  <c:v>2021.g.</c:v>
                </c:pt>
                <c:pt idx="2">
                  <c:v>2022.g.</c:v>
                </c:pt>
                <c:pt idx="3">
                  <c:v>2023.g.</c:v>
                </c:pt>
                <c:pt idx="4">
                  <c:v>2024.g.</c:v>
                </c:pt>
                <c:pt idx="5">
                  <c:v>2025.g.</c:v>
                </c:pt>
              </c:strCache>
            </c:strRef>
          </c:cat>
          <c:val>
            <c:numRef>
              <c:f>'diagram (9)'!$H$135:$M$135</c:f>
              <c:numCache>
                <c:formatCode>General</c:formatCode>
                <c:ptCount val="6"/>
              </c:numCache>
            </c:numRef>
          </c:val>
        </c:ser>
        <c:ser>
          <c:idx val="0"/>
          <c:order val="1"/>
          <c:tx>
            <c:strRef>
              <c:f>'diagram (9)'!$A$136</c:f>
              <c:strCache>
                <c:ptCount val="1"/>
                <c:pt idx="0">
                  <c:v>saistības kopā</c:v>
                </c:pt>
              </c:strCache>
            </c:strRef>
          </c:tx>
          <c:spPr>
            <a:gradFill flip="none" rotWithShape="1">
              <a:gsLst>
                <a:gs pos="87000">
                  <a:schemeClr val="tx2">
                    <a:lumMod val="60000"/>
                    <a:lumOff val="40000"/>
                  </a:schemeClr>
                </a:gs>
                <a:gs pos="80000">
                  <a:srgbClr val="0047FF">
                    <a:lumMod val="74000"/>
                    <a:lumOff val="26000"/>
                    <a:alpha val="87000"/>
                  </a:srgbClr>
                </a:gs>
              </a:gsLst>
              <a:lin ang="5400000" scaled="0"/>
              <a:tileRect r="-100000" b="-100000"/>
            </a:gra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87000">
                    <a:schemeClr val="tx2">
                      <a:lumMod val="60000"/>
                      <a:lumOff val="40000"/>
                    </a:schemeClr>
                  </a:gs>
                  <a:gs pos="80000">
                    <a:srgbClr val="0047FF">
                      <a:lumMod val="74000"/>
                      <a:lumOff val="26000"/>
                      <a:alpha val="87000"/>
                    </a:srgbClr>
                  </a:gs>
                </a:gsLst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9493177387914229E-3"/>
                  <c:y val="0.488656195462478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93177387914229E-3"/>
                  <c:y val="0.537521540173970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31298061426532E-3"/>
                  <c:y val="0.530540737381649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57406639959477E-4"/>
                  <c:y val="0.732984018358961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73647469458987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75272827738635E-3"/>
                  <c:y val="0.628272251308900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(9)'!$H$134:$M$134</c:f>
              <c:strCache>
                <c:ptCount val="6"/>
                <c:pt idx="0">
                  <c:v>2020.g.</c:v>
                </c:pt>
                <c:pt idx="1">
                  <c:v>2021.g.</c:v>
                </c:pt>
                <c:pt idx="2">
                  <c:v>2022.g.</c:v>
                </c:pt>
                <c:pt idx="3">
                  <c:v>2023.g.</c:v>
                </c:pt>
                <c:pt idx="4">
                  <c:v>2024.g.</c:v>
                </c:pt>
                <c:pt idx="5">
                  <c:v>2025.g.</c:v>
                </c:pt>
              </c:strCache>
            </c:strRef>
          </c:cat>
          <c:val>
            <c:numRef>
              <c:f>'diagram (9)'!$H$136:$M$136</c:f>
              <c:numCache>
                <c:formatCode>#,##0</c:formatCode>
                <c:ptCount val="6"/>
                <c:pt idx="0">
                  <c:v>99048035</c:v>
                </c:pt>
                <c:pt idx="1">
                  <c:v>109514634</c:v>
                </c:pt>
                <c:pt idx="2">
                  <c:v>108461402</c:v>
                </c:pt>
                <c:pt idx="3">
                  <c:v>148246157</c:v>
                </c:pt>
                <c:pt idx="4">
                  <c:v>150139829</c:v>
                </c:pt>
                <c:pt idx="5">
                  <c:v>129242843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56"/>
        <c:axId val="103507072"/>
        <c:axId val="103508992"/>
      </c:barChart>
      <c:lineChart>
        <c:grouping val="standard"/>
        <c:varyColors val="0"/>
        <c:ser>
          <c:idx val="2"/>
          <c:order val="2"/>
          <c:tx>
            <c:strRef>
              <c:f>'diagram (9)'!$A$137</c:f>
              <c:strCache>
                <c:ptCount val="1"/>
                <c:pt idx="0">
                  <c:v>saistību apjoms (%)</c:v>
                </c:pt>
              </c:strCache>
            </c:strRef>
          </c:tx>
          <c:spPr>
            <a:ln w="12700">
              <a:solidFill>
                <a:schemeClr val="tx2">
                  <a:lumMod val="5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8292682926829267E-2"/>
                  <c:y val="-3.9325280674994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8780487804878E-2"/>
                  <c:y val="-4.6856027813277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95281992190001E-2"/>
                  <c:y val="-3.3635101894985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32520325203252E-2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6260162601626E-2"/>
                  <c:y val="6.0606060606060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650406504065045E-3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 (9)'!$H$134:$M$134</c:f>
              <c:strCache>
                <c:ptCount val="6"/>
                <c:pt idx="0">
                  <c:v>2020.g.</c:v>
                </c:pt>
                <c:pt idx="1">
                  <c:v>2021.g.</c:v>
                </c:pt>
                <c:pt idx="2">
                  <c:v>2022.g.</c:v>
                </c:pt>
                <c:pt idx="3">
                  <c:v>2023.g.</c:v>
                </c:pt>
                <c:pt idx="4">
                  <c:v>2024.g.</c:v>
                </c:pt>
                <c:pt idx="5">
                  <c:v>2025.g.</c:v>
                </c:pt>
              </c:strCache>
            </c:strRef>
          </c:cat>
          <c:val>
            <c:numRef>
              <c:f>'diagram (9)'!$H$137:$M$137</c:f>
              <c:numCache>
                <c:formatCode>#,##0.00</c:formatCode>
                <c:ptCount val="6"/>
                <c:pt idx="0">
                  <c:v>11.86</c:v>
                </c:pt>
                <c:pt idx="1">
                  <c:v>13.8</c:v>
                </c:pt>
                <c:pt idx="2">
                  <c:v>14.11</c:v>
                </c:pt>
                <c:pt idx="3">
                  <c:v>18.649999999999999</c:v>
                </c:pt>
                <c:pt idx="4">
                  <c:v>16.18</c:v>
                </c:pt>
                <c:pt idx="5">
                  <c:v>12.81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'diagram (9)'!$A$138</c:f>
              <c:strCache>
                <c:ptCount val="1"/>
                <c:pt idx="0">
                  <c:v>saistību robeža</c:v>
                </c:pt>
              </c:strCache>
            </c:strRef>
          </c:tx>
          <c:spPr>
            <a:ln w="41275" cmpd="sng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'diagram (9)'!$H$134:$M$134</c:f>
              <c:strCache>
                <c:ptCount val="6"/>
                <c:pt idx="0">
                  <c:v>2020.g.</c:v>
                </c:pt>
                <c:pt idx="1">
                  <c:v>2021.g.</c:v>
                </c:pt>
                <c:pt idx="2">
                  <c:v>2022.g.</c:v>
                </c:pt>
                <c:pt idx="3">
                  <c:v>2023.g.</c:v>
                </c:pt>
                <c:pt idx="4">
                  <c:v>2024.g.</c:v>
                </c:pt>
                <c:pt idx="5">
                  <c:v>2025.g.</c:v>
                </c:pt>
              </c:strCache>
            </c:strRef>
          </c:cat>
          <c:val>
            <c:numRef>
              <c:f>'diagram (9)'!$H$138:$M$138</c:f>
              <c:numCache>
                <c:formatCode>#,##0.00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46528"/>
        <c:axId val="110248320"/>
      </c:lineChart>
      <c:catAx>
        <c:axId val="1035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3508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350899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03507072"/>
        <c:crosses val="autoZero"/>
        <c:crossBetween val="between"/>
      </c:valAx>
      <c:catAx>
        <c:axId val="110246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0248320"/>
        <c:crosses val="autoZero"/>
        <c:auto val="0"/>
        <c:lblAlgn val="ctr"/>
        <c:lblOffset val="100"/>
        <c:noMultiLvlLbl val="0"/>
      </c:catAx>
      <c:valAx>
        <c:axId val="110248320"/>
        <c:scaling>
          <c:orientation val="minMax"/>
          <c:max val="20"/>
          <c:min val="0"/>
        </c:scaling>
        <c:delete val="0"/>
        <c:axPos val="r"/>
        <c:numFmt formatCode="#,##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10246528"/>
        <c:crosses val="max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2024.g.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pedagogu atlīdzībai un citiem izglītības pasākumiem </c:v>
                </c:pt>
                <c:pt idx="1">
                  <c:v>sociālā atbalsta programmām </c:v>
                </c:pt>
                <c:pt idx="2">
                  <c:v>autoceļiem un zaudējumu segšanai sabiedriskajam transportam</c:v>
                </c:pt>
                <c:pt idx="3">
                  <c:v>mājokļa pabalstam un GMI </c:v>
                </c:pt>
                <c:pt idx="4">
                  <c:v>Ukrainas civiliedzīvotāju atbalstam </c:v>
                </c:pt>
                <c:pt idx="5">
                  <c:v>citiem izdevumiem</c:v>
                </c:pt>
                <c:pt idx="6">
                  <c:v>transferti projektu īstenošanai</c:v>
                </c:pt>
                <c:pt idx="7">
                  <c:v>savstarpējie norēķini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31079945</c:v>
                </c:pt>
                <c:pt idx="1">
                  <c:v>6851703</c:v>
                </c:pt>
                <c:pt idx="2">
                  <c:v>3005914</c:v>
                </c:pt>
                <c:pt idx="3">
                  <c:v>1056000</c:v>
                </c:pt>
                <c:pt idx="4">
                  <c:v>1226472</c:v>
                </c:pt>
                <c:pt idx="5">
                  <c:v>210769</c:v>
                </c:pt>
                <c:pt idx="6">
                  <c:v>6458341</c:v>
                </c:pt>
                <c:pt idx="7">
                  <c:v>919628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2025.g.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pedagogu atlīdzībai un citiem izglītības pasākumiem </c:v>
                </c:pt>
                <c:pt idx="1">
                  <c:v>sociālā atbalsta programmām </c:v>
                </c:pt>
                <c:pt idx="2">
                  <c:v>autoceļiem un zaudējumu segšanai sabiedriskajam transportam</c:v>
                </c:pt>
                <c:pt idx="3">
                  <c:v>mājokļa pabalstam un GMI </c:v>
                </c:pt>
                <c:pt idx="4">
                  <c:v>Ukrainas civiliedzīvotāju atbalstam </c:v>
                </c:pt>
                <c:pt idx="5">
                  <c:v>citiem izdevumiem</c:v>
                </c:pt>
                <c:pt idx="6">
                  <c:v>transferti projektu īstenošanai</c:v>
                </c:pt>
                <c:pt idx="7">
                  <c:v>savstarpējie norēķini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31584329</c:v>
                </c:pt>
                <c:pt idx="1">
                  <c:v>8390123</c:v>
                </c:pt>
                <c:pt idx="2">
                  <c:v>3018309</c:v>
                </c:pt>
                <c:pt idx="3">
                  <c:v>1237500</c:v>
                </c:pt>
                <c:pt idx="4">
                  <c:v>1285800</c:v>
                </c:pt>
                <c:pt idx="5">
                  <c:v>141616</c:v>
                </c:pt>
                <c:pt idx="6">
                  <c:v>14715416</c:v>
                </c:pt>
                <c:pt idx="7">
                  <c:v>1222678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888128"/>
        <c:axId val="137890816"/>
      </c:barChart>
      <c:catAx>
        <c:axId val="137888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7890816"/>
        <c:crosses val="autoZero"/>
        <c:auto val="1"/>
        <c:lblAlgn val="ctr"/>
        <c:lblOffset val="100"/>
        <c:noMultiLvlLbl val="0"/>
      </c:catAx>
      <c:valAx>
        <c:axId val="1378908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37888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33764488589251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1.7110079783073474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3.477012393318385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684073740055E-4"/>
          <c:y val="3.7713464624868909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7C47B-5B4D-42E7-A9F5-1A991281E6F8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55EC-D136-4304-8DFE-FE92A3A48A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609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A5B-DB54-4E50-92F8-01E8544A3DDB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4D80-83FD-4B46-BE91-E17CE29BD0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41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98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10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063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305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785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602B04"/>
                </a:solidFill>
                <a:latin typeface="Times New Roman" pitchFamily="18" charset="0"/>
                <a:cs typeface="Times New Roman" pitchFamily="18" charset="0"/>
              </a:rPr>
              <a:t>Daugavpils </a:t>
            </a:r>
            <a:r>
              <a:rPr lang="lv-LV" dirty="0" err="1" smtClean="0">
                <a:solidFill>
                  <a:srgbClr val="602B04"/>
                </a:solidFill>
                <a:latin typeface="Times New Roman" pitchFamily="18" charset="0"/>
                <a:cs typeface="Times New Roman" pitchFamily="18" charset="0"/>
              </a:rPr>
              <a:t>valstspilsētas</a:t>
            </a:r>
            <a:r>
              <a:rPr lang="lv-LV" dirty="0" smtClean="0">
                <a:solidFill>
                  <a:srgbClr val="602B04"/>
                </a:solidFill>
                <a:latin typeface="Times New Roman" pitchFamily="18" charset="0"/>
                <a:cs typeface="Times New Roman" pitchFamily="18" charset="0"/>
              </a:rPr>
              <a:t> budžets 2025.gadam</a:t>
            </a:r>
            <a:endParaRPr lang="en-US" dirty="0">
              <a:solidFill>
                <a:srgbClr val="602B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3"/>
            <a:ext cx="7772400" cy="446207"/>
          </a:xfrm>
        </p:spPr>
        <p:txBody>
          <a:bodyPr>
            <a:normAutofit/>
          </a:bodyPr>
          <a:lstStyle/>
          <a:p>
            <a:pPr algn="r"/>
            <a:r>
              <a:rPr lang="lv-LV" dirty="0" smtClean="0">
                <a:solidFill>
                  <a:srgbClr val="602B04"/>
                </a:solidFill>
                <a:latin typeface="Times New Roman" pitchFamily="18" charset="0"/>
                <a:cs typeface="Times New Roman" pitchFamily="18" charset="0"/>
              </a:rPr>
              <a:t>2025.gada 30.janvārī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INVESTĪCIJU PROJEKTI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856224"/>
              </p:ext>
            </p:extLst>
          </p:nvPr>
        </p:nvGraphicFramePr>
        <p:xfrm>
          <a:off x="1435100" y="1524000"/>
          <a:ext cx="7458076" cy="13289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4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1 867 658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4 963 611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3 095 953</a:t>
                      </a:r>
                    </a:p>
                  </a:txBody>
                  <a:tcPr marL="0" marR="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1 330 817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3 767 036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2 436 219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648" y="3140968"/>
            <a:ext cx="7530040" cy="3384376"/>
          </a:xfrm>
        </p:spPr>
        <p:txBody>
          <a:bodyPr>
            <a:normAutofit/>
          </a:bodyPr>
          <a:lstStyle/>
          <a:p>
            <a:pPr lvl="0"/>
            <a:r>
              <a:rPr lang="lv-L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Pandusa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pacēlāja izbūves darbu veikšana ar daļēju ēkas pārplānošanu K.Valdemāra ielā 1,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Daugavpilī – 85057 eiro;</a:t>
            </a:r>
          </a:p>
          <a:p>
            <a:pPr lvl="0"/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Tehniskās dokumentācijas sagatavošana jaunā plānošanas perioda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projektiem – 503575 eiro;</a:t>
            </a: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ieceres dokumentācijas izstrāde, autoruzraudzība un būvdarbi  "Bijušā sanatorija "Mežciems" teritorijas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sakārtošana – 93122 eiro, </a:t>
            </a:r>
          </a:p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Ēkas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jumta seguma nomaiņa un pieguļošās teritorijas sakārtošana </a:t>
            </a:r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Mihoelsa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ielā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– 121109 eiro;</a:t>
            </a: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Laivu </a:t>
            </a:r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eliņa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vienkāršota atjaunošana/pārbūve Lielā stropu ezera piekrastes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zonā – 100000 eiro;</a:t>
            </a:r>
          </a:p>
          <a:p>
            <a:pPr lvl="0"/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Piepūšama futbola halle ar ģērbtuvju kompleksu– 868 084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600" dirty="0"/>
          </a:p>
          <a:p>
            <a:pPr lvl="0"/>
            <a:endParaRPr lang="lv-LV" sz="16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INVESTĪCIJU PROJEKTI (izglītības nozarē)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579568" cy="5472608"/>
          </a:xfrm>
        </p:spPr>
        <p:txBody>
          <a:bodyPr>
            <a:normAutofit fontScale="92500" lnSpcReduction="20000"/>
          </a:bodyPr>
          <a:lstStyle/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/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Sporta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zāles vienkāršota pārbūve Vienības pamatskolas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ēkā -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214 690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automātiskās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ugunsgrēka atklāšanas un trauksmes signalizācijas sistēmas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būvdarbi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Centra </a:t>
            </a:r>
            <a:r>
              <a:rPr lang="lv-LV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vidusskolā,Daugavpils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Valstspilsētas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vidusskolā,  Daugavpils Iespēju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vidusskolā,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Zinātņu vidusskolā, Daugavpils Stropu pamatskolas– Attīstības centrā – 256 309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virtuves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ēdināšanas bloka ventilācijas sistēmas ierīkošana Tehnoloģiju vidusskolas - liceja ēkā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84 700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mehāniskās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ventilācijas ierīkošana ķīmijas nodarbību telpās Daugavpils Iespēju vidusskolā,  Daugavpils Centra vidusskolā – 66 550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ieejas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kāpņu un lieveņa remonta darbi Daugavpils Draudzīgā aicinājuma vidusskolā - 27 830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paskaidrojuma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rakstu izstrādāšana telpu apdares un inženiertīklu atjaunošanai/ierīkošanai Daugavpils Zinātņu vidusskolas,  Daugavpils Centra vidusskolas un Daugavpils </a:t>
            </a:r>
            <a:r>
              <a:rPr lang="lv-LV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Valstspilsētas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vidusskolas sporta nodarbību telpās - 60 449 </a:t>
            </a:r>
            <a:r>
              <a:rPr lang="lv-LV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endParaRPr lang="lv-LV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3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INVESTĪCIJU PROJEKTI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Bērnu rotaļu aprīkojuma un vingrošanas iekārtu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uzstādīšana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703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Gajoka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skvēra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labiekārtošana, apgaismojuma un videonovērošanas tīklu izbūve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- 257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524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Niderkūnu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skvēra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labiekārtošana,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apgaismojuma un videonovērošanas tīklu izbūve - 170 701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brīv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strādes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atjaunošana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Stropu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mežaparkā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406 495 eiro.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EIROPAS PROJEKTI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9890912"/>
              </p:ext>
            </p:extLst>
          </p:nvPr>
        </p:nvGraphicFramePr>
        <p:xfrm>
          <a:off x="1475656" y="1124744"/>
          <a:ext cx="7458076" cy="13289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4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8 427 449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21 128 163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12 700 714</a:t>
                      </a:r>
                    </a:p>
                  </a:txBody>
                  <a:tcPr marL="0" marR="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1 277 859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602 618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648" y="2708920"/>
            <a:ext cx="7530040" cy="3816424"/>
          </a:xfrm>
        </p:spPr>
        <p:txBody>
          <a:bodyPr>
            <a:normAutofit fontScale="25000" lnSpcReduction="20000"/>
          </a:bodyPr>
          <a:lstStyle/>
          <a:p>
            <a:endParaRPr lang="lv-LV" sz="1600" dirty="0"/>
          </a:p>
          <a:p>
            <a:pPr lvl="0"/>
            <a:endParaRPr lang="lv-LV" sz="1600" dirty="0"/>
          </a:p>
          <a:p>
            <a:r>
              <a:rPr lang="lv-LV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Austrumlatvijas</a:t>
            </a:r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viedo tehnoloģiju un pētniecības centra (ALTOP) Industriālā parka izveide – 14 800 348 eiro;</a:t>
            </a:r>
          </a:p>
          <a:p>
            <a:endParaRPr lang="lv-LV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Ilgtspējīga pārrobežu sadarbība ziemas tūrisma attīstībai – 506 016 eiro;</a:t>
            </a:r>
          </a:p>
          <a:p>
            <a:endParaRPr lang="lv-LV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Publiskās </a:t>
            </a:r>
            <a:r>
              <a:rPr lang="lv-LV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ārtelpas</a:t>
            </a:r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attīstība Avotiņa parka teritorijā – 897 150 eiro;</a:t>
            </a:r>
          </a:p>
          <a:p>
            <a:endParaRPr lang="lv-LV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cietokšņa dārza attīstība – 851 391 eiro;</a:t>
            </a:r>
          </a:p>
          <a:p>
            <a:endParaRPr lang="lv-LV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Ēkas energoefektivitātes uzlabošana un telpu apdares atjaunošana Raiņa ielā 69 –   468 678 eiro,</a:t>
            </a:r>
          </a:p>
          <a:p>
            <a:endParaRPr lang="lv-LV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Daugavpils </a:t>
            </a:r>
            <a:r>
              <a:rPr lang="lv-LV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valstspilsētas</a:t>
            </a:r>
            <a:r>
              <a:rPr lang="lv-LV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pašvaldības dzīvokļu atjaunošana – 651 454 eiro.</a:t>
            </a:r>
          </a:p>
          <a:p>
            <a:endParaRPr lang="lv-LV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(IELU) FONDS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9485706"/>
              </p:ext>
            </p:extLst>
          </p:nvPr>
        </p:nvGraphicFramePr>
        <p:xfrm>
          <a:off x="1475656" y="1124744"/>
          <a:ext cx="7458076" cy="824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4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3987632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4963611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975979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7530040" cy="4392488"/>
          </a:xfrm>
        </p:spPr>
        <p:txBody>
          <a:bodyPr>
            <a:normAutofit fontScale="25000" lnSpcReduction="20000"/>
          </a:bodyPr>
          <a:lstStyle/>
          <a:p>
            <a:endParaRPr lang="lv-LV" sz="1600" dirty="0"/>
          </a:p>
          <a:p>
            <a:pPr marL="82296" lvl="0" indent="0" algn="ctr">
              <a:buNone/>
            </a:pP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Ieplānotas būvprojektu izstrādes:</a:t>
            </a:r>
          </a:p>
          <a:p>
            <a:pPr marL="82296" lvl="0" indent="0" algn="ctr">
              <a:buNone/>
            </a:pPr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Tērvetes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posmā no Vaiņodes ielas līdz Baldones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Valkas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no Auces ielas līdz Atmodas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Magoņu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no Meža ielas līdz Daugavas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Ezeru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no Telts ielas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līdz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Vidzemes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Bauskas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no Ventspils ielas līdz Jelgavas ielai un Ventspils ielas no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Bauskas ielas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 18.novembra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Ceriņu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pārbūve no kapiem līdz Bērzu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ielai;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Vidzemes ielas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144 līdz pilsētas robežai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pārbūve; </a:t>
            </a:r>
          </a:p>
          <a:p>
            <a:endParaRPr lang="lv-LV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Gājēju </a:t>
            </a:r>
            <a:r>
              <a:rPr lang="lv-LV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ietves izbūve Lielā Dārza ielā posmā no Jelgavas ielas līdz Dobeles </a:t>
            </a:r>
            <a:r>
              <a:rPr lang="lv-LV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ielai.</a:t>
            </a:r>
          </a:p>
          <a:p>
            <a:endParaRPr lang="lv-LV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900" dirty="0" smtClean="0">
              <a:latin typeface="+mj-lt"/>
            </a:endParaRPr>
          </a:p>
          <a:p>
            <a:endParaRPr lang="lv-LV" sz="6400" dirty="0"/>
          </a:p>
        </p:txBody>
      </p:sp>
    </p:spTree>
    <p:extLst>
      <p:ext uri="{BB962C8B-B14F-4D97-AF65-F5344CB8AC3E}">
        <p14:creationId xmlns:p14="http://schemas.microsoft.com/office/powerpoint/2010/main" val="16849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Vispārējie valdības dienesti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4488627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11 202 871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12 956 551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1 753 680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11 027 713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12 779 630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1 751 917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578487"/>
              </p:ext>
            </p:extLst>
          </p:nvPr>
        </p:nvGraphicFramePr>
        <p:xfrm>
          <a:off x="1403350" y="2781300"/>
          <a:ext cx="7531100" cy="34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14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Sabiedriskā kārtība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1866672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2 865 150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3 246 571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381 421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2 817 480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3 246 571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429 091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1742973"/>
              </p:ext>
            </p:extLst>
          </p:nvPr>
        </p:nvGraphicFramePr>
        <p:xfrm>
          <a:off x="2987824" y="3140968"/>
          <a:ext cx="4290442" cy="23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4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Ekonomiskā darbība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8050969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15 689 683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16 663 844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974 161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11 504 758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11 285 255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-219 503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9166022"/>
              </p:ext>
            </p:extLst>
          </p:nvPr>
        </p:nvGraphicFramePr>
        <p:xfrm>
          <a:off x="1476375" y="2852738"/>
          <a:ext cx="7458075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Vides aizsardzība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2622786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3 475 076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3 963 660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488 584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3 375 420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3 922 932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547 512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3594021"/>
              </p:ext>
            </p:extLst>
          </p:nvPr>
        </p:nvGraphicFramePr>
        <p:xfrm>
          <a:off x="2699792" y="3284984"/>
          <a:ext cx="4896544" cy="259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teritoriju un mājokļu apsaimniekošana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8892827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15 391 118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29 981 329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14 590 211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8 852 281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11 970 005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3 117 724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4402956"/>
              </p:ext>
            </p:extLst>
          </p:nvPr>
        </p:nvGraphicFramePr>
        <p:xfrm>
          <a:off x="1403350" y="2781300"/>
          <a:ext cx="7531100" cy="34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331640" y="6093296"/>
            <a:ext cx="3096344" cy="648072"/>
          </a:xfrm>
          <a:prstGeom prst="rect">
            <a:avLst/>
          </a:prstGeom>
          <a:solidFill>
            <a:srgbClr val="F2EDE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 izdevumi:</a:t>
            </a:r>
          </a:p>
          <a:p>
            <a:pPr algn="ctr"/>
            <a:r>
              <a:rPr lang="lv-LV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2024.g.- 8 078 336</a:t>
            </a:r>
          </a:p>
          <a:p>
            <a:pPr algn="ctr"/>
            <a:r>
              <a:rPr lang="lv-LV" sz="1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2025.g. – 21 014 555</a:t>
            </a:r>
            <a:endParaRPr lang="lv-LV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BUDŽETS </a:t>
            </a:r>
            <a:r>
              <a:rPr lang="lv-LV" sz="2000" i="1" dirty="0" smtClean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br>
              <a:rPr lang="lv-LV" sz="2000" i="1" dirty="0" smtClean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i="1" dirty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000" i="1" dirty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i="1" dirty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KOPĒJIE FINANŠU RESURSI   </a:t>
            </a:r>
            <a:r>
              <a:rPr lang="lv-LV" sz="2000" i="1" dirty="0" smtClean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175 296 145 EURO</a:t>
            </a:r>
            <a:endParaRPr lang="lv-LV" sz="2000" dirty="0">
              <a:solidFill>
                <a:srgbClr val="602B04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084634"/>
              </p:ext>
            </p:extLst>
          </p:nvPr>
        </p:nvGraphicFramePr>
        <p:xfrm>
          <a:off x="1435100" y="1772814"/>
          <a:ext cx="7499352" cy="403245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12764"/>
                <a:gridCol w="1836912"/>
                <a:gridCol w="1874838"/>
                <a:gridCol w="1874838"/>
              </a:tblGrid>
              <a:tr h="4199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Rādītāji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 smtClean="0">
                          <a:effectLst/>
                        </a:rPr>
                        <a:t>2024.g.plāns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effectLst/>
                        </a:rPr>
                        <a:t>2025.g.plāns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 smtClean="0">
                          <a:effectLst/>
                        </a:rPr>
                        <a:t>izmaiņas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320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Resursi izdevumu segšanai (kopā)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149 698 997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175 296 145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25 597 148</a:t>
                      </a:r>
                    </a:p>
                  </a:txBody>
                  <a:tcPr marL="0" marR="0" marT="0" marB="0" anchor="ctr"/>
                </a:tc>
              </a:tr>
              <a:tr h="48320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Naudas līdzekļu atlikums gada sākumā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10 478 311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13 249 524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2 771 213</a:t>
                      </a:r>
                    </a:p>
                  </a:txBody>
                  <a:tcPr marL="0" marR="0" marT="0" marB="0" anchor="ctr"/>
                </a:tc>
              </a:tr>
              <a:tr h="4199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138 384 558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155 871 962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17 487 404</a:t>
                      </a:r>
                    </a:p>
                  </a:txBody>
                  <a:tcPr marL="0" marR="0" marT="0" marB="0" anchor="ctr"/>
                </a:tc>
              </a:tr>
              <a:tr h="4199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Saņemti aizņēmumi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836 128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6 174 659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5 338 531</a:t>
                      </a:r>
                    </a:p>
                  </a:txBody>
                  <a:tcPr marL="0" marR="0" marT="0" marB="0" anchor="ctr"/>
                </a:tc>
              </a:tr>
              <a:tr h="48320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Izdevumi, aizņēmumi, ieguldījumi (kopā)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149 698 997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175 296 145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25 597 148</a:t>
                      </a:r>
                    </a:p>
                  </a:txBody>
                  <a:tcPr marL="0" marR="0" marT="0" marB="0" anchor="ctr"/>
                </a:tc>
              </a:tr>
              <a:tr h="4199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144 003 218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169 491 266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25 488 048</a:t>
                      </a:r>
                    </a:p>
                  </a:txBody>
                  <a:tcPr marL="0" marR="0" marT="0" marB="0" anchor="ctr"/>
                </a:tc>
              </a:tr>
              <a:tr h="48320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Līdzdalība komersantu pašu kapitālā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0" marR="0" marT="0" marB="0" anchor="ctr"/>
                </a:tc>
              </a:tr>
              <a:tr h="4199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Aizņēmumu atmaksa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5 623 779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5 726 379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315682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477 280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676 635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199 355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454 007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482 492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28 485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338370"/>
              </p:ext>
            </p:extLst>
          </p:nvPr>
        </p:nvGraphicFramePr>
        <p:xfrm>
          <a:off x="2339752" y="3212976"/>
          <a:ext cx="5616922" cy="237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5160617"/>
              </p:ext>
            </p:extLst>
          </p:nvPr>
        </p:nvGraphicFramePr>
        <p:xfrm>
          <a:off x="1435100" y="1124743"/>
          <a:ext cx="7458076" cy="1132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0708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708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7 714 099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9 103 425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1 389 326</a:t>
                      </a:r>
                    </a:p>
                  </a:txBody>
                  <a:tcPr marL="0" marR="0" marT="0" marB="0" anchor="b"/>
                </a:tc>
              </a:tr>
              <a:tr h="393954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5 846 402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8 315 374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2 468 972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9411638"/>
              </p:ext>
            </p:extLst>
          </p:nvPr>
        </p:nvGraphicFramePr>
        <p:xfrm>
          <a:off x="1403350" y="2276474"/>
          <a:ext cx="7531100" cy="424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361662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1 827 709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3 279 879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1 452 170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1 675 580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2 170 733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495 153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6171820"/>
              </p:ext>
            </p:extLst>
          </p:nvPr>
        </p:nvGraphicFramePr>
        <p:xfrm>
          <a:off x="1403350" y="2781300"/>
          <a:ext cx="7531100" cy="34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9152012"/>
              </p:ext>
            </p:extLst>
          </p:nvPr>
        </p:nvGraphicFramePr>
        <p:xfrm>
          <a:off x="1475656" y="1124744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63 881 495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64 653 482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771 987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28 177 387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28 228 038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50 651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9268711"/>
              </p:ext>
            </p:extLst>
          </p:nvPr>
        </p:nvGraphicFramePr>
        <p:xfrm>
          <a:off x="1403350" y="2420888"/>
          <a:ext cx="75311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4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aizsardzība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1611025"/>
              </p:ext>
            </p:extLst>
          </p:nvPr>
        </p:nvGraphicFramePr>
        <p:xfrm>
          <a:off x="1435100" y="1524000"/>
          <a:ext cx="7458076" cy="1259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64519"/>
                <a:gridCol w="1864519"/>
                <a:gridCol w="1864519"/>
                <a:gridCol w="18645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kopā: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21 478 737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24 965 890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3 487 153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no pašvaldības budžeta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11 649 393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1 153 961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9751523"/>
              </p:ext>
            </p:extLst>
          </p:nvPr>
        </p:nvGraphicFramePr>
        <p:xfrm>
          <a:off x="1403350" y="2852738"/>
          <a:ext cx="75311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saistības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84864" cy="1184920"/>
          </a:xfrm>
        </p:spPr>
        <p:txBody>
          <a:bodyPr>
            <a:normAutofit/>
          </a:bodyPr>
          <a:lstStyle/>
          <a:p>
            <a:pPr algn="ctr"/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plānots saņemt aizņēmumus </a:t>
            </a:r>
            <a:r>
              <a:rPr lang="lv-LV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6 174 659 </a:t>
            </a:r>
            <a:r>
              <a:rPr lang="lv-LV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ctr">
              <a:buNone/>
            </a:pPr>
            <a:endParaRPr lang="lv-LV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atmaksāt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aizņēmumus – 5 726 379 </a:t>
            </a:r>
            <a:r>
              <a:rPr lang="lv-LV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3615275"/>
              </p:ext>
            </p:extLst>
          </p:nvPr>
        </p:nvGraphicFramePr>
        <p:xfrm>
          <a:off x="2339752" y="2780928"/>
          <a:ext cx="5688930" cy="29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PALDIES!</a:t>
            </a:r>
          </a:p>
          <a:p>
            <a:pPr marL="109728" indent="0" algn="ctr">
              <a:buNone/>
            </a:pPr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lv-LV" sz="1600" b="1" dirty="0" smtClean="0">
                <a:latin typeface="Times New Roman" pitchFamily="18" charset="0"/>
                <a:cs typeface="Times New Roman" pitchFamily="18" charset="0"/>
              </a:rPr>
              <a:t>Finanšu departamenta vadītāja </a:t>
            </a:r>
          </a:p>
          <a:p>
            <a:pPr marL="109728" indent="0" algn="r">
              <a:buNone/>
            </a:pPr>
            <a:r>
              <a:rPr lang="lv-LV" sz="1600" b="1" dirty="0" err="1" smtClean="0">
                <a:latin typeface="Times New Roman" pitchFamily="18" charset="0"/>
                <a:cs typeface="Times New Roman" pitchFamily="18" charset="0"/>
              </a:rPr>
              <a:t>E.Upeniece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IEŅĒMUMI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903337"/>
              </p:ext>
            </p:extLst>
          </p:nvPr>
        </p:nvGraphicFramePr>
        <p:xfrm>
          <a:off x="1435100" y="1196753"/>
          <a:ext cx="7499352" cy="20882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4101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747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Nodokļu un nenodokļu ieņēmumi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54 631 603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59 835 791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5 204 188</a:t>
                      </a:r>
                    </a:p>
                  </a:txBody>
                  <a:tcPr marL="0" marR="0" marT="0" marB="0" anchor="ctr"/>
                </a:tc>
              </a:tr>
              <a:tr h="4101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Iestāžu ieņēmumi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5 986 693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5 877 718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-108 975</a:t>
                      </a:r>
                    </a:p>
                  </a:txBody>
                  <a:tcPr marL="0" marR="0" marT="0" marB="0" anchor="ctr"/>
                </a:tc>
              </a:tr>
              <a:tr h="4101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77 766 262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90 158 453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12 392 191</a:t>
                      </a:r>
                    </a:p>
                  </a:txBody>
                  <a:tcPr marL="0" marR="0" marT="0" marB="0" anchor="ctr"/>
                </a:tc>
              </a:tr>
              <a:tr h="41018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138 384 558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155 871 962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17 487 404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345"/>
              </p:ext>
            </p:extLst>
          </p:nvPr>
        </p:nvGraphicFramePr>
        <p:xfrm>
          <a:off x="2987824" y="3645024"/>
          <a:ext cx="4162425" cy="279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5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solidFill>
                  <a:srgbClr val="602B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BUDŽETA IEŅĒMUMI 2020. -2025</a:t>
            </a:r>
            <a:r>
              <a:rPr lang="lv-LV" sz="2000" dirty="0" smtClean="0">
                <a:solidFill>
                  <a:srgbClr val="602B04"/>
                </a:solidFill>
              </a:rPr>
              <a:t>.</a:t>
            </a:r>
            <a:endParaRPr lang="lv-LV" sz="2000" dirty="0">
              <a:solidFill>
                <a:srgbClr val="602B04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62684"/>
              </p:ext>
            </p:extLst>
          </p:nvPr>
        </p:nvGraphicFramePr>
        <p:xfrm>
          <a:off x="2051720" y="1988840"/>
          <a:ext cx="6161236" cy="363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TRANSFERTI (bez PFI)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9672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0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Pamatbudžeta izdevumi  - 169 491 266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65531"/>
              </p:ext>
            </p:extLst>
          </p:nvPr>
        </p:nvGraphicFramePr>
        <p:xfrm>
          <a:off x="46754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93297"/>
              </p:ext>
            </p:extLst>
          </p:nvPr>
        </p:nvGraphicFramePr>
        <p:xfrm>
          <a:off x="899592" y="1628800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77064"/>
              </p:ext>
            </p:extLst>
          </p:nvPr>
        </p:nvGraphicFramePr>
        <p:xfrm>
          <a:off x="1062037" y="1243012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722092"/>
              </p:ext>
            </p:extLst>
          </p:nvPr>
        </p:nvGraphicFramePr>
        <p:xfrm>
          <a:off x="1052512" y="12715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45978"/>
              </p:ext>
            </p:extLst>
          </p:nvPr>
        </p:nvGraphicFramePr>
        <p:xfrm>
          <a:off x="1204912" y="14239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761773"/>
              </p:ext>
            </p:extLst>
          </p:nvPr>
        </p:nvGraphicFramePr>
        <p:xfrm>
          <a:off x="1045368" y="1271587"/>
          <a:ext cx="7053263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727528"/>
              </p:ext>
            </p:extLst>
          </p:nvPr>
        </p:nvGraphicFramePr>
        <p:xfrm>
          <a:off x="1333500" y="988218"/>
          <a:ext cx="6476999" cy="48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13956"/>
              </p:ext>
            </p:extLst>
          </p:nvPr>
        </p:nvGraphicFramePr>
        <p:xfrm>
          <a:off x="2411760" y="1556792"/>
          <a:ext cx="5551139" cy="446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PA NOZARĒM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1625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 (pēc ekonomiskās klasifikācijas)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49154"/>
              </p:ext>
            </p:extLst>
          </p:nvPr>
        </p:nvGraphicFramePr>
        <p:xfrm>
          <a:off x="1435100" y="1381864"/>
          <a:ext cx="7499352" cy="37491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Atlīdzība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75 515 254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79 736 496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4 221 242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Preces un pakalpojumi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29 530 349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32 353 600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2 823 251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Subsīdijas un dotācijas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12 780 358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13 857 191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1 076 833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Procentu izdevumi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2 930 613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2 850 014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-80 599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Sociālie pabalsti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8 453 307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9 191 514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738 207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Uzturēšanas izdevumu transferti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1 909 575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1 788 594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-120 981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Pamatkapitāla veidošana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12 786 232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29 572 172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16 785 940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Kapitālo izdevumu transferti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44 155</a:t>
                      </a:r>
                    </a:p>
                  </a:txBody>
                  <a:tcPr marL="0" marR="0" marT="0" marB="0" anchor="ctr"/>
                </a:tc>
              </a:tr>
              <a:tr h="29982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Pavisam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144 003 218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169 491 266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25 488 048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1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ATLĪDZĪBAS IZMAIŅAS</a:t>
            </a:r>
            <a:endParaRPr lang="lv-LV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3997410"/>
              </p:ext>
            </p:extLst>
          </p:nvPr>
        </p:nvGraphicFramePr>
        <p:xfrm>
          <a:off x="1435100" y="1524000"/>
          <a:ext cx="7458076" cy="2007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20876"/>
                <a:gridCol w="1584176"/>
                <a:gridCol w="1512168"/>
                <a:gridCol w="14408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2025.gads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226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pašvaldības budžeta</a:t>
                      </a:r>
                    </a:p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v-LV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pedagogi)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38 783 340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41 112 312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2 328 972</a:t>
                      </a: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valsts budžeta un projektu finansējuma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36 731 914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38 624 184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1 892 270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r>
                        <a:rPr lang="lv-LV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75 515 254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79 736 496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4 221 242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3861048"/>
            <a:ext cx="7458032" cy="2808312"/>
          </a:xfrm>
        </p:spPr>
        <p:txBody>
          <a:bodyPr>
            <a:noAutofit/>
          </a:bodyPr>
          <a:lstStyle/>
          <a:p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Minimālā alga no 700 uz 740 eiro;</a:t>
            </a:r>
          </a:p>
          <a:p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Minimālie mēnešalgu intervāli algu grupām:</a:t>
            </a:r>
          </a:p>
          <a:p>
            <a:pPr marL="82296" indent="0">
              <a:buNone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1.grupa -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740 eiro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(apkopējs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sētnieks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garderobists),</a:t>
            </a:r>
          </a:p>
          <a:p>
            <a:pPr marL="82296" indent="0">
              <a:buNone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2.grupa 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760 eiro (veļas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mazgātājs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virtuves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darbinieks),</a:t>
            </a:r>
          </a:p>
          <a:p>
            <a:pPr marL="82296" indent="0">
              <a:buNone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3.grupa 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 (pavārs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remontstrādnieks, laborants,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santehniķis), </a:t>
            </a:r>
          </a:p>
          <a:p>
            <a:pPr marL="82296" indent="0">
              <a:buNone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4.grupa 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eiro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(veļas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pārzinis, </a:t>
            </a:r>
            <a:r>
              <a:rPr lang="lv-LV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auklis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noliktavas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pārzinis),</a:t>
            </a:r>
          </a:p>
          <a:p>
            <a:pPr marL="82296" indent="0">
              <a:buNone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u.t.t. </a:t>
            </a:r>
          </a:p>
          <a:p>
            <a:pPr marL="82296" indent="0">
              <a:buNone/>
            </a:pP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Atlīdzības pieaugums no pašvaldības budžeta (bez pedagogu atalgojuma ) sastāda </a:t>
            </a:r>
          </a:p>
          <a:p>
            <a:pPr marL="82296" indent="0" algn="ctr">
              <a:buNone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procentus pret precizēto 2024.gada plānu </a:t>
            </a:r>
          </a:p>
          <a:p>
            <a:pPr marL="82296" indent="0" algn="ctr">
              <a:buNone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(32 995 076 eiro/ 32 317 842 eiro )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7430</TotalTime>
  <Words>1119</Words>
  <Application>Microsoft Office PowerPoint</Application>
  <PresentationFormat>On-screen Show (4:3)</PresentationFormat>
  <Paragraphs>406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Daugavpils valstspilsētas budžets 2025.gadam</vt:lpstr>
      <vt:lpstr>BUDŽETS 2025   KOPĒJIE FINANŠU RESURSI   175 296 145 EURO</vt:lpstr>
      <vt:lpstr>BUDŽETA IEŅĒMUMI</vt:lpstr>
      <vt:lpstr>BUDŽETA IEŅĒMUMI 2020. -2025.</vt:lpstr>
      <vt:lpstr>TRANSFERTI (bez PFI)</vt:lpstr>
      <vt:lpstr>Pamatbudžeta izdevumi  - 169 491 266 euro </vt:lpstr>
      <vt:lpstr>BUDŽETA IZDEVUMI PA NOZARĒM</vt:lpstr>
      <vt:lpstr>BUDŽETA IZDEVUMI  (pēc ekonomiskās klasifikācijas)</vt:lpstr>
      <vt:lpstr>ATLĪDZĪBAS IZMAIŅAS</vt:lpstr>
      <vt:lpstr>INVESTĪCIJU PROJEKTI</vt:lpstr>
      <vt:lpstr>INVESTĪCIJU PROJEKTI (izglītības nozarē)</vt:lpstr>
      <vt:lpstr>INVESTĪCIJU PROJEKTI </vt:lpstr>
      <vt:lpstr>EIROPAS PROJEKTI</vt:lpstr>
      <vt:lpstr>AUTOCEĻU (IELU) FONDS</vt:lpstr>
      <vt:lpstr>Vispārējie valdības dienesti </vt:lpstr>
      <vt:lpstr>Sabiedriskā kārtība</vt:lpstr>
      <vt:lpstr>Ekonomiskā darbība</vt:lpstr>
      <vt:lpstr>Vides aizsardzība</vt:lpstr>
      <vt:lpstr>Pašvaldības teritoriju un mājokļu apsaimniekošana</vt:lpstr>
      <vt:lpstr>Veselība</vt:lpstr>
      <vt:lpstr>Kultūra</vt:lpstr>
      <vt:lpstr>Sports</vt:lpstr>
      <vt:lpstr>Izglītība</vt:lpstr>
      <vt:lpstr>Sociālā aizsardzība</vt:lpstr>
      <vt:lpstr>Pašvaldības saistības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pilsētas budžets 2015.gadam</dc:title>
  <dc:creator>Edite</dc:creator>
  <cp:lastModifiedBy>Edite Upeniece</cp:lastModifiedBy>
  <cp:revision>520</cp:revision>
  <cp:lastPrinted>2025-01-30T07:46:12Z</cp:lastPrinted>
  <dcterms:created xsi:type="dcterms:W3CDTF">2015-01-22T14:36:03Z</dcterms:created>
  <dcterms:modified xsi:type="dcterms:W3CDTF">2025-01-30T07:49:51Z</dcterms:modified>
</cp:coreProperties>
</file>