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8"/>
  </p:notesMasterIdLst>
  <p:handoutMasterIdLst>
    <p:handoutMasterId r:id="rId29"/>
  </p:handoutMasterIdLst>
  <p:sldIdLst>
    <p:sldId id="256" r:id="rId2"/>
    <p:sldId id="454" r:id="rId3"/>
    <p:sldId id="430" r:id="rId4"/>
    <p:sldId id="432" r:id="rId5"/>
    <p:sldId id="448" r:id="rId6"/>
    <p:sldId id="450" r:id="rId7"/>
    <p:sldId id="431" r:id="rId8"/>
    <p:sldId id="443" r:id="rId9"/>
    <p:sldId id="298" r:id="rId10"/>
    <p:sldId id="452" r:id="rId11"/>
    <p:sldId id="455" r:id="rId12"/>
    <p:sldId id="456" r:id="rId13"/>
    <p:sldId id="301" r:id="rId14"/>
    <p:sldId id="465" r:id="rId15"/>
    <p:sldId id="466" r:id="rId16"/>
    <p:sldId id="468" r:id="rId17"/>
    <p:sldId id="471" r:id="rId18"/>
    <p:sldId id="470" r:id="rId19"/>
    <p:sldId id="472" r:id="rId20"/>
    <p:sldId id="473" r:id="rId21"/>
    <p:sldId id="474" r:id="rId22"/>
    <p:sldId id="475" r:id="rId23"/>
    <p:sldId id="476" r:id="rId24"/>
    <p:sldId id="442" r:id="rId25"/>
    <p:sldId id="445" r:id="rId26"/>
    <p:sldId id="262" r:id="rId27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2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TS_TAB_DIAGR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9.6172261278375734E-2"/>
          <c:w val="0.84104938271604934"/>
          <c:h val="0.8132675440050093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34246342471080005"/>
                  <c:y val="8.9089347192928312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lv-LV"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ieņēmumi; </a:t>
                    </a:r>
                  </a:p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lv-LV"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138 384 558</a:t>
                    </a:r>
                    <a:endParaRPr lang="lv-LV" b="0"/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176582093904926E-3"/>
                  <c:y val="-0.25368617765681639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en-US"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atlikums; </a:t>
                    </a:r>
                    <a:endParaRPr lang="lv-LV" sz="1400" b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</a:endParaRPr>
                  </a:p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en-US"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10 478 311</a:t>
                    </a:r>
                    <a:endParaRPr lang="en-US" b="0"/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652109458539909E-2"/>
                  <c:y val="-0.11057848033191618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lv-LV"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aizņēmumi;</a:t>
                    </a:r>
                  </a:p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lv-LV"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 836 128</a:t>
                    </a:r>
                    <a:endParaRPr lang="lv-LV" b="0"/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4336237484203364"/>
                  <c:y val="-0.10902919644486631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en-US"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izdevumi; </a:t>
                    </a:r>
                    <a:endParaRPr lang="lv-LV" sz="1400" b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</a:endParaRPr>
                  </a:p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en-US"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144 003 218</a:t>
                    </a:r>
                    <a:endParaRPr lang="en-US" b="0"/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535530280937106E-3"/>
                  <c:y val="0.11035885851449924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en-US" sz="1400" b="0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ieguld.pamatkap</a:t>
                    </a:r>
                    <a:r>
                      <a: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.;</a:t>
                    </a:r>
                    <a:endParaRPr lang="lv-LV" sz="1400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</a:endParaRPr>
                  </a:p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 72 000</a:t>
                    </a:r>
                    <a:endParaRPr lang="en-US" b="0" dirty="0"/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542893943812577E-2"/>
                  <c:y val="0.23842820598140241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lv-LV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aizņēmumu atmaksa;</a:t>
                    </a:r>
                  </a:p>
                  <a:p>
                    <a:pPr>
                      <a:defRPr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defRPr>
                    </a:pPr>
                    <a:r>
                      <a:rPr lang="lv-LV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 5 623 779</a:t>
                    </a:r>
                    <a:endParaRPr lang="lv-LV" b="0" dirty="0"/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kopbudzets!$J$118:$J$123</c:f>
              <c:strCache>
                <c:ptCount val="6"/>
                <c:pt idx="0">
                  <c:v>ieņēmumi</c:v>
                </c:pt>
                <c:pt idx="1">
                  <c:v>atlikums</c:v>
                </c:pt>
                <c:pt idx="2">
                  <c:v>aizņēmumi</c:v>
                </c:pt>
                <c:pt idx="3">
                  <c:v>izdevumi</c:v>
                </c:pt>
                <c:pt idx="4">
                  <c:v>ieguld.pamatkap.</c:v>
                </c:pt>
                <c:pt idx="5">
                  <c:v>aizņēmumu atmaksa</c:v>
                </c:pt>
              </c:strCache>
            </c:strRef>
          </c:cat>
          <c:val>
            <c:numRef>
              <c:f>kopbudzets!$K$118:$K$123</c:f>
              <c:numCache>
                <c:formatCode>#,##0</c:formatCode>
                <c:ptCount val="6"/>
                <c:pt idx="0">
                  <c:v>138384558</c:v>
                </c:pt>
                <c:pt idx="1">
                  <c:v>10478311</c:v>
                </c:pt>
                <c:pt idx="2">
                  <c:v>836128</c:v>
                </c:pt>
                <c:pt idx="3">
                  <c:v>144003218</c:v>
                </c:pt>
                <c:pt idx="4">
                  <c:v>72000</c:v>
                </c:pt>
                <c:pt idx="5">
                  <c:v>5623779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2890229046137E-4"/>
          <c:y val="1.7110079783073474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2890229046137E-4"/>
          <c:y val="3.477012393318385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6684073740055E-4"/>
          <c:y val="3.7713464624868909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63939596099983E-3"/>
          <c:y val="4.6890095059698086E-2"/>
          <c:w val="0.94558838128583933"/>
          <c:h val="0.920652274557908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0.12384562665518398"/>
                  <c:y val="7.79530217323931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200255859233572E-2"/>
                  <c:y val="1.18610495071014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4912619254688783E-2"/>
                  <c:y val="1.8707129885025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8339051773823032E-2"/>
                  <c:y val="-1.6880860314440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836502522232905E-3"/>
                  <c:y val="-0.123132553920419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4542694849883412E-2"/>
                  <c:y val="-0.107506323792948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8215079236541493E-2"/>
                  <c:y val="-7.62307683464795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7280693174222789E-2"/>
                  <c:y val="-0.200775724998022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8468479483542816E-2"/>
                  <c:y val="7.69507999441847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izdevumi!$A$15:$A$23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izdevumi!$B$15:$B$23</c:f>
              <c:numCache>
                <c:formatCode>#,##0</c:formatCode>
                <c:ptCount val="9"/>
                <c:pt idx="0">
                  <c:v>11202871</c:v>
                </c:pt>
                <c:pt idx="1">
                  <c:v>2865150</c:v>
                </c:pt>
                <c:pt idx="2">
                  <c:v>15689683</c:v>
                </c:pt>
                <c:pt idx="3">
                  <c:v>3475076</c:v>
                </c:pt>
                <c:pt idx="4">
                  <c:v>15391118</c:v>
                </c:pt>
                <c:pt idx="5">
                  <c:v>477280</c:v>
                </c:pt>
                <c:pt idx="6">
                  <c:v>9541808</c:v>
                </c:pt>
                <c:pt idx="7">
                  <c:v>63881495</c:v>
                </c:pt>
                <c:pt idx="8">
                  <c:v>21478737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6150614773357E-4"/>
          <c:y val="3.1269764316119469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6684073740055E-4"/>
          <c:y val="3.7713464624868909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19104873121087E-4"/>
          <c:y val="3.5305147231538082E-2"/>
          <c:w val="0.94558838128583933"/>
          <c:h val="0.92065227455790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64478694286522E-4"/>
          <c:y val="4.689020841689872E-2"/>
          <c:w val="0.94558838128583933"/>
          <c:h val="0.920652274557908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0.12384562665518398"/>
                  <c:y val="7.79530217323931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154649483390734E-2"/>
                  <c:y val="-2.6418563455978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0521053216310476E-3"/>
                  <c:y val="-1.95727326054547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3151367019826079E-2"/>
                  <c:y val="-0.11039719544909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3681863631313695E-2"/>
                  <c:y val="-4.34276453226184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0069891224207411E-2"/>
                  <c:y val="-3.59493066295076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5621294603629901E-2"/>
                  <c:y val="-9.59313608424781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4927749718658287E-2"/>
                  <c:y val="-5.65392566808506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8468479483542816E-2"/>
                  <c:y val="7.69507999441847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'izdevumi (2)'!$A$15:$A$23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'izdevumi (2)'!$B$15:$B$23</c:f>
              <c:numCache>
                <c:formatCode>#,##0</c:formatCode>
                <c:ptCount val="9"/>
                <c:pt idx="0">
                  <c:v>11125243</c:v>
                </c:pt>
                <c:pt idx="1">
                  <c:v>2817480</c:v>
                </c:pt>
                <c:pt idx="2">
                  <c:v>11407228</c:v>
                </c:pt>
                <c:pt idx="3">
                  <c:v>3375420</c:v>
                </c:pt>
                <c:pt idx="4">
                  <c:v>8852281</c:v>
                </c:pt>
                <c:pt idx="5">
                  <c:v>454007</c:v>
                </c:pt>
                <c:pt idx="6">
                  <c:v>7555330</c:v>
                </c:pt>
                <c:pt idx="7">
                  <c:v>28144039</c:v>
                </c:pt>
                <c:pt idx="8">
                  <c:v>10495432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64478694286522E-4"/>
          <c:y val="4.6890101204151068E-2"/>
          <c:w val="0.94558838128583933"/>
          <c:h val="0.920652274557908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2918009110098871E-2"/>
                  <c:y val="1.93801684744211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200255859233572E-2"/>
                  <c:y val="1.18610495071014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5840108674793714E-2"/>
                  <c:y val="-5.94912472023932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9564795830766275E-2"/>
                  <c:y val="2.169214216289266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3681802328516648E-2"/>
                  <c:y val="-0.102319461549618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9718112128955336E-2"/>
                  <c:y val="9.92552334117370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5686276931646894E-2"/>
                  <c:y val="-0.172490824661932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4927749718658287E-2"/>
                  <c:y val="-5.65392566808506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8468479483542816E-2"/>
                  <c:y val="7.69507999441847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'izdevumi (2)'!$A$15:$A$20</c:f>
              <c:strCache>
                <c:ptCount val="6"/>
                <c:pt idx="0">
                  <c:v>Parējie izdevumi</c:v>
                </c:pt>
                <c:pt idx="1">
                  <c:v>Ekonomiskā darbība</c:v>
                </c:pt>
                <c:pt idx="2">
                  <c:v>Pašvaldības teritorijas un mājokļu apsaimniekošana</c:v>
                </c:pt>
                <c:pt idx="3">
                  <c:v>Atpūta, kultūra un reliģija</c:v>
                </c:pt>
                <c:pt idx="4">
                  <c:v>Izglītība</c:v>
                </c:pt>
                <c:pt idx="5">
                  <c:v>Sociālā aizsardzība</c:v>
                </c:pt>
              </c:strCache>
            </c:strRef>
          </c:cat>
          <c:val>
            <c:numRef>
              <c:f>'izdevumi (2)'!$B$15:$B$20</c:f>
              <c:numCache>
                <c:formatCode>#,##0</c:formatCode>
                <c:ptCount val="6"/>
                <c:pt idx="0">
                  <c:v>308508</c:v>
                </c:pt>
                <c:pt idx="1">
                  <c:v>3790439</c:v>
                </c:pt>
                <c:pt idx="2">
                  <c:v>6002017</c:v>
                </c:pt>
                <c:pt idx="3">
                  <c:v>466096</c:v>
                </c:pt>
                <c:pt idx="4">
                  <c:v>32377672</c:v>
                </c:pt>
                <c:pt idx="5">
                  <c:v>9153615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30"/>
      <c:rAngAx val="1"/>
    </c:view3D>
    <c:floor>
      <c:thickness val="0"/>
      <c:spPr>
        <a:scene3d>
          <a:camera prst="orthographicFront"/>
          <a:lightRig rig="threePt" dir="t"/>
        </a:scene3d>
        <a:sp3d>
          <a:bevelT w="31750" h="107950"/>
          <a:bevelB w="25400" h="101600"/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86517208974146E-2"/>
          <c:y val="3.0057566885131629E-2"/>
          <c:w val="0.89822931447245347"/>
          <c:h val="0.794509988669950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izdevumi!$A$35</c:f>
              <c:strCache>
                <c:ptCount val="1"/>
                <c:pt idx="0">
                  <c:v>Izglītība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izdevumi!$I$34:$N$34</c:f>
              <c:strCache>
                <c:ptCount val="6"/>
                <c:pt idx="0">
                  <c:v>2019.gads </c:v>
                </c:pt>
                <c:pt idx="1">
                  <c:v>2020.gads </c:v>
                </c:pt>
                <c:pt idx="2">
                  <c:v>2021.gads</c:v>
                </c:pt>
                <c:pt idx="3">
                  <c:v>2022.gads</c:v>
                </c:pt>
                <c:pt idx="4">
                  <c:v>2023.gads </c:v>
                </c:pt>
                <c:pt idx="5">
                  <c:v>2024.gads </c:v>
                </c:pt>
              </c:strCache>
            </c:strRef>
          </c:cat>
          <c:val>
            <c:numRef>
              <c:f>izdevumi!$I$35:$N$35</c:f>
              <c:numCache>
                <c:formatCode>0.00</c:formatCode>
                <c:ptCount val="6"/>
                <c:pt idx="0">
                  <c:v>55.541293000000003</c:v>
                </c:pt>
                <c:pt idx="1">
                  <c:v>50.967559000000001</c:v>
                </c:pt>
                <c:pt idx="2">
                  <c:v>50.862943000000001</c:v>
                </c:pt>
                <c:pt idx="3">
                  <c:v>52.403095999999998</c:v>
                </c:pt>
                <c:pt idx="4">
                  <c:v>59.882796999999997</c:v>
                </c:pt>
                <c:pt idx="5">
                  <c:v>63.881495000000001</c:v>
                </c:pt>
              </c:numCache>
            </c:numRef>
          </c:val>
        </c:ser>
        <c:ser>
          <c:idx val="1"/>
          <c:order val="1"/>
          <c:tx>
            <c:strRef>
              <c:f>izdevumi!$A$36</c:f>
              <c:strCache>
                <c:ptCount val="1"/>
                <c:pt idx="0">
                  <c:v>Sociālā aizsardzība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izdevumi!$I$34:$N$34</c:f>
              <c:strCache>
                <c:ptCount val="6"/>
                <c:pt idx="0">
                  <c:v>2019.gads </c:v>
                </c:pt>
                <c:pt idx="1">
                  <c:v>2020.gads </c:v>
                </c:pt>
                <c:pt idx="2">
                  <c:v>2021.gads</c:v>
                </c:pt>
                <c:pt idx="3">
                  <c:v>2022.gads</c:v>
                </c:pt>
                <c:pt idx="4">
                  <c:v>2023.gads </c:v>
                </c:pt>
                <c:pt idx="5">
                  <c:v>2024.gads </c:v>
                </c:pt>
              </c:strCache>
            </c:strRef>
          </c:cat>
          <c:val>
            <c:numRef>
              <c:f>izdevumi!$I$36:$N$36</c:f>
              <c:numCache>
                <c:formatCode>0.00</c:formatCode>
                <c:ptCount val="6"/>
                <c:pt idx="0">
                  <c:v>10.696583</c:v>
                </c:pt>
                <c:pt idx="1">
                  <c:v>13.595933</c:v>
                </c:pt>
                <c:pt idx="2">
                  <c:v>16.395707000000002</c:v>
                </c:pt>
                <c:pt idx="3">
                  <c:v>18.227186</c:v>
                </c:pt>
                <c:pt idx="4">
                  <c:v>21.739065</c:v>
                </c:pt>
                <c:pt idx="5">
                  <c:v>21.478736999999999</c:v>
                </c:pt>
              </c:numCache>
            </c:numRef>
          </c:val>
        </c:ser>
        <c:ser>
          <c:idx val="2"/>
          <c:order val="2"/>
          <c:tx>
            <c:strRef>
              <c:f>izdevumi!$A$37</c:f>
              <c:strCache>
                <c:ptCount val="1"/>
                <c:pt idx="0">
                  <c:v>Atpūta, kultūra un reliģija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izdevumi!$I$34:$N$34</c:f>
              <c:strCache>
                <c:ptCount val="6"/>
                <c:pt idx="0">
                  <c:v>2019.gads </c:v>
                </c:pt>
                <c:pt idx="1">
                  <c:v>2020.gads </c:v>
                </c:pt>
                <c:pt idx="2">
                  <c:v>2021.gads</c:v>
                </c:pt>
                <c:pt idx="3">
                  <c:v>2022.gads</c:v>
                </c:pt>
                <c:pt idx="4">
                  <c:v>2023.gads </c:v>
                </c:pt>
                <c:pt idx="5">
                  <c:v>2024.gads </c:v>
                </c:pt>
              </c:strCache>
            </c:strRef>
          </c:cat>
          <c:val>
            <c:numRef>
              <c:f>izdevumi!$I$37:$N$37</c:f>
              <c:numCache>
                <c:formatCode>0.00</c:formatCode>
                <c:ptCount val="6"/>
                <c:pt idx="0">
                  <c:v>11.032029</c:v>
                </c:pt>
                <c:pt idx="1">
                  <c:v>12.517526</c:v>
                </c:pt>
                <c:pt idx="2">
                  <c:v>13.579494</c:v>
                </c:pt>
                <c:pt idx="3">
                  <c:v>10.949045999999999</c:v>
                </c:pt>
                <c:pt idx="4">
                  <c:v>9.899597</c:v>
                </c:pt>
                <c:pt idx="5">
                  <c:v>9.5418079999999996</c:v>
                </c:pt>
              </c:numCache>
            </c:numRef>
          </c:val>
        </c:ser>
        <c:ser>
          <c:idx val="3"/>
          <c:order val="3"/>
          <c:tx>
            <c:strRef>
              <c:f>izdevumi!$A$38</c:f>
              <c:strCache>
                <c:ptCount val="1"/>
                <c:pt idx="0">
                  <c:v>Teritorijas apsaimniekošana un attīstība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izdevumi!$I$34:$N$34</c:f>
              <c:strCache>
                <c:ptCount val="6"/>
                <c:pt idx="0">
                  <c:v>2019.gads </c:v>
                </c:pt>
                <c:pt idx="1">
                  <c:v>2020.gads </c:v>
                </c:pt>
                <c:pt idx="2">
                  <c:v>2021.gads</c:v>
                </c:pt>
                <c:pt idx="3">
                  <c:v>2022.gads</c:v>
                </c:pt>
                <c:pt idx="4">
                  <c:v>2023.gads </c:v>
                </c:pt>
                <c:pt idx="5">
                  <c:v>2024.gads </c:v>
                </c:pt>
              </c:strCache>
            </c:strRef>
          </c:cat>
          <c:val>
            <c:numRef>
              <c:f>izdevumi!$I$38:$N$38</c:f>
              <c:numCache>
                <c:formatCode>0.00</c:formatCode>
                <c:ptCount val="6"/>
                <c:pt idx="0">
                  <c:v>43.069544</c:v>
                </c:pt>
                <c:pt idx="1">
                  <c:v>33.153624999999998</c:v>
                </c:pt>
                <c:pt idx="2">
                  <c:v>33.574022999999997</c:v>
                </c:pt>
                <c:pt idx="3">
                  <c:v>32.490327999999998</c:v>
                </c:pt>
                <c:pt idx="4">
                  <c:v>27.948806999999999</c:v>
                </c:pt>
                <c:pt idx="5">
                  <c:v>34.555877000000002</c:v>
                </c:pt>
              </c:numCache>
            </c:numRef>
          </c:val>
        </c:ser>
        <c:ser>
          <c:idx val="4"/>
          <c:order val="4"/>
          <c:tx>
            <c:strRef>
              <c:f>izdevumi!$A$39</c:f>
              <c:strCache>
                <c:ptCount val="1"/>
                <c:pt idx="0">
                  <c:v>Pārējie izdevumi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izdevumi!$I$34:$N$34</c:f>
              <c:strCache>
                <c:ptCount val="6"/>
                <c:pt idx="0">
                  <c:v>2019.gads </c:v>
                </c:pt>
                <c:pt idx="1">
                  <c:v>2020.gads </c:v>
                </c:pt>
                <c:pt idx="2">
                  <c:v>2021.gads</c:v>
                </c:pt>
                <c:pt idx="3">
                  <c:v>2022.gads</c:v>
                </c:pt>
                <c:pt idx="4">
                  <c:v>2023.gads </c:v>
                </c:pt>
                <c:pt idx="5">
                  <c:v>2024.gads </c:v>
                </c:pt>
              </c:strCache>
            </c:strRef>
          </c:cat>
          <c:val>
            <c:numRef>
              <c:f>izdevumi!$I$39:$N$39</c:f>
              <c:numCache>
                <c:formatCode>0.00</c:formatCode>
                <c:ptCount val="6"/>
                <c:pt idx="0">
                  <c:v>8.8591460000000009</c:v>
                </c:pt>
                <c:pt idx="1">
                  <c:v>8.9869900000000005</c:v>
                </c:pt>
                <c:pt idx="2">
                  <c:v>8.8521769999999993</c:v>
                </c:pt>
                <c:pt idx="3">
                  <c:v>8.9934849999999997</c:v>
                </c:pt>
                <c:pt idx="4">
                  <c:v>12.223174</c:v>
                </c:pt>
                <c:pt idx="5">
                  <c:v>14.545301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106760832"/>
        <c:axId val="106787200"/>
        <c:axId val="0"/>
      </c:bar3DChart>
      <c:catAx>
        <c:axId val="106760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787200"/>
        <c:crosses val="autoZero"/>
        <c:auto val="1"/>
        <c:lblAlgn val="ctr"/>
        <c:lblOffset val="100"/>
        <c:noMultiLvlLbl val="0"/>
      </c:catAx>
      <c:valAx>
        <c:axId val="106787200"/>
        <c:scaling>
          <c:orientation val="minMax"/>
          <c:max val="12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106760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847011415561604E-3"/>
          <c:y val="0.89130840423128466"/>
          <c:w val="0.92287991660616886"/>
          <c:h val="0.1015385099434841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09650470520454"/>
          <c:y val="7.3298429319371722E-2"/>
          <c:w val="0.80179886050829008"/>
          <c:h val="0.80925725907298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'diagram (3)'!$A$135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'diagram (3)'!$H$134:$L$134</c:f>
              <c:strCache>
                <c:ptCount val="5"/>
                <c:pt idx="0">
                  <c:v>2024.g.</c:v>
                </c:pt>
                <c:pt idx="1">
                  <c:v>2025.g.</c:v>
                </c:pt>
                <c:pt idx="2">
                  <c:v>2026.g.</c:v>
                </c:pt>
                <c:pt idx="3">
                  <c:v>2027.g.</c:v>
                </c:pt>
                <c:pt idx="4">
                  <c:v>2028.g.</c:v>
                </c:pt>
              </c:strCache>
            </c:strRef>
          </c:cat>
          <c:val>
            <c:numRef>
              <c:f>'diagram (3)'!$H$135:$L$135</c:f>
              <c:numCache>
                <c:formatCode>General</c:formatCode>
                <c:ptCount val="5"/>
              </c:numCache>
            </c:numRef>
          </c:val>
        </c:ser>
        <c:ser>
          <c:idx val="0"/>
          <c:order val="1"/>
          <c:tx>
            <c:strRef>
              <c:f>'diagram (3)'!$A$136</c:f>
              <c:strCache>
                <c:ptCount val="1"/>
                <c:pt idx="0">
                  <c:v>saistības kopā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0.71204188481675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607329842931937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631762652705061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617801047120418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568935427574171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975609756097563E-3"/>
                  <c:y val="0.551483420593368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'diagram (3)'!$H$134:$L$134</c:f>
              <c:strCache>
                <c:ptCount val="5"/>
                <c:pt idx="0">
                  <c:v>2024.g.</c:v>
                </c:pt>
                <c:pt idx="1">
                  <c:v>2025.g.</c:v>
                </c:pt>
                <c:pt idx="2">
                  <c:v>2026.g.</c:v>
                </c:pt>
                <c:pt idx="3">
                  <c:v>2027.g.</c:v>
                </c:pt>
                <c:pt idx="4">
                  <c:v>2028.g.</c:v>
                </c:pt>
              </c:strCache>
            </c:strRef>
          </c:cat>
          <c:val>
            <c:numRef>
              <c:f>'diagram (3)'!$H$136:$L$136</c:f>
              <c:numCache>
                <c:formatCode>#,##0</c:formatCode>
                <c:ptCount val="5"/>
                <c:pt idx="0">
                  <c:v>14324920</c:v>
                </c:pt>
                <c:pt idx="1">
                  <c:v>12347195</c:v>
                </c:pt>
                <c:pt idx="2">
                  <c:v>12666977</c:v>
                </c:pt>
                <c:pt idx="3">
                  <c:v>12538372</c:v>
                </c:pt>
                <c:pt idx="4">
                  <c:v>11573327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56"/>
        <c:axId val="120508800"/>
        <c:axId val="120510720"/>
      </c:barChart>
      <c:lineChart>
        <c:grouping val="standard"/>
        <c:varyColors val="0"/>
        <c:ser>
          <c:idx val="2"/>
          <c:order val="2"/>
          <c:tx>
            <c:strRef>
              <c:f>'diagram (3)'!$A$137</c:f>
              <c:strCache>
                <c:ptCount val="1"/>
                <c:pt idx="0">
                  <c:v>saistību apjoms (%)</c:v>
                </c:pt>
              </c:strCache>
            </c:strRef>
          </c:tx>
          <c:spPr>
            <a:ln w="12700">
              <a:solidFill>
                <a:schemeClr val="tx2">
                  <a:lumMod val="50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8292682926829267E-2"/>
                  <c:y val="0.170098803094639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60162601626018E-2"/>
                  <c:y val="7.8798422448502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357723577235773E-2"/>
                  <c:y val="9.551002459771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32520325203252E-2"/>
                  <c:y val="9.4410135905786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195121951219513E-2"/>
                  <c:y val="5.0134806447623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650406504065045E-3"/>
                  <c:y val="5.2525252525252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'diagram (3)'!$H$134:$L$134</c:f>
              <c:strCache>
                <c:ptCount val="5"/>
                <c:pt idx="0">
                  <c:v>2024.g.</c:v>
                </c:pt>
                <c:pt idx="1">
                  <c:v>2025.g.</c:v>
                </c:pt>
                <c:pt idx="2">
                  <c:v>2026.g.</c:v>
                </c:pt>
                <c:pt idx="3">
                  <c:v>2027.g.</c:v>
                </c:pt>
                <c:pt idx="4">
                  <c:v>2028.g.</c:v>
                </c:pt>
              </c:strCache>
            </c:strRef>
          </c:cat>
          <c:val>
            <c:numRef>
              <c:f>'diagram (3)'!$H$137:$L$137</c:f>
              <c:numCache>
                <c:formatCode>#,##0.00</c:formatCode>
                <c:ptCount val="5"/>
                <c:pt idx="0">
                  <c:v>16.18</c:v>
                </c:pt>
                <c:pt idx="1">
                  <c:v>13.95</c:v>
                </c:pt>
                <c:pt idx="2">
                  <c:v>14.31</c:v>
                </c:pt>
                <c:pt idx="3" formatCode="General">
                  <c:v>14.16</c:v>
                </c:pt>
                <c:pt idx="4" formatCode="General">
                  <c:v>13.07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'diagram (3)'!$A$138</c:f>
              <c:strCache>
                <c:ptCount val="1"/>
                <c:pt idx="0">
                  <c:v>saistību robeža</c:v>
                </c:pt>
              </c:strCache>
            </c:strRef>
          </c:tx>
          <c:spPr>
            <a:ln w="41275" cmpd="sng"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'diagram (3)'!$H$134:$L$134</c:f>
              <c:strCache>
                <c:ptCount val="5"/>
                <c:pt idx="0">
                  <c:v>2024.g.</c:v>
                </c:pt>
                <c:pt idx="1">
                  <c:v>2025.g.</c:v>
                </c:pt>
                <c:pt idx="2">
                  <c:v>2026.g.</c:v>
                </c:pt>
                <c:pt idx="3">
                  <c:v>2027.g.</c:v>
                </c:pt>
                <c:pt idx="4">
                  <c:v>2028.g.</c:v>
                </c:pt>
              </c:strCache>
            </c:strRef>
          </c:cat>
          <c:val>
            <c:numRef>
              <c:f>'diagram (3)'!$H$138:$L$138</c:f>
              <c:numCache>
                <c:formatCode>#,##0.00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 formatCode="General">
                  <c:v>20</c:v>
                </c:pt>
                <c:pt idx="4" formatCode="General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93024"/>
        <c:axId val="120194560"/>
      </c:lineChart>
      <c:catAx>
        <c:axId val="1205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05107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051072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0508800"/>
        <c:crosses val="autoZero"/>
        <c:crossBetween val="between"/>
      </c:valAx>
      <c:catAx>
        <c:axId val="120193024"/>
        <c:scaling>
          <c:orientation val="minMax"/>
        </c:scaling>
        <c:delete val="1"/>
        <c:axPos val="b"/>
        <c:majorTickMark val="out"/>
        <c:minorTickMark val="none"/>
        <c:tickLblPos val="nextTo"/>
        <c:crossAx val="120194560"/>
        <c:crosses val="autoZero"/>
        <c:auto val="0"/>
        <c:lblAlgn val="ctr"/>
        <c:lblOffset val="100"/>
        <c:noMultiLvlLbl val="0"/>
      </c:catAx>
      <c:valAx>
        <c:axId val="120194560"/>
        <c:scaling>
          <c:orientation val="minMax"/>
          <c:max val="20"/>
          <c:min val="0"/>
        </c:scaling>
        <c:delete val="0"/>
        <c:axPos val="r"/>
        <c:numFmt formatCode="#,##0.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0193024"/>
        <c:crosses val="max"/>
        <c:crossBetween val="between"/>
        <c:maj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txPr>
        <a:bodyPr/>
        <a:lstStyle/>
        <a:p>
          <a:pPr>
            <a:defRPr sz="6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2608395863903379"/>
                  <c:y val="3.832236232429944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800" b="1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667025228403826"/>
                  <c:y val="-0.1335368938611180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800" b="1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803986250352586"/>
                  <c:y val="-0.21557416182705669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800" b="1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123254401942927"/>
                  <c:y val="5.5051365185686631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800" b="1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457806845182599"/>
                  <c:y val="5.3535706226766906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800" b="1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ienemumi!$A$57:$A$61</c:f>
              <c:strCache>
                <c:ptCount val="5"/>
                <c:pt idx="0">
                  <c:v>Iedzīvotāju ienākuma nodoklis</c:v>
                </c:pt>
                <c:pt idx="1">
                  <c:v>Nekustamā īpašuma nodoklis</c:v>
                </c:pt>
                <c:pt idx="2">
                  <c:v>Transferti (bez pašvaldību finanšu izlīdzināšanas)</c:v>
                </c:pt>
                <c:pt idx="3">
                  <c:v>Maksājumi finanšu izlīdzināšanas rezultātā</c:v>
                </c:pt>
                <c:pt idx="4">
                  <c:v>Pārējie ieņēmumi </c:v>
                </c:pt>
              </c:strCache>
            </c:strRef>
          </c:cat>
          <c:val>
            <c:numRef>
              <c:f>ienemumi!$B$57:$B$61</c:f>
              <c:numCache>
                <c:formatCode>0</c:formatCode>
                <c:ptCount val="5"/>
                <c:pt idx="0">
                  <c:v>49.592846999999999</c:v>
                </c:pt>
                <c:pt idx="1">
                  <c:v>3.0489229999999998</c:v>
                </c:pt>
                <c:pt idx="2">
                  <c:v>50.808771999999998</c:v>
                </c:pt>
                <c:pt idx="3">
                  <c:v>26.95749</c:v>
                </c:pt>
                <c:pt idx="4">
                  <c:v>7.9765259999999998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178046893074532E-2"/>
          <c:y val="3.4913583915218142E-2"/>
          <c:w val="0.89953218613630748"/>
          <c:h val="0.69462239389887581"/>
        </c:manualLayout>
      </c:layout>
      <c:lineChart>
        <c:grouping val="standard"/>
        <c:varyColors val="0"/>
        <c:ser>
          <c:idx val="0"/>
          <c:order val="0"/>
          <c:tx>
            <c:strRef>
              <c:f>ienemumi!$A$46</c:f>
              <c:strCache>
                <c:ptCount val="1"/>
                <c:pt idx="0">
                  <c:v>Iedzīvotāju ienākuma nodoklis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cat>
            <c:strRef>
              <c:f>ienemumi!$B$45:$N$45</c:f>
              <c:strCache>
                <c:ptCount val="13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 </c:v>
                </c:pt>
                <c:pt idx="12">
                  <c:v>2024.gads </c:v>
                </c:pt>
              </c:strCache>
            </c:strRef>
          </c:cat>
          <c:val>
            <c:numRef>
              <c:f>ienemumi!$B$46:$N$46</c:f>
              <c:numCache>
                <c:formatCode>0.00</c:formatCode>
                <c:ptCount val="13"/>
                <c:pt idx="0">
                  <c:v>35.594158</c:v>
                </c:pt>
                <c:pt idx="1">
                  <c:v>38.559885999999999</c:v>
                </c:pt>
                <c:pt idx="2">
                  <c:v>38.962125</c:v>
                </c:pt>
                <c:pt idx="3">
                  <c:v>37.796152999999997</c:v>
                </c:pt>
                <c:pt idx="4">
                  <c:v>38.491466000000003</c:v>
                </c:pt>
                <c:pt idx="5">
                  <c:v>40.968218999999998</c:v>
                </c:pt>
                <c:pt idx="6">
                  <c:v>40.628292999999999</c:v>
                </c:pt>
                <c:pt idx="7">
                  <c:v>44.567926999999997</c:v>
                </c:pt>
                <c:pt idx="8">
                  <c:v>38.597318999999999</c:v>
                </c:pt>
                <c:pt idx="9">
                  <c:v>37.282850000000003</c:v>
                </c:pt>
                <c:pt idx="10">
                  <c:v>45.458553000000002</c:v>
                </c:pt>
                <c:pt idx="11">
                  <c:v>48.757717</c:v>
                </c:pt>
                <c:pt idx="12">
                  <c:v>49.592846999999999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ienemumi!$A$47</c:f>
              <c:strCache>
                <c:ptCount val="1"/>
                <c:pt idx="0">
                  <c:v>Nekustamā īpašuma nodoklis</c:v>
                </c:pt>
              </c:strCache>
            </c:strRef>
          </c:tx>
          <c:cat>
            <c:strRef>
              <c:f>ienemumi!$B$45:$N$45</c:f>
              <c:strCache>
                <c:ptCount val="13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 </c:v>
                </c:pt>
                <c:pt idx="12">
                  <c:v>2024.gads </c:v>
                </c:pt>
              </c:strCache>
            </c:strRef>
          </c:cat>
          <c:val>
            <c:numRef>
              <c:f>ienemumi!$B$47:$N$47</c:f>
              <c:numCache>
                <c:formatCode>0.00</c:formatCode>
                <c:ptCount val="13"/>
                <c:pt idx="0">
                  <c:v>2.9357790000000001</c:v>
                </c:pt>
                <c:pt idx="1">
                  <c:v>3.206223</c:v>
                </c:pt>
                <c:pt idx="2">
                  <c:v>3.0672730000000001</c:v>
                </c:pt>
                <c:pt idx="3">
                  <c:v>3.392261</c:v>
                </c:pt>
                <c:pt idx="4">
                  <c:v>3.3704589999999999</c:v>
                </c:pt>
                <c:pt idx="5">
                  <c:v>3.552549</c:v>
                </c:pt>
                <c:pt idx="6">
                  <c:v>3.2726980000000001</c:v>
                </c:pt>
                <c:pt idx="7">
                  <c:v>3.9419119999999999</c:v>
                </c:pt>
                <c:pt idx="8">
                  <c:v>3.8243</c:v>
                </c:pt>
                <c:pt idx="9">
                  <c:v>3.6115569999999999</c:v>
                </c:pt>
                <c:pt idx="10">
                  <c:v>3.5517759999999998</c:v>
                </c:pt>
                <c:pt idx="11">
                  <c:v>3.4562620000000002</c:v>
                </c:pt>
                <c:pt idx="12">
                  <c:v>3.0489229999999998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ienemumi!$A$48</c:f>
              <c:strCache>
                <c:ptCount val="1"/>
                <c:pt idx="0">
                  <c:v>Transferti (bez pašvaldību finanšu izlīdzināšanas)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cat>
            <c:strRef>
              <c:f>ienemumi!$B$45:$N$45</c:f>
              <c:strCache>
                <c:ptCount val="13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 </c:v>
                </c:pt>
                <c:pt idx="12">
                  <c:v>2024.gads </c:v>
                </c:pt>
              </c:strCache>
            </c:strRef>
          </c:cat>
          <c:val>
            <c:numRef>
              <c:f>ienemumi!$B$48:$N$48</c:f>
              <c:numCache>
                <c:formatCode>0.00</c:formatCode>
                <c:ptCount val="13"/>
                <c:pt idx="0">
                  <c:v>23.348369000000002</c:v>
                </c:pt>
                <c:pt idx="1">
                  <c:v>28.003359</c:v>
                </c:pt>
                <c:pt idx="2">
                  <c:v>23.838408999999999</c:v>
                </c:pt>
                <c:pt idx="3">
                  <c:v>24.500537999999999</c:v>
                </c:pt>
                <c:pt idx="4">
                  <c:v>21.502594999999999</c:v>
                </c:pt>
                <c:pt idx="5">
                  <c:v>27.969253999999999</c:v>
                </c:pt>
                <c:pt idx="6">
                  <c:v>40.612346000000002</c:v>
                </c:pt>
                <c:pt idx="7">
                  <c:v>48.353946999999998</c:v>
                </c:pt>
                <c:pt idx="8">
                  <c:v>43.397511000000002</c:v>
                </c:pt>
                <c:pt idx="9">
                  <c:v>37.790886999999998</c:v>
                </c:pt>
                <c:pt idx="10">
                  <c:v>40.767234999999999</c:v>
                </c:pt>
                <c:pt idx="11">
                  <c:v>44.426543000000002</c:v>
                </c:pt>
                <c:pt idx="12">
                  <c:v>50.808771999999998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ienemumi!$A$49</c:f>
              <c:strCache>
                <c:ptCount val="1"/>
                <c:pt idx="0">
                  <c:v>Maksājumi finanšu izlīdzināšanas rezultātā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cat>
            <c:strRef>
              <c:f>ienemumi!$B$45:$N$45</c:f>
              <c:strCache>
                <c:ptCount val="13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 </c:v>
                </c:pt>
                <c:pt idx="12">
                  <c:v>2024.gads </c:v>
                </c:pt>
              </c:strCache>
            </c:strRef>
          </c:cat>
          <c:val>
            <c:numRef>
              <c:f>ienemumi!$B$49:$N$49</c:f>
              <c:numCache>
                <c:formatCode>0.00</c:formatCode>
                <c:ptCount val="13"/>
                <c:pt idx="0">
                  <c:v>6.8614879999999996</c:v>
                </c:pt>
                <c:pt idx="1">
                  <c:v>6.9592809999999998</c:v>
                </c:pt>
                <c:pt idx="2">
                  <c:v>8.5483410000000006</c:v>
                </c:pt>
                <c:pt idx="3">
                  <c:v>9.3673369999999991</c:v>
                </c:pt>
                <c:pt idx="4">
                  <c:v>13.489086</c:v>
                </c:pt>
                <c:pt idx="5">
                  <c:v>15.363753000000001</c:v>
                </c:pt>
                <c:pt idx="6">
                  <c:v>17.210560000000001</c:v>
                </c:pt>
                <c:pt idx="7">
                  <c:v>22.250793999999999</c:v>
                </c:pt>
                <c:pt idx="8">
                  <c:v>28.348624000000001</c:v>
                </c:pt>
                <c:pt idx="9">
                  <c:v>27.775918999999998</c:v>
                </c:pt>
                <c:pt idx="10">
                  <c:v>29.472818</c:v>
                </c:pt>
                <c:pt idx="11">
                  <c:v>27.196043</c:v>
                </c:pt>
                <c:pt idx="12">
                  <c:v>26.95749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14048"/>
        <c:axId val="67642496"/>
      </c:lineChart>
      <c:catAx>
        <c:axId val="54914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7642496"/>
        <c:crosses val="autoZero"/>
        <c:auto val="1"/>
        <c:lblAlgn val="ctr"/>
        <c:lblOffset val="100"/>
        <c:noMultiLvlLbl val="0"/>
      </c:catAx>
      <c:valAx>
        <c:axId val="676424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4914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438757655293"/>
          <c:y val="3.3293253456392252E-2"/>
          <c:w val="0.87277627181848172"/>
          <c:h val="0.94234328688080993"/>
        </c:manualLayout>
      </c:layout>
      <c:barChart>
        <c:barDir val="col"/>
        <c:grouping val="clustered"/>
        <c:varyColors val="0"/>
        <c:ser>
          <c:idx val="0"/>
          <c:order val="0"/>
          <c:spPr>
            <a:effectLst/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55000" cap="flat" cmpd="thickThin" algn="ctr">
                <a:solidFill>
                  <a:schemeClr val="accent4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55000" cap="flat" cmpd="thickThin" algn="ctr">
                <a:solidFill>
                  <a:schemeClr val="accent4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55000" cap="flat" cmpd="thickThin" algn="ctr">
                <a:solidFill>
                  <a:schemeClr val="accent4"/>
                </a:solidFill>
                <a:prstDash val="solid"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55000" cap="flat" cmpd="thickThin" algn="ctr">
                <a:solidFill>
                  <a:schemeClr val="accent4"/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55000" cap="flat" cmpd="thickThin" algn="ctr">
                <a:solidFill>
                  <a:schemeClr val="accent2"/>
                </a:solidFill>
                <a:prstDash val="solid"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55000" cap="flat" cmpd="thickThin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7.1781131525226012E-3"/>
                  <c:y val="-1.4196539873733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837213820681568E-3"/>
                  <c:y val="-3.6697006910833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97208759525234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97548700907799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kopbudzets!$A$1:$F$1</c:f>
              <c:strCache>
                <c:ptCount val="6"/>
                <c:pt idx="0">
                  <c:v>Nodokļu un nenodokļu ieņēmumi </c:v>
                </c:pt>
                <c:pt idx="1">
                  <c:v>PFI dotācijas</c:v>
                </c:pt>
                <c:pt idx="2">
                  <c:v>Pašvaldību transferti </c:v>
                </c:pt>
                <c:pt idx="3">
                  <c:v>Iestāžu ieņēmumi </c:v>
                </c:pt>
                <c:pt idx="4">
                  <c:v>Valsts transferti (bez PFI)</c:v>
                </c:pt>
                <c:pt idx="5">
                  <c:v>Ieņēmumi kopā</c:v>
                </c:pt>
              </c:strCache>
            </c:strRef>
          </c:cat>
          <c:val>
            <c:numRef>
              <c:f>kopbudzets!$A$2:$F$2</c:f>
              <c:numCache>
                <c:formatCode>#,##0</c:formatCode>
                <c:ptCount val="6"/>
                <c:pt idx="0">
                  <c:v>303088</c:v>
                </c:pt>
                <c:pt idx="1">
                  <c:v>-240353</c:v>
                </c:pt>
                <c:pt idx="2">
                  <c:v>-39897</c:v>
                </c:pt>
                <c:pt idx="3">
                  <c:v>-237418</c:v>
                </c:pt>
                <c:pt idx="4">
                  <c:v>6423926</c:v>
                </c:pt>
                <c:pt idx="5">
                  <c:v>6209346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5029504"/>
        <c:axId val="95030656"/>
      </c:barChart>
      <c:catAx>
        <c:axId val="95029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95030656"/>
        <c:crosses val="autoZero"/>
        <c:auto val="1"/>
        <c:lblAlgn val="ctr"/>
        <c:lblOffset val="100"/>
        <c:noMultiLvlLbl val="0"/>
      </c:catAx>
      <c:valAx>
        <c:axId val="950306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95029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ienemumi!$A$46</c:f>
              <c:strCache>
                <c:ptCount val="1"/>
                <c:pt idx="0">
                  <c:v>Iedzīvotāju ienākuma nodoklis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ienemumi!$H$45:$N$45</c:f>
              <c:strCache>
                <c:ptCount val="7"/>
                <c:pt idx="0">
                  <c:v>2018.gads</c:v>
                </c:pt>
                <c:pt idx="1">
                  <c:v>2019.gads</c:v>
                </c:pt>
                <c:pt idx="2">
                  <c:v>2020.gads</c:v>
                </c:pt>
                <c:pt idx="3">
                  <c:v>2021.gads</c:v>
                </c:pt>
                <c:pt idx="4">
                  <c:v>2022.gads </c:v>
                </c:pt>
                <c:pt idx="5">
                  <c:v>2023.gads </c:v>
                </c:pt>
                <c:pt idx="6">
                  <c:v>2024.gads </c:v>
                </c:pt>
              </c:strCache>
            </c:strRef>
          </c:cat>
          <c:val>
            <c:numRef>
              <c:f>ienemumi!$H$46:$N$46</c:f>
              <c:numCache>
                <c:formatCode>0.00</c:formatCode>
                <c:ptCount val="7"/>
                <c:pt idx="0">
                  <c:v>40.628292999999999</c:v>
                </c:pt>
                <c:pt idx="1">
                  <c:v>44.567926999999997</c:v>
                </c:pt>
                <c:pt idx="2">
                  <c:v>38.597318999999999</c:v>
                </c:pt>
                <c:pt idx="3">
                  <c:v>37.282850000000003</c:v>
                </c:pt>
                <c:pt idx="4">
                  <c:v>45.458553000000002</c:v>
                </c:pt>
                <c:pt idx="5">
                  <c:v>48.757717</c:v>
                </c:pt>
                <c:pt idx="6">
                  <c:v>49.592846999999999</c:v>
                </c:pt>
              </c:numCache>
            </c:numRef>
          </c:val>
        </c:ser>
        <c:ser>
          <c:idx val="1"/>
          <c:order val="1"/>
          <c:tx>
            <c:strRef>
              <c:f>ienemumi!$A$47</c:f>
              <c:strCache>
                <c:ptCount val="1"/>
                <c:pt idx="0">
                  <c:v>Nekustamā īpašuma nodoklis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ienemumi!$H$45:$N$45</c:f>
              <c:strCache>
                <c:ptCount val="7"/>
                <c:pt idx="0">
                  <c:v>2018.gads</c:v>
                </c:pt>
                <c:pt idx="1">
                  <c:v>2019.gads</c:v>
                </c:pt>
                <c:pt idx="2">
                  <c:v>2020.gads</c:v>
                </c:pt>
                <c:pt idx="3">
                  <c:v>2021.gads</c:v>
                </c:pt>
                <c:pt idx="4">
                  <c:v>2022.gads </c:v>
                </c:pt>
                <c:pt idx="5">
                  <c:v>2023.gads </c:v>
                </c:pt>
                <c:pt idx="6">
                  <c:v>2024.gads </c:v>
                </c:pt>
              </c:strCache>
            </c:strRef>
          </c:cat>
          <c:val>
            <c:numRef>
              <c:f>ienemumi!$H$47:$N$47</c:f>
              <c:numCache>
                <c:formatCode>0.00</c:formatCode>
                <c:ptCount val="7"/>
                <c:pt idx="0">
                  <c:v>3.2726980000000001</c:v>
                </c:pt>
                <c:pt idx="1">
                  <c:v>3.9419119999999999</c:v>
                </c:pt>
                <c:pt idx="2">
                  <c:v>3.8243</c:v>
                </c:pt>
                <c:pt idx="3">
                  <c:v>3.6115569999999999</c:v>
                </c:pt>
                <c:pt idx="4">
                  <c:v>3.5517759999999998</c:v>
                </c:pt>
                <c:pt idx="5">
                  <c:v>3.4562620000000002</c:v>
                </c:pt>
                <c:pt idx="6">
                  <c:v>3.0489229999999998</c:v>
                </c:pt>
              </c:numCache>
            </c:numRef>
          </c:val>
        </c:ser>
        <c:ser>
          <c:idx val="2"/>
          <c:order val="2"/>
          <c:tx>
            <c:strRef>
              <c:f>ienemumi!$A$48</c:f>
              <c:strCache>
                <c:ptCount val="1"/>
                <c:pt idx="0">
                  <c:v>Transferti (bez pašvaldību finanšu izlīdzināšanas)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ienemumi!$H$45:$N$45</c:f>
              <c:strCache>
                <c:ptCount val="7"/>
                <c:pt idx="0">
                  <c:v>2018.gads</c:v>
                </c:pt>
                <c:pt idx="1">
                  <c:v>2019.gads</c:v>
                </c:pt>
                <c:pt idx="2">
                  <c:v>2020.gads</c:v>
                </c:pt>
                <c:pt idx="3">
                  <c:v>2021.gads</c:v>
                </c:pt>
                <c:pt idx="4">
                  <c:v>2022.gads </c:v>
                </c:pt>
                <c:pt idx="5">
                  <c:v>2023.gads </c:v>
                </c:pt>
                <c:pt idx="6">
                  <c:v>2024.gads </c:v>
                </c:pt>
              </c:strCache>
            </c:strRef>
          </c:cat>
          <c:val>
            <c:numRef>
              <c:f>ienemumi!$H$48:$N$48</c:f>
              <c:numCache>
                <c:formatCode>0.00</c:formatCode>
                <c:ptCount val="7"/>
                <c:pt idx="0">
                  <c:v>40.612346000000002</c:v>
                </c:pt>
                <c:pt idx="1">
                  <c:v>48.353946999999998</c:v>
                </c:pt>
                <c:pt idx="2">
                  <c:v>43.397511000000002</c:v>
                </c:pt>
                <c:pt idx="3">
                  <c:v>37.790886999999998</c:v>
                </c:pt>
                <c:pt idx="4">
                  <c:v>40.767234999999999</c:v>
                </c:pt>
                <c:pt idx="5">
                  <c:v>44.426543000000002</c:v>
                </c:pt>
                <c:pt idx="6">
                  <c:v>50.808771999999998</c:v>
                </c:pt>
              </c:numCache>
            </c:numRef>
          </c:val>
        </c:ser>
        <c:ser>
          <c:idx val="3"/>
          <c:order val="3"/>
          <c:tx>
            <c:strRef>
              <c:f>ienemumi!$A$49</c:f>
              <c:strCache>
                <c:ptCount val="1"/>
                <c:pt idx="0">
                  <c:v>Maksājumi finanšu izlīdzināšanas rezultātā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ienemumi!$H$45:$N$45</c:f>
              <c:strCache>
                <c:ptCount val="7"/>
                <c:pt idx="0">
                  <c:v>2018.gads</c:v>
                </c:pt>
                <c:pt idx="1">
                  <c:v>2019.gads</c:v>
                </c:pt>
                <c:pt idx="2">
                  <c:v>2020.gads</c:v>
                </c:pt>
                <c:pt idx="3">
                  <c:v>2021.gads</c:v>
                </c:pt>
                <c:pt idx="4">
                  <c:v>2022.gads </c:v>
                </c:pt>
                <c:pt idx="5">
                  <c:v>2023.gads </c:v>
                </c:pt>
                <c:pt idx="6">
                  <c:v>2024.gads </c:v>
                </c:pt>
              </c:strCache>
            </c:strRef>
          </c:cat>
          <c:val>
            <c:numRef>
              <c:f>ienemumi!$H$49:$N$49</c:f>
              <c:numCache>
                <c:formatCode>0.00</c:formatCode>
                <c:ptCount val="7"/>
                <c:pt idx="0">
                  <c:v>17.210560000000001</c:v>
                </c:pt>
                <c:pt idx="1">
                  <c:v>22.250793999999999</c:v>
                </c:pt>
                <c:pt idx="2">
                  <c:v>28.348624000000001</c:v>
                </c:pt>
                <c:pt idx="3">
                  <c:v>27.775918999999998</c:v>
                </c:pt>
                <c:pt idx="4">
                  <c:v>29.472818</c:v>
                </c:pt>
                <c:pt idx="5">
                  <c:v>27.196043</c:v>
                </c:pt>
                <c:pt idx="6">
                  <c:v>26.95749</c:v>
                </c:pt>
              </c:numCache>
            </c:numRef>
          </c:val>
        </c:ser>
        <c:ser>
          <c:idx val="4"/>
          <c:order val="4"/>
          <c:tx>
            <c:strRef>
              <c:f>ienemumi!$A$50</c:f>
              <c:strCache>
                <c:ptCount val="1"/>
                <c:pt idx="0">
                  <c:v>Pārējie ieņēmumi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279669762641896E-3"/>
                  <c:y val="-3.020007190946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32200791004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32200791004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2200791004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639834881320948E-3"/>
                  <c:y val="-2.416005752757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416005752757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ienemumi!$H$45:$N$45</c:f>
              <c:strCache>
                <c:ptCount val="7"/>
                <c:pt idx="0">
                  <c:v>2018.gads</c:v>
                </c:pt>
                <c:pt idx="1">
                  <c:v>2019.gads</c:v>
                </c:pt>
                <c:pt idx="2">
                  <c:v>2020.gads</c:v>
                </c:pt>
                <c:pt idx="3">
                  <c:v>2021.gads</c:v>
                </c:pt>
                <c:pt idx="4">
                  <c:v>2022.gads </c:v>
                </c:pt>
                <c:pt idx="5">
                  <c:v>2023.gads </c:v>
                </c:pt>
                <c:pt idx="6">
                  <c:v>2024.gads </c:v>
                </c:pt>
              </c:strCache>
            </c:strRef>
          </c:cat>
          <c:val>
            <c:numRef>
              <c:f>ienemumi!$H$50:$N$50</c:f>
              <c:numCache>
                <c:formatCode>0.00</c:formatCode>
                <c:ptCount val="7"/>
                <c:pt idx="0">
                  <c:v>5.2513610000000002</c:v>
                </c:pt>
                <c:pt idx="1">
                  <c:v>5.4243550000000003</c:v>
                </c:pt>
                <c:pt idx="2">
                  <c:v>4.7525329999999997</c:v>
                </c:pt>
                <c:pt idx="3">
                  <c:v>4.0720530000000004</c:v>
                </c:pt>
                <c:pt idx="4">
                  <c:v>6.340992</c:v>
                </c:pt>
                <c:pt idx="5">
                  <c:v>8.3386469999999999</c:v>
                </c:pt>
                <c:pt idx="6">
                  <c:v>7.9765259999999998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8665216"/>
        <c:axId val="98666752"/>
        <c:axId val="0"/>
      </c:bar3DChart>
      <c:catAx>
        <c:axId val="98665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98666752"/>
        <c:crosses val="autoZero"/>
        <c:auto val="1"/>
        <c:lblAlgn val="ctr"/>
        <c:lblOffset val="100"/>
        <c:noMultiLvlLbl val="0"/>
      </c:catAx>
      <c:valAx>
        <c:axId val="9866675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98665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0733764488589251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0.04854</cdr:y>
    </cdr:from>
    <cdr:to>
      <cdr:x>0.5</cdr:x>
      <cdr:y>0.97131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114800" y="219670"/>
          <a:ext cx="0" cy="4176464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7C47B-5B4D-42E7-A9F5-1A991281E6F8}" type="datetimeFigureOut">
              <a:rPr lang="lv-LV" smtClean="0"/>
              <a:t>20.02.2024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755EC-D136-4304-8DFE-FE92A3A48A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609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AA5B-DB54-4E50-92F8-01E8544A3DDB}" type="datetimeFigureOut">
              <a:rPr lang="lv-LV" smtClean="0"/>
              <a:t>20.02.2024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F4D80-83FD-4B46-BE91-E17CE29BD0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75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241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406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0517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041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945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4264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326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2662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5980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5405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700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398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5110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0373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7571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45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0598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0773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785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69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84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326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87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763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219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110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Daugavpils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valstspilsētas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budžets 2024.gadam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5103"/>
            <a:ext cx="7772400" cy="446207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Izdevumu struktūra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Calibri" panose="020F0502020204030204" pitchFamily="34" charset="0"/>
              </a:rPr>
              <a:t>Izdevumi no vispārējiem ieņēmumiem – 84 226 460 </a:t>
            </a:r>
            <a:endParaRPr lang="lv-LV" sz="2000" i="1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Calibri" panose="020F0502020204030204" pitchFamily="34" charset="0"/>
              </a:rPr>
              <a:t>Izdevumi no transfertiem –  </a:t>
            </a:r>
          </a:p>
          <a:p>
            <a:pPr algn="ctr"/>
            <a:r>
              <a:rPr lang="lv-LV" sz="2000" i="1" dirty="0" smtClean="0">
                <a:latin typeface="Calibri" panose="020F0502020204030204" pitchFamily="34" charset="0"/>
              </a:rPr>
              <a:t>  52 098 347</a:t>
            </a:r>
            <a:endParaRPr lang="lv-LV" sz="20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15583047"/>
              </p:ext>
            </p:extLst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48797706"/>
              </p:ext>
            </p:extLst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956687"/>
              </p:ext>
            </p:extLst>
          </p:nvPr>
        </p:nvGraphicFramePr>
        <p:xfrm>
          <a:off x="4716016" y="980728"/>
          <a:ext cx="38884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835701"/>
              </p:ext>
            </p:extLst>
          </p:nvPr>
        </p:nvGraphicFramePr>
        <p:xfrm>
          <a:off x="467544" y="988218"/>
          <a:ext cx="3960440" cy="431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713657"/>
              </p:ext>
            </p:extLst>
          </p:nvPr>
        </p:nvGraphicFramePr>
        <p:xfrm>
          <a:off x="4644008" y="988218"/>
          <a:ext cx="3960440" cy="43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488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640383"/>
              </p:ext>
            </p:extLst>
          </p:nvPr>
        </p:nvGraphicFramePr>
        <p:xfrm>
          <a:off x="971600" y="1556792"/>
          <a:ext cx="7056784" cy="34223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6016"/>
                <a:gridCol w="1984921"/>
                <a:gridCol w="1395847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Izdevumi, aizņēmumi, ieguldījumi (kopā</a:t>
                      </a:r>
                      <a:r>
                        <a:rPr lang="lv-LV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lv-LV" sz="16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149 698 997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no vispārējiem ieņēmumiem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84 226 460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56.26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no maksas pakalpojumiem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6 842 283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</a:t>
                      </a:r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lv-LV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mērķa</a:t>
                      </a:r>
                      <a:r>
                        <a:rPr lang="lv-LV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transfertiem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52 098 347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34.80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no  aizņēmumiem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836 128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963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Aizņēmumu atmaksa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5 623 779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Ieguldījums pamatkapitālā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72 000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BUDŽETS 2024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05972"/>
              </p:ext>
            </p:extLst>
          </p:nvPr>
        </p:nvGraphicFramePr>
        <p:xfrm>
          <a:off x="457200" y="1481138"/>
          <a:ext cx="8229600" cy="356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Rādītāji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2023.g.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plāns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2024.g.plāns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starpība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Resursi izdevumu segšanai (kopā)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90 848 509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89 542 606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-1 305 903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Naudas līdzekļu atlikums gada sākumā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11 526 872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6 487 017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-5 039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855  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Ieņēmumi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79 321 637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83 055 589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3 733 952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Izdevumi, aizņēmumi, ieguldījumi (kopā)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90 848 509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89 542 606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-1 305 903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85 431 562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84 226 460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-1 205 102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Līdzdalība komersantu pašu kapitālā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37 145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Aizņēmumu atmaksa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5 382 092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5 244 146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-137 946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DOTĀCIJA NO VISPĀRĒJIEM IEŅĒMUMIEM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316416" y="2348880"/>
            <a:ext cx="45719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Up Arrow 6"/>
          <p:cNvSpPr/>
          <p:nvPr/>
        </p:nvSpPr>
        <p:spPr>
          <a:xfrm>
            <a:off x="8317986" y="2789935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Down Arrow 8"/>
          <p:cNvSpPr/>
          <p:nvPr/>
        </p:nvSpPr>
        <p:spPr>
          <a:xfrm>
            <a:off x="8532440" y="1926689"/>
            <a:ext cx="45719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izdevumi 2024.gadā – 144 003 218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55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VISPĀRĒJI</a:t>
            </a:r>
            <a:r>
              <a:rPr lang="lv-LV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VALDĪBAS DIENESTI – 11 202 871 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401315" y="1484784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Dome un administrācija – 7 263 968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2357264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Kredītu procenti – 2 930 613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21297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Rezerves un projektu fonds – 295 948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4005064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Savstarpējie norēķini – 650 000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4797152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  izdevumi – 62 342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SABIEDRISKĀ KĀRTĪBA UN DROŠĪBA – 2 865 150 </a:t>
            </a:r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401315" y="1484784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Pašvaldības policija – 2 684 830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2357264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Atskurbšanas pakalpojums – 180 320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EKONOMISKĀ DARBĪBA– 15 689 683 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401315" y="1484784"/>
            <a:ext cx="4464496" cy="8724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Zaudējumu segšana sabiedriskā transporta pakalpojuma sniedzējam – 9 343 901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249289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Tūrisma veicināšana un mārketings– 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289 070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21297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Vasaras nodarbinātība – 381 493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4005064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Autoceļu fonds, ielu uzturēšana –  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5 026 386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4797152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  izdevumi – 648 833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315" y="1464195"/>
            <a:ext cx="8229600" cy="4525963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VIDES AIZSARDZĪBA – 3 475 076 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401315" y="1484784"/>
            <a:ext cx="4464496" cy="8724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Atkritumu apsaimniekošana –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2 510 514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249289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Notekūdeņu apsaimniekošana– 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655 420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644" y="3717032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  izdevumi – 309 142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«Olimpiskais centrs»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TERITORIJA UN MĀJOKĻU APSAIMNIEKOŠANA– </a:t>
            </a:r>
            <a:b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15 391 118 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401315" y="1484784"/>
            <a:ext cx="4464496" cy="8724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Pašvaldības līdzfinansējums atbilstoši saistošajiem noteikumiem – 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1 131 715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214312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Pilsētas elektroapgāde un tīklu uzturēšana – 1 409 359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0" y="2636912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Pilsētas apstādījumi un svētku noformējums – 1 288 730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2684" y="4298169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Eiropas projekti un investīciju projekti –  6 877 896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3681028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Pašvaldības teritoriju un mājokļu apsaimniekošana – 1 245 157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7984" y="5409220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Deleģējums SIA «Daugavpils Olimpiskais centrs» – 1 657 705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512" y="4761148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  izdevumi – 1 200 440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0891" y="307529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Kapsētu apsaimniekošana – 580 116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315" y="1464195"/>
            <a:ext cx="8229600" cy="4525963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VESELĪBA  –  477 280 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401315" y="1484784"/>
            <a:ext cx="4464496" cy="8724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Sporta medicīna–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252 750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249289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Eiropas projekti un investīciju projekti –  </a:t>
            </a: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224 530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BUDŽETS 2024 </a:t>
            </a:r>
            <a:b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KOPĒJIE FINANŠU RESURSI   149 698 997 EURO</a:t>
            </a:r>
            <a:endParaRPr lang="lv-LV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85836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2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KULTŪRA – 7 714 099 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222145" y="1174951"/>
            <a:ext cx="4464496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Vienības nams – 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2 639 137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9256" y="1570995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Kultūras pils – 437 018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13285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Rotko</a:t>
            </a: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muzejs – 725 601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3894697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Novadpētniecības un mākslas muzejs – 419 036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321297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Latgales centrālā bibliotēka – 933 122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4941168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Latgales zoodārzs – 370 481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691" y="4437112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Inženieru arsenāls  – 319 239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2684" y="2636912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Cietokšņa un muzeju pārvalde –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445 134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5419027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  izdevumi – 229 140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7944" y="6067099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Eiropas projekti un investīciju projekti –  </a:t>
            </a: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1 196 191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356" y="1484784"/>
            <a:ext cx="8229600" cy="4525963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 – 1 827 709 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395536" y="1268760"/>
            <a:ext cx="4464496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Augstu sasniegumu sports  – 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131 000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9256" y="2174203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Atpūtas un sporta nometnes –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259 326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996952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Atbalsts sporta organizācijām - 783500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0868" y="3789040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Sporta pasākumi - 342582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419" y="4581128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  izdevumi – 311 301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IZGLĪTĪBA – 63 881 495 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222145" y="1174951"/>
            <a:ext cx="4464496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Pirmsskolas – 17 454 956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9256" y="1570995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Skolas – 28 553 512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13285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Saules skola – 2 104 310 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3894697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Mācību grāmatas un mācību līdzekļi – 397 373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3212976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Interešu izglītība – 2 332 750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4941168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Izglītojamo ēdināšana – 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4 672 743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691" y="4437112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Latvijas skolas soma – 183 260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2684" y="2636912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Sporta skolas – 4 620 953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5419027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  izdevumi – 2 288 368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7944" y="6067099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Eiropas projekti un investīciju projekti –  </a:t>
            </a: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1 273 270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SOCIĀLĀ AIZSARDZĪBA – 21 478 737 EURO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539552" y="1152229"/>
            <a:ext cx="4464496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Sociālie pabalsti – 6 662 042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3235" y="1988840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Sociālo pakalpojumu sniedzēji – </a:t>
            </a:r>
          </a:p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4 211 622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708920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Asistentu pakalpojumi – 6 771 412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4165807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Sociālo pakalpojumu centrs «Priedīte» - 1 125 799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3429000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Sociālā dienesta darbība – 2 122 553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5592905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  izdevumi – 187 276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3235" y="4955613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Eiropas projekti un investīciju projekti –  </a:t>
            </a: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22 351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1960" y="6165304"/>
            <a:ext cx="446449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Bāriņtiesa – 375 682</a:t>
            </a:r>
            <a:endParaRPr lang="lv-LV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lv-LV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Lielākie projekti:</a:t>
            </a:r>
            <a:endParaRPr lang="lv-LV" sz="2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v-LV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Austrumlatvijas</a:t>
            </a: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viedo tehnoloģiju un pētniecības centra (ALTOP) Industriālā parka izveide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endParaRPr lang="lv-LV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Ilgtspējīga pārrobežu sadarbība ziemas tūrisma attīstībai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endParaRPr lang="lv-LV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Energoefektivitātes un infrastruktūras uzlabošana Daugavpils </a:t>
            </a:r>
            <a:r>
              <a:rPr lang="lv-LV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valstspilsētas</a:t>
            </a: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pašvaldības 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ēkā     Vidzemes </a:t>
            </a: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ielā 41a</a:t>
            </a:r>
            <a:r>
              <a:rPr lang="lv-LV" sz="1500" dirty="0">
                <a:latin typeface="Calibri" panose="020F0502020204030204" pitchFamily="34" charset="0"/>
              </a:rPr>
              <a:t>”.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 anchor="t"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projektiem,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1634"/>
              </p:ext>
            </p:extLst>
          </p:nvPr>
        </p:nvGraphicFramePr>
        <p:xfrm>
          <a:off x="467544" y="908720"/>
          <a:ext cx="828092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lv-LV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valsts finansējums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finansējums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Līdzekļu</a:t>
                      </a:r>
                      <a:r>
                        <a:rPr lang="lv-LV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atlikums gada sākumā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Aizņēmumi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6 055 487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675 241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1 011 589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685 132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8 427 449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4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Pašvaldības saistības</a:t>
            </a:r>
            <a:br>
              <a:rPr lang="lv-LV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(plānots saņemt aizņēmumus 2024.gadā – 836 128 </a:t>
            </a:r>
            <a:r>
              <a:rPr lang="lv-LV" sz="2000" i="1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lv-LV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atmaksāt aizņēmumus – 5 623 779 </a:t>
            </a:r>
            <a:r>
              <a:rPr lang="lv-LV" sz="2000" i="1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52900" y="3663156"/>
          <a:ext cx="838200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420332"/>
              </p:ext>
            </p:extLst>
          </p:nvPr>
        </p:nvGraphicFramePr>
        <p:xfrm>
          <a:off x="1447800" y="2060848"/>
          <a:ext cx="6248400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7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lv-LV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v-LV" sz="40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lv-LV" sz="4000" b="1" dirty="0" smtClean="0">
                <a:latin typeface="Times New Roman" pitchFamily="18" charset="0"/>
                <a:cs typeface="Times New Roman" pitchFamily="18" charset="0"/>
              </a:rPr>
              <a:t>PALDIES PAR UZMANĪBU!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88843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itchFamily="18" charset="0"/>
                <a:cs typeface="Times New Roman" pitchFamily="18" charset="0"/>
              </a:rPr>
              <a:t>Pamatbudžeta ieņēmumi – </a:t>
            </a: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138 384 558 </a:t>
            </a:r>
            <a:r>
              <a:rPr lang="lv-LV" sz="2000" i="1" dirty="0" err="1">
                <a:latin typeface="Times New Roman" pitchFamily="18" charset="0"/>
                <a:cs typeface="Times New Roman" pitchFamily="18" charset="0"/>
              </a:rPr>
              <a:t>euro</a:t>
            </a:r>
            <a:endParaRPr lang="lv-LV" sz="20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648689"/>
              </p:ext>
            </p:extLst>
          </p:nvPr>
        </p:nvGraphicFramePr>
        <p:xfrm>
          <a:off x="395536" y="14847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40697"/>
              </p:ext>
            </p:extLst>
          </p:nvPr>
        </p:nvGraphicFramePr>
        <p:xfrm>
          <a:off x="1719262" y="1338262"/>
          <a:ext cx="5705476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06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Pamatbudžeta ieņēmumi </a:t>
            </a:r>
            <a:endParaRPr lang="lv-LV" sz="20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948264" y="1340768"/>
            <a:ext cx="0" cy="3528392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Budžetu ieņēmumu salīdzinājums (2024.g.-2023.g.)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0527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i="1" dirty="0" smtClean="0">
                <a:solidFill>
                  <a:srgbClr val="002060"/>
                </a:solidFill>
              </a:rPr>
              <a:t> </a:t>
            </a:r>
            <a:endParaRPr lang="lv-LV" sz="1400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719922"/>
              </p:ext>
            </p:extLst>
          </p:nvPr>
        </p:nvGraphicFramePr>
        <p:xfrm>
          <a:off x="467544" y="14847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2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745872"/>
              </p:ext>
            </p:extLst>
          </p:nvPr>
        </p:nvGraphicFramePr>
        <p:xfrm>
          <a:off x="457200" y="908720"/>
          <a:ext cx="8229600" cy="525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1512168"/>
                <a:gridCol w="1512168"/>
                <a:gridCol w="1512168"/>
                <a:gridCol w="1378496"/>
              </a:tblGrid>
              <a:tr h="3754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2023.g.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2024.g.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starpība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lv-LV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.g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(euro)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izpilde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(euro)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plāns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(euro)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Times New Roman"/>
                          <a:ea typeface="Times New Roman"/>
                        </a:rPr>
                        <a:t>euro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Iedzīvotāju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ienākuma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nodoklis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48 757 717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49 592 847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835 130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1.71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nodokļi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3 456 262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3 048 923</a:t>
                      </a:r>
                      <a:endParaRPr lang="lv-LV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-407 339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-11.79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Azartspēļu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nodoklis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61 844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60 000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-1 844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-2.98</a:t>
                      </a:r>
                      <a:endParaRPr lang="lv-LV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Dabas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nodoklis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79 145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125 000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45 855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57.94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uzņēmējdarbības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īpašuma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222 722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71 000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-151 722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-68.12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nodevas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maksājumi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147 762</a:t>
                      </a:r>
                      <a:endParaRPr lang="lv-LV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130 000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-17 762</a:t>
                      </a:r>
                      <a:endParaRPr lang="lv-LV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-12.02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sankcijas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149 156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145 000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-4 156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-2.79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Pārējie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nenodokļu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105 362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62 000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-43 362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-41.16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pašv.nekustamā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pārdošanas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iznomāšanas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1 348 545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1 396 833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48 288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3.58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Budžeta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iestāžu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6 224 111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5 986 693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-237 418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-3.81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Transferti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71 622 586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77 766 262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6 143 676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8.58</a:t>
                      </a:r>
                      <a:endParaRPr lang="lv-LV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Budžeta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132 175 212</a:t>
                      </a:r>
                      <a:endParaRPr lang="lv-LV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138 384 558</a:t>
                      </a:r>
                      <a:endParaRPr lang="lv-LV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6 209 346</a:t>
                      </a:r>
                      <a:endParaRPr lang="lv-LV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4.70</a:t>
                      </a:r>
                      <a:endParaRPr lang="lv-LV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itchFamily="18" charset="0"/>
                <a:cs typeface="Times New Roman" pitchFamily="18" charset="0"/>
              </a:rPr>
              <a:t>Budžeta ieņēmumi – </a:t>
            </a: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138 384 558 </a:t>
            </a:r>
            <a:r>
              <a:rPr lang="lv-LV" sz="2000" i="1" dirty="0" err="1">
                <a:latin typeface="Times New Roman" pitchFamily="18" charset="0"/>
                <a:cs typeface="Times New Roman" pitchFamily="18" charset="0"/>
              </a:rPr>
              <a:t>euro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0086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Pamatbudžeta ieņēmumi 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00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atlīdzībai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iestāžu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uzturēšanai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- 29 743 114 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None/>
            </a:pPr>
            <a:endParaRPr lang="lv-LV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māksliniecisko </a:t>
            </a: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kolektīvu vadītāju atlīdzībai 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-13 299 </a:t>
            </a:r>
            <a:r>
              <a:rPr lang="lv-LV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ēdināšanai pašvaldības skolās (1.-4.kl.)  - 896 743 </a:t>
            </a:r>
            <a:r>
              <a:rPr lang="lv-LV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līdzekļu iegādei izglītības iestādēs un programmai 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«Latvijas </a:t>
            </a: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skolas 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soma»   – 440 088  </a:t>
            </a:r>
            <a:r>
              <a:rPr lang="lv-LV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sociālā </a:t>
            </a: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atbalsta programmām 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7 971 205 </a:t>
            </a:r>
            <a:r>
              <a:rPr lang="lv-LV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autoceļu fondam – 1 885 797 </a:t>
            </a:r>
            <a:r>
              <a:rPr lang="lv-LV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pasažieru pārvadāšanai sabiedriskajā transportā – 1 120 117  </a:t>
            </a:r>
            <a:r>
              <a:rPr lang="lv-LV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pārējiem izdevumiem – 1 320 021 </a:t>
            </a:r>
            <a:r>
              <a:rPr lang="lv-LV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lvl="0" indent="0">
              <a:buNone/>
            </a:pPr>
            <a:endParaRPr lang="lv-LV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Mērķa transferti – 43 390 384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Pamatbudžeta izdevumi  - 144003218 </a:t>
            </a:r>
            <a:r>
              <a:rPr lang="lv-LV" sz="2000" i="1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665531"/>
              </p:ext>
            </p:extLst>
          </p:nvPr>
        </p:nvGraphicFramePr>
        <p:xfrm>
          <a:off x="467544" y="15567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93297"/>
              </p:ext>
            </p:extLst>
          </p:nvPr>
        </p:nvGraphicFramePr>
        <p:xfrm>
          <a:off x="899592" y="1628800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777064"/>
              </p:ext>
            </p:extLst>
          </p:nvPr>
        </p:nvGraphicFramePr>
        <p:xfrm>
          <a:off x="1062037" y="1243012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722092"/>
              </p:ext>
            </p:extLst>
          </p:nvPr>
        </p:nvGraphicFramePr>
        <p:xfrm>
          <a:off x="1052512" y="1271587"/>
          <a:ext cx="70389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145978"/>
              </p:ext>
            </p:extLst>
          </p:nvPr>
        </p:nvGraphicFramePr>
        <p:xfrm>
          <a:off x="1204912" y="1423987"/>
          <a:ext cx="70389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761773"/>
              </p:ext>
            </p:extLst>
          </p:nvPr>
        </p:nvGraphicFramePr>
        <p:xfrm>
          <a:off x="1045368" y="1271587"/>
          <a:ext cx="7053263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525403"/>
              </p:ext>
            </p:extLst>
          </p:nvPr>
        </p:nvGraphicFramePr>
        <p:xfrm>
          <a:off x="1333500" y="988218"/>
          <a:ext cx="6476999" cy="488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65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6170</TotalTime>
  <Words>1119</Words>
  <Application>Microsoft Office PowerPoint</Application>
  <PresentationFormat>On-screen Show (4:3)</PresentationFormat>
  <Paragraphs>315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Daugavpils valstspilsētas budžets 2024.gadam</vt:lpstr>
      <vt:lpstr>BUDŽETS 2024  KOPĒJIE FINANŠU RESURSI   149 698 997 EURO</vt:lpstr>
      <vt:lpstr>Pamatbudžeta ieņēmumi – 138 384 558 euro</vt:lpstr>
      <vt:lpstr>Pamatbudžeta ieņēmumi </vt:lpstr>
      <vt:lpstr>Budžetu ieņēmumu salīdzinājums (2024.g.-2023.g.)</vt:lpstr>
      <vt:lpstr>Budžeta ieņēmumi – 138 384 558 euro</vt:lpstr>
      <vt:lpstr>Pamatbudžeta ieņēmumi </vt:lpstr>
      <vt:lpstr>Mērķa transferti – 43 390 384 euro</vt:lpstr>
      <vt:lpstr>Pamatbudžeta izdevumi  - 144003218 euro </vt:lpstr>
      <vt:lpstr>Izdevumu struktūra  </vt:lpstr>
      <vt:lpstr>BUDŽETS 2024</vt:lpstr>
      <vt:lpstr>DOTĀCIJA NO VISPĀRĒJIEM IEŅĒMUMIEM</vt:lpstr>
      <vt:lpstr>Budžeta izdevumi 2024.gadā – 144 003 218 euro </vt:lpstr>
      <vt:lpstr>VISPĀRĒJIE VALDĪBAS DIENESTI – 11 202 871 EURO</vt:lpstr>
      <vt:lpstr>SABIEDRISKĀ KĀRTĪBA UN DROŠĪBA – 2 865 150 EURO</vt:lpstr>
      <vt:lpstr>EKONOMISKĀ DARBĪBA– 15 689 683 EURO</vt:lpstr>
      <vt:lpstr>VIDES AIZSARDZĪBA – 3 475 076 EURO</vt:lpstr>
      <vt:lpstr>PAŠVALDĪBAS TERITORIJA UN MĀJOKĻU APSAIMNIEKOŠANA–   15 391 118 EURO</vt:lpstr>
      <vt:lpstr>VESELĪBA  –  477 280 EURO</vt:lpstr>
      <vt:lpstr>KULTŪRA – 7 714 099 EURO</vt:lpstr>
      <vt:lpstr>SPORTS – 1 827 709 EURO</vt:lpstr>
      <vt:lpstr>IZGLĪTĪBA – 63 881 495 EURO</vt:lpstr>
      <vt:lpstr>SOCIĀLĀ AIZSARDZĪBA – 21 478 737 EURO</vt:lpstr>
      <vt:lpstr>Finansējums projektiem, euro </vt:lpstr>
      <vt:lpstr>Pašvaldības saistības  (plānots saņemt aizņēmumus 2024.gadā – 836 128 euro, atmaksāt aizņēmumus – 5 623 779 euro)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Daugavpils pilsētas budžets 2015.gadam</dc:title>
  <dc:creator>Edite</dc:creator>
  <cp:lastModifiedBy>Evgenijs Galapovs</cp:lastModifiedBy>
  <cp:revision>413</cp:revision>
  <cp:lastPrinted>2024-02-14T15:34:59Z</cp:lastPrinted>
  <dcterms:created xsi:type="dcterms:W3CDTF">2015-01-22T14:36:03Z</dcterms:created>
  <dcterms:modified xsi:type="dcterms:W3CDTF">2024-02-20T14:35:00Z</dcterms:modified>
</cp:coreProperties>
</file>