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429" r:id="rId3"/>
    <p:sldId id="448" r:id="rId4"/>
    <p:sldId id="455" r:id="rId5"/>
    <p:sldId id="430" r:id="rId6"/>
    <p:sldId id="450" r:id="rId7"/>
    <p:sldId id="432" r:id="rId8"/>
    <p:sldId id="431" r:id="rId9"/>
    <p:sldId id="443" r:id="rId10"/>
    <p:sldId id="453" r:id="rId11"/>
    <p:sldId id="298" r:id="rId12"/>
    <p:sldId id="452" r:id="rId13"/>
    <p:sldId id="292" r:id="rId14"/>
    <p:sldId id="301" r:id="rId15"/>
    <p:sldId id="454" r:id="rId16"/>
    <p:sldId id="438" r:id="rId17"/>
    <p:sldId id="439" r:id="rId18"/>
    <p:sldId id="442" r:id="rId19"/>
    <p:sldId id="445" r:id="rId20"/>
    <p:sldId id="262" r:id="rId21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2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TS_TAB_DIAGR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50801983085447"/>
          <c:y val="1.6798417662366585E-2"/>
          <c:w val="0.81934383202099736"/>
          <c:h val="0.86107262603735224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7039467288811122E-3"/>
                  <c:y val="0.16991415305740526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lv-LV" sz="1600" b="1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ieņēmumi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lv-LV" sz="1600" b="1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116 248 005</a:t>
                    </a:r>
                    <a:endParaRPr lang="lv-LV" sz="1000" b="1" i="0" u="none" strike="noStrike" baseline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prstDash val="sysDot"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644405560416063E-3"/>
                  <c:y val="0.191516190370135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lv-LV" sz="16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izdevumi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defRPr>
                    </a:pPr>
                    <a:r>
                      <a:rPr lang="lv-LV" sz="16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126 791 398</a:t>
                    </a:r>
                    <a:endParaRPr lang="lv-LV" sz="1000" b="1" i="0" u="none" strike="noStrike" baseline="0" dirty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prstDash val="sysDot"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prstDash val="sysDot"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kopbudzets!$R$25:$R$26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kopbudzets!$S$25:$S$26</c:f>
              <c:numCache>
                <c:formatCode>#,##0</c:formatCode>
                <c:ptCount val="2"/>
                <c:pt idx="0">
                  <c:v>116248005</c:v>
                </c:pt>
                <c:pt idx="1">
                  <c:v>126791398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-1.8520948770292603E-3"/>
                  <c:y val="1.851871491629845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 dirty="0">
                        <a:solidFill>
                          <a:srgbClr val="000000"/>
                        </a:solidFill>
                        <a:latin typeface="Calibri"/>
                      </a:rPr>
                      <a:t>atlikums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 dirty="0">
                        <a:solidFill>
                          <a:srgbClr val="000000"/>
                        </a:solidFill>
                        <a:latin typeface="Calibri"/>
                      </a:rPr>
                      <a:t>15 483 121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9E-3"/>
                  <c:y val="3.345454513316727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ieguldījumi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34 855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kopbudzets!$R$25:$R$26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kopbudzets!$T$25:$T$26</c:f>
              <c:numCache>
                <c:formatCode>#,##0</c:formatCode>
                <c:ptCount val="2"/>
                <c:pt idx="0">
                  <c:v>15483121</c:v>
                </c:pt>
                <c:pt idx="1">
                  <c:v>34855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0"/>
              <c:layout>
                <c:manualLayout>
                  <c:x val="3.3641853796053271E-2"/>
                  <c:y val="-5.338423079999344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aizņēmumi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1 726 843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71361913094194E-2"/>
                  <c:y val="-6.416713176115930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aizņēmumu atmaksa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lv-LV" sz="1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6 631 716</a:t>
                    </a:r>
                  </a:p>
                </c:rich>
              </c:tx>
              <c:spPr>
                <a:solidFill>
                  <a:schemeClr val="accent1">
                    <a:lumMod val="20000"/>
                    <a:lumOff val="80000"/>
                  </a:schemeClr>
                </a:solidFill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kopbudzets!$R$25:$R$26</c:f>
              <c:strCache>
                <c:ptCount val="2"/>
                <c:pt idx="0">
                  <c:v>resursi</c:v>
                </c:pt>
                <c:pt idx="1">
                  <c:v>izdevumi</c:v>
                </c:pt>
              </c:strCache>
            </c:strRef>
          </c:cat>
          <c:val>
            <c:numRef>
              <c:f>kopbudzets!$U$25:$U$26</c:f>
              <c:numCache>
                <c:formatCode>#,##0</c:formatCode>
                <c:ptCount val="2"/>
                <c:pt idx="0">
                  <c:v>1726843</c:v>
                </c:pt>
                <c:pt idx="1">
                  <c:v>6631716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4874240"/>
        <c:axId val="103571840"/>
        <c:axId val="0"/>
      </c:bar3DChart>
      <c:catAx>
        <c:axId val="9487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03571840"/>
        <c:crosses val="autoZero"/>
        <c:auto val="1"/>
        <c:lblAlgn val="ctr"/>
        <c:lblOffset val="100"/>
        <c:noMultiLvlLbl val="0"/>
      </c:catAx>
      <c:valAx>
        <c:axId val="10357184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94874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33764488589251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1.7110079783073474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3.477012393318385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684073740055E-4"/>
          <c:y val="3.7713464624868909E-2"/>
          <c:w val="0.95395081109366819"/>
          <c:h val="0.9397672826830937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prst="relaxedInset"/>
              <a:bevelB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2546428990016303"/>
                  <c:y val="2.4091359440997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976234344397289E-2"/>
                  <c:y val="3.3596662840142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6448901396056575E-2"/>
                  <c:y val="5.5541075846012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0151300437918876E-2"/>
                  <c:y val="-2.7846320534436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930989291196131E-2"/>
                  <c:y val="-0.1514308750621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90401606854774E-2"/>
                  <c:y val="-9.9663195695309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3251690453710748E-2"/>
                  <c:y val="-0.11419467843726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7015865236060664E-2"/>
                  <c:y val="-0.488757944991975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5651219827030155E-3"/>
                  <c:y val="6.36913377383590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'Darbam_izdevumi(apv.ar spec)'!$A$15:$A$23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'Darbam_izdevumi(apv.ar spec)'!$B$15:$B$23</c:f>
              <c:numCache>
                <c:formatCode>#,##0</c:formatCode>
                <c:ptCount val="9"/>
                <c:pt idx="0">
                  <c:v>9250565</c:v>
                </c:pt>
                <c:pt idx="1">
                  <c:v>3234066</c:v>
                </c:pt>
                <c:pt idx="2">
                  <c:v>14439901</c:v>
                </c:pt>
                <c:pt idx="3">
                  <c:v>3907281</c:v>
                </c:pt>
                <c:pt idx="4">
                  <c:v>10916849</c:v>
                </c:pt>
                <c:pt idx="5">
                  <c:v>540162</c:v>
                </c:pt>
                <c:pt idx="6">
                  <c:v>10378242</c:v>
                </c:pt>
                <c:pt idx="7">
                  <c:v>53003142</c:v>
                </c:pt>
                <c:pt idx="8">
                  <c:v>21121190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6150614773357E-4"/>
          <c:y val="3.1269764316119469E-2"/>
          <c:w val="0.95395081109366819"/>
          <c:h val="0.9397672826830937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prst="relaxedInset"/>
              <a:bevelB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4118130146418922"/>
                  <c:y val="4.42938857561958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3410385853331577E-2"/>
                  <c:y val="-5.06626095988013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0731708524454804E-2"/>
                  <c:y val="7.6869157278101191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262315516010641E-2"/>
                  <c:y val="-0.137428100065884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930989291196131E-2"/>
                  <c:y val="-0.1514308750621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8477635199154097E-2"/>
                  <c:y val="-5.77784610591758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246857819487608"/>
                  <c:y val="-7.55316846801799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1023586031145094E-2"/>
                  <c:y val="-0.32412527084961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3146566446907915E-2"/>
                  <c:y val="7.33570232406159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'Izdevumi _dotacija'!$A$15:$A$23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'Izdevumi _dotacija'!$B$15:$B$23</c:f>
              <c:numCache>
                <c:formatCode>#,##0</c:formatCode>
                <c:ptCount val="9"/>
                <c:pt idx="0">
                  <c:v>8477493</c:v>
                </c:pt>
                <c:pt idx="1">
                  <c:v>3186666</c:v>
                </c:pt>
                <c:pt idx="2">
                  <c:v>10409274</c:v>
                </c:pt>
                <c:pt idx="3">
                  <c:v>3782589</c:v>
                </c:pt>
                <c:pt idx="4">
                  <c:v>9287911</c:v>
                </c:pt>
                <c:pt idx="5">
                  <c:v>294426</c:v>
                </c:pt>
                <c:pt idx="6">
                  <c:v>8150720</c:v>
                </c:pt>
                <c:pt idx="7">
                  <c:v>31308486</c:v>
                </c:pt>
                <c:pt idx="8">
                  <c:v>10533997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6684073740055E-4"/>
          <c:y val="3.7713464624868909E-2"/>
          <c:w val="0.95395081109366819"/>
          <c:h val="0.9397672826830937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prst="relaxedInset"/>
              <a:bevelB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0975351176154041"/>
                  <c:y val="2.818434289428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829338595047969E-2"/>
                  <c:y val="-8.288169532262594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88010218282809E-2"/>
                  <c:y val="-2.45321699960147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0415535253694116E-2"/>
                  <c:y val="-0.127762120655148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930989291196131E-2"/>
                  <c:y val="-0.1514308750621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467925601994174E-2"/>
                  <c:y val="-9.3219455355382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838932152334061"/>
                  <c:y val="-0.110972678976386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3600955025947757E-2"/>
                  <c:y val="-0.29512809369817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3697942117015424E-2"/>
                  <c:y val="8.9466566102528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'Izdevumi _dotacija (2)'!$A$15:$A$23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'Izdevumi _dotacija (2)'!$B$15:$B$23</c:f>
              <c:numCache>
                <c:formatCode>#,##0</c:formatCode>
                <c:ptCount val="9"/>
                <c:pt idx="0">
                  <c:v>5979138</c:v>
                </c:pt>
                <c:pt idx="1">
                  <c:v>2731079</c:v>
                </c:pt>
                <c:pt idx="2">
                  <c:v>8442418</c:v>
                </c:pt>
                <c:pt idx="3">
                  <c:v>3455991</c:v>
                </c:pt>
                <c:pt idx="4">
                  <c:v>8091840</c:v>
                </c:pt>
                <c:pt idx="5">
                  <c:v>190952</c:v>
                </c:pt>
                <c:pt idx="6">
                  <c:v>7176018</c:v>
                </c:pt>
                <c:pt idx="7">
                  <c:v>25663966</c:v>
                </c:pt>
                <c:pt idx="8">
                  <c:v>9100072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 prstMaterial="matte">
          <a:bevelT w="165100" prst="coolSlant"/>
          <a:bevelB w="165100" prst="coolSlant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83992611875707E-2"/>
          <c:y val="2.1707667303110158E-2"/>
          <c:w val="0.84737988275810094"/>
          <c:h val="0.863826089535418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'Darbam_izdevumi(apv.ar spec)'!$A$36</c:f>
              <c:strCache>
                <c:ptCount val="1"/>
                <c:pt idx="0">
                  <c:v>Izglītība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spec)'!$G$35:$M$35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 </c:v>
                </c:pt>
                <c:pt idx="3">
                  <c:v>2020.gads </c:v>
                </c:pt>
                <c:pt idx="4">
                  <c:v>2021.gads</c:v>
                </c:pt>
                <c:pt idx="5">
                  <c:v>2022.gads</c:v>
                </c:pt>
                <c:pt idx="6">
                  <c:v>2023.gads </c:v>
                </c:pt>
              </c:strCache>
            </c:strRef>
          </c:cat>
          <c:val>
            <c:numRef>
              <c:f>'Darbam_izdevumi(apv.ar spec)'!$G$36:$M$36</c:f>
              <c:numCache>
                <c:formatCode>0.00</c:formatCode>
                <c:ptCount val="7"/>
                <c:pt idx="0">
                  <c:v>42.622238000000003</c:v>
                </c:pt>
                <c:pt idx="1">
                  <c:v>51.240628000000001</c:v>
                </c:pt>
                <c:pt idx="2">
                  <c:v>55.541293000000003</c:v>
                </c:pt>
                <c:pt idx="3">
                  <c:v>50.967559000000001</c:v>
                </c:pt>
                <c:pt idx="4">
                  <c:v>50.862943000000001</c:v>
                </c:pt>
                <c:pt idx="5">
                  <c:v>52.403095999999998</c:v>
                </c:pt>
                <c:pt idx="6">
                  <c:v>53.003141999999997</c:v>
                </c:pt>
              </c:numCache>
            </c:numRef>
          </c:val>
        </c:ser>
        <c:ser>
          <c:idx val="1"/>
          <c:order val="1"/>
          <c:tx>
            <c:strRef>
              <c:f>'Darbam_izdevumi(apv.ar spec)'!$A$37</c:f>
              <c:strCache>
                <c:ptCount val="1"/>
                <c:pt idx="0">
                  <c:v>Sociālā aizsardzība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spec)'!$G$35:$M$35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 </c:v>
                </c:pt>
                <c:pt idx="3">
                  <c:v>2020.gads </c:v>
                </c:pt>
                <c:pt idx="4">
                  <c:v>2021.gads</c:v>
                </c:pt>
                <c:pt idx="5">
                  <c:v>2022.gads</c:v>
                </c:pt>
                <c:pt idx="6">
                  <c:v>2023.gads </c:v>
                </c:pt>
              </c:strCache>
            </c:strRef>
          </c:cat>
          <c:val>
            <c:numRef>
              <c:f>'Darbam_izdevumi(apv.ar spec)'!$G$37:$M$37</c:f>
              <c:numCache>
                <c:formatCode>0.00</c:formatCode>
                <c:ptCount val="7"/>
                <c:pt idx="0">
                  <c:v>9.1785580000000007</c:v>
                </c:pt>
                <c:pt idx="1">
                  <c:v>9.7367089999999994</c:v>
                </c:pt>
                <c:pt idx="2">
                  <c:v>10.696583</c:v>
                </c:pt>
                <c:pt idx="3">
                  <c:v>13.595933</c:v>
                </c:pt>
                <c:pt idx="4">
                  <c:v>16.395707000000002</c:v>
                </c:pt>
                <c:pt idx="5">
                  <c:v>18.227186</c:v>
                </c:pt>
                <c:pt idx="6">
                  <c:v>21.121189999999999</c:v>
                </c:pt>
              </c:numCache>
            </c:numRef>
          </c:val>
        </c:ser>
        <c:ser>
          <c:idx val="2"/>
          <c:order val="2"/>
          <c:tx>
            <c:strRef>
              <c:f>'Darbam_izdevumi(apv.ar spec)'!$A$38</c:f>
              <c:strCache>
                <c:ptCount val="1"/>
                <c:pt idx="0">
                  <c:v>Atpūta, kultūra un reliģija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spec)'!$G$35:$M$35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 </c:v>
                </c:pt>
                <c:pt idx="3">
                  <c:v>2020.gads </c:v>
                </c:pt>
                <c:pt idx="4">
                  <c:v>2021.gads</c:v>
                </c:pt>
                <c:pt idx="5">
                  <c:v>2022.gads</c:v>
                </c:pt>
                <c:pt idx="6">
                  <c:v>2023.gads </c:v>
                </c:pt>
              </c:strCache>
            </c:strRef>
          </c:cat>
          <c:val>
            <c:numRef>
              <c:f>'Darbam_izdevumi(apv.ar spec)'!$G$38:$M$38</c:f>
              <c:numCache>
                <c:formatCode>0.00</c:formatCode>
                <c:ptCount val="7"/>
                <c:pt idx="0">
                  <c:v>8.8856710000000003</c:v>
                </c:pt>
                <c:pt idx="1">
                  <c:v>9.4699989999999996</c:v>
                </c:pt>
                <c:pt idx="2">
                  <c:v>11.032029</c:v>
                </c:pt>
                <c:pt idx="3">
                  <c:v>12.517526</c:v>
                </c:pt>
                <c:pt idx="4">
                  <c:v>13.579494</c:v>
                </c:pt>
                <c:pt idx="5">
                  <c:v>10.949045999999999</c:v>
                </c:pt>
                <c:pt idx="6">
                  <c:v>10.378242</c:v>
                </c:pt>
              </c:numCache>
            </c:numRef>
          </c:val>
        </c:ser>
        <c:ser>
          <c:idx val="3"/>
          <c:order val="3"/>
          <c:tx>
            <c:strRef>
              <c:f>'Darbam_izdevumi(apv.ar spec)'!$A$39</c:f>
              <c:strCache>
                <c:ptCount val="1"/>
                <c:pt idx="0">
                  <c:v>Teritorijas apsaimniekošana un attīstība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spec)'!$G$35:$M$35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 </c:v>
                </c:pt>
                <c:pt idx="3">
                  <c:v>2020.gads </c:v>
                </c:pt>
                <c:pt idx="4">
                  <c:v>2021.gads</c:v>
                </c:pt>
                <c:pt idx="5">
                  <c:v>2022.gads</c:v>
                </c:pt>
                <c:pt idx="6">
                  <c:v>2023.gads </c:v>
                </c:pt>
              </c:strCache>
            </c:strRef>
          </c:cat>
          <c:val>
            <c:numRef>
              <c:f>'Darbam_izdevumi(apv.ar spec)'!$G$39:$M$39</c:f>
              <c:numCache>
                <c:formatCode>0.00</c:formatCode>
                <c:ptCount val="7"/>
                <c:pt idx="0">
                  <c:v>23.214269000000002</c:v>
                </c:pt>
                <c:pt idx="1">
                  <c:v>31.101835000000001</c:v>
                </c:pt>
                <c:pt idx="2">
                  <c:v>43.069544</c:v>
                </c:pt>
                <c:pt idx="3">
                  <c:v>33.153624999999998</c:v>
                </c:pt>
                <c:pt idx="4">
                  <c:v>33.574022999999997</c:v>
                </c:pt>
                <c:pt idx="5">
                  <c:v>32.490327999999998</c:v>
                </c:pt>
                <c:pt idx="6">
                  <c:v>29.264030999999999</c:v>
                </c:pt>
              </c:numCache>
            </c:numRef>
          </c:val>
        </c:ser>
        <c:ser>
          <c:idx val="4"/>
          <c:order val="4"/>
          <c:tx>
            <c:strRef>
              <c:f>'Darbam_izdevumi(apv.ar spec)'!$A$40</c:f>
              <c:strCache>
                <c:ptCount val="1"/>
                <c:pt idx="0">
                  <c:v>Pārējie izdevumi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spec)'!$G$35:$M$35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 </c:v>
                </c:pt>
                <c:pt idx="3">
                  <c:v>2020.gads </c:v>
                </c:pt>
                <c:pt idx="4">
                  <c:v>2021.gads</c:v>
                </c:pt>
                <c:pt idx="5">
                  <c:v>2022.gads</c:v>
                </c:pt>
                <c:pt idx="6">
                  <c:v>2023.gads </c:v>
                </c:pt>
              </c:strCache>
            </c:strRef>
          </c:cat>
          <c:val>
            <c:numRef>
              <c:f>'Darbam_izdevumi(apv.ar spec)'!$G$40:$M$40</c:f>
              <c:numCache>
                <c:formatCode>0.00</c:formatCode>
                <c:ptCount val="7"/>
                <c:pt idx="0">
                  <c:v>6.4181299999999997</c:v>
                </c:pt>
                <c:pt idx="1">
                  <c:v>8.0444429999999993</c:v>
                </c:pt>
                <c:pt idx="2">
                  <c:v>8.8591460000000009</c:v>
                </c:pt>
                <c:pt idx="3">
                  <c:v>8.9869900000000005</c:v>
                </c:pt>
                <c:pt idx="4">
                  <c:v>8.8521769999999993</c:v>
                </c:pt>
                <c:pt idx="5">
                  <c:v>8.9934849999999997</c:v>
                </c:pt>
                <c:pt idx="6">
                  <c:v>13.024793000000001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124"/>
        <c:shape val="box"/>
        <c:axId val="143066240"/>
        <c:axId val="143067776"/>
        <c:axId val="0"/>
      </c:bar3DChart>
      <c:catAx>
        <c:axId val="1430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43067776"/>
        <c:crosses val="autoZero"/>
        <c:auto val="1"/>
        <c:lblAlgn val="ctr"/>
        <c:lblOffset val="100"/>
        <c:noMultiLvlLbl val="0"/>
      </c:catAx>
      <c:valAx>
        <c:axId val="143067776"/>
        <c:scaling>
          <c:orientation val="minMax"/>
          <c:max val="12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43066240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09650470520454"/>
          <c:y val="7.3298429319371722E-2"/>
          <c:w val="0.80179886050829008"/>
          <c:h val="0.8092572590729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diagram!$A$135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diagram!$E$134:$K$134</c:f>
              <c:strCache>
                <c:ptCount val="7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  <c:pt idx="6">
                  <c:v>2023.g.</c:v>
                </c:pt>
              </c:strCache>
            </c:strRef>
          </c:cat>
          <c:val>
            <c:numRef>
              <c:f>diagram!$E$135:$K$135</c:f>
              <c:numCache>
                <c:formatCode>General</c:formatCode>
                <c:ptCount val="7"/>
              </c:numCache>
            </c:numRef>
          </c:val>
        </c:ser>
        <c:ser>
          <c:idx val="0"/>
          <c:order val="1"/>
          <c:tx>
            <c:strRef>
              <c:f>diagram!$A$136</c:f>
              <c:strCache>
                <c:ptCount val="1"/>
                <c:pt idx="0">
                  <c:v>saistības kopā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.272251308900523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03664921465968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7696335078534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502617801047120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561954624781849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75609756097563E-3"/>
                  <c:y val="0.551483420593368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76788830715532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diagram!$E$134:$K$134</c:f>
              <c:strCache>
                <c:ptCount val="7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  <c:pt idx="6">
                  <c:v>2023.g.</c:v>
                </c:pt>
              </c:strCache>
            </c:strRef>
          </c:cat>
          <c:val>
            <c:numRef>
              <c:f>diagram!$E$136:$K$136</c:f>
              <c:numCache>
                <c:formatCode>#,##0</c:formatCode>
                <c:ptCount val="7"/>
                <c:pt idx="0">
                  <c:v>54866018</c:v>
                </c:pt>
                <c:pt idx="1">
                  <c:v>60083909</c:v>
                </c:pt>
                <c:pt idx="2">
                  <c:v>74718714</c:v>
                </c:pt>
                <c:pt idx="3">
                  <c:v>99048035</c:v>
                </c:pt>
                <c:pt idx="4">
                  <c:v>109514634</c:v>
                </c:pt>
                <c:pt idx="5">
                  <c:v>108461402</c:v>
                </c:pt>
                <c:pt idx="6" formatCode="General">
                  <c:v>148246157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56"/>
        <c:axId val="143741696"/>
        <c:axId val="143743616"/>
      </c:barChart>
      <c:lineChart>
        <c:grouping val="standard"/>
        <c:varyColors val="0"/>
        <c:ser>
          <c:idx val="2"/>
          <c:order val="2"/>
          <c:tx>
            <c:strRef>
              <c:f>diagram!$A$137</c:f>
              <c:strCache>
                <c:ptCount val="1"/>
                <c:pt idx="0">
                  <c:v>saistību apjoms (%)</c:v>
                </c:pt>
              </c:strCache>
            </c:strRef>
          </c:tx>
          <c:spPr>
            <a:ln w="12700">
              <a:solidFill>
                <a:schemeClr val="tx2">
                  <a:lumMod val="5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8292682926829267E-2"/>
                  <c:y val="0.17009880309463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60162601626018E-2"/>
                  <c:y val="8.926962663698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2520325203252E-2"/>
                  <c:y val="0.126923637163155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32520325203252E-2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6260162601626E-2"/>
                  <c:y val="6.0606060606060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650406504065045E-3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diagram!$E$134:$K$134</c:f>
              <c:strCache>
                <c:ptCount val="7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  <c:pt idx="6">
                  <c:v>2023.g.</c:v>
                </c:pt>
              </c:strCache>
            </c:strRef>
          </c:cat>
          <c:val>
            <c:numRef>
              <c:f>diagram!$E$137:$K$137</c:f>
              <c:numCache>
                <c:formatCode>#,##0.00</c:formatCode>
                <c:ptCount val="7"/>
                <c:pt idx="0">
                  <c:v>10.23</c:v>
                </c:pt>
                <c:pt idx="1">
                  <c:v>8.99</c:v>
                </c:pt>
                <c:pt idx="2">
                  <c:v>11.39</c:v>
                </c:pt>
                <c:pt idx="3">
                  <c:v>11.86</c:v>
                </c:pt>
                <c:pt idx="4">
                  <c:v>13.8</c:v>
                </c:pt>
                <c:pt idx="5">
                  <c:v>14.11</c:v>
                </c:pt>
                <c:pt idx="6" formatCode="General">
                  <c:v>18.649999999999999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diagram!$A$138</c:f>
              <c:strCache>
                <c:ptCount val="1"/>
                <c:pt idx="0">
                  <c:v>saistību robeža</c:v>
                </c:pt>
              </c:strCache>
            </c:strRef>
          </c:tx>
          <c:spPr>
            <a:ln w="41275" cmpd="sng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diagram!$E$134:$K$134</c:f>
              <c:strCache>
                <c:ptCount val="7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  <c:pt idx="6">
                  <c:v>2023.g.</c:v>
                </c:pt>
              </c:strCache>
            </c:strRef>
          </c:cat>
          <c:val>
            <c:numRef>
              <c:f>diagram!$E$138:$K$138</c:f>
              <c:numCache>
                <c:formatCode>#,##0.00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 formatCode="General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65888"/>
        <c:axId val="143767424"/>
      </c:lineChart>
      <c:catAx>
        <c:axId val="1437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3743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743616"/>
        <c:scaling>
          <c:orientation val="minMax"/>
          <c:max val="150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3741696"/>
        <c:crosses val="autoZero"/>
        <c:crossBetween val="between"/>
        <c:majorUnit val="20000000"/>
        <c:minorUnit val="400000"/>
      </c:valAx>
      <c:catAx>
        <c:axId val="143765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43767424"/>
        <c:crosses val="autoZero"/>
        <c:auto val="0"/>
        <c:lblAlgn val="ctr"/>
        <c:lblOffset val="100"/>
        <c:noMultiLvlLbl val="0"/>
      </c:catAx>
      <c:valAx>
        <c:axId val="143767424"/>
        <c:scaling>
          <c:orientation val="minMax"/>
          <c:max val="20"/>
          <c:min val="0"/>
        </c:scaling>
        <c:delete val="0"/>
        <c:axPos val="r"/>
        <c:numFmt formatCode="#,##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3765888"/>
        <c:crosses val="max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/>
      <c:overlay val="0"/>
      <c:txPr>
        <a:bodyPr/>
        <a:lstStyle/>
        <a:p>
          <a:pPr>
            <a:defRPr sz="6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58821813939926E-2"/>
          <c:y val="5.2423772006923608E-2"/>
          <c:w val="0.90180907942062793"/>
          <c:h val="0.80619059550212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kopbudzets!$M$62</c:f>
              <c:strCache>
                <c:ptCount val="1"/>
                <c:pt idx="0">
                  <c:v>2022.gads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2.525429952792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316E-3"/>
                  <c:y val="-3.928446593232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986E-2"/>
                  <c:y val="-4.209049921320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kopbudzets!$L$63:$L$65</c:f>
              <c:strCache>
                <c:ptCount val="3"/>
                <c:pt idx="0">
                  <c:v>Ieņēmumi </c:v>
                </c:pt>
                <c:pt idx="1">
                  <c:v>Izdevumi </c:v>
                </c:pt>
                <c:pt idx="2">
                  <c:v>Finansēšana</c:v>
                </c:pt>
              </c:strCache>
            </c:strRef>
          </c:cat>
          <c:val>
            <c:numRef>
              <c:f>kopbudzets!$M$63:$M$65</c:f>
              <c:numCache>
                <c:formatCode>#,##0.00</c:formatCode>
                <c:ptCount val="3"/>
                <c:pt idx="0">
                  <c:v>98.017587000000006</c:v>
                </c:pt>
                <c:pt idx="1">
                  <c:v>110.948536</c:v>
                </c:pt>
                <c:pt idx="2">
                  <c:v>12.930949</c:v>
                </c:pt>
              </c:numCache>
            </c:numRef>
          </c:val>
        </c:ser>
        <c:ser>
          <c:idx val="1"/>
          <c:order val="1"/>
          <c:tx>
            <c:strRef>
              <c:f>kopbudzets!$N$62</c:f>
              <c:strCache>
                <c:ptCount val="1"/>
                <c:pt idx="0">
                  <c:v>2023.gads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2"/>
                  <c:y val="-2.806033280880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07407407407295E-2"/>
                  <c:y val="-3.928446593232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kopbudzets!$L$63:$L$65</c:f>
              <c:strCache>
                <c:ptCount val="3"/>
                <c:pt idx="0">
                  <c:v>Ieņēmumi </c:v>
                </c:pt>
                <c:pt idx="1">
                  <c:v>Izdevumi </c:v>
                </c:pt>
                <c:pt idx="2">
                  <c:v>Finansēšana</c:v>
                </c:pt>
              </c:strCache>
            </c:strRef>
          </c:cat>
          <c:val>
            <c:numRef>
              <c:f>kopbudzets!$N$63:$N$65</c:f>
              <c:numCache>
                <c:formatCode>#,##0.00</c:formatCode>
                <c:ptCount val="3"/>
                <c:pt idx="0">
                  <c:v>116.24800500000001</c:v>
                </c:pt>
                <c:pt idx="1">
                  <c:v>126.791398</c:v>
                </c:pt>
                <c:pt idx="2">
                  <c:v>10.543393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23420032"/>
        <c:axId val="136389760"/>
        <c:axId val="0"/>
      </c:bar3DChart>
      <c:catAx>
        <c:axId val="123420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6389760"/>
        <c:crosses val="autoZero"/>
        <c:auto val="1"/>
        <c:lblAlgn val="ctr"/>
        <c:lblOffset val="100"/>
        <c:noMultiLvlLbl val="0"/>
      </c:catAx>
      <c:valAx>
        <c:axId val="13638976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123420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03695573111797E-2"/>
          <c:y val="0.20268509769612134"/>
          <c:w val="0.82602955932678701"/>
          <c:h val="0.71492610090405362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2552583264320674"/>
                  <c:y val="4.42204724409448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52329560641313"/>
                  <c:y val="-0.168067658209390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42043826324715E-2"/>
                  <c:y val="-0.237570370370370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35114079020589"/>
                  <c:y val="5.62067074948964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413791139212774E-2"/>
                  <c:y val="1.85717118693496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'Darbam_ienemumi(apv.ar spec)'!$A$88:$A$92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Transferti (bez pašvaldību finanšu izlīdzināšanas)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'Darbam_ienemumi(apv.ar spec)'!$B$88:$B$92</c:f>
              <c:numCache>
                <c:formatCode>0</c:formatCode>
                <c:ptCount val="5"/>
                <c:pt idx="0">
                  <c:v>45.966864000000001</c:v>
                </c:pt>
                <c:pt idx="1">
                  <c:v>3.471835</c:v>
                </c:pt>
                <c:pt idx="2">
                  <c:v>32.647418999999999</c:v>
                </c:pt>
                <c:pt idx="3">
                  <c:v>26.133658</c:v>
                </c:pt>
                <c:pt idx="4">
                  <c:v>8.0282289999999996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22221138766322E-2"/>
          <c:y val="0.10384107159018915"/>
          <c:w val="0.89560192746804479"/>
          <c:h val="0.64410233203608169"/>
        </c:manualLayout>
      </c:layout>
      <c:lineChart>
        <c:grouping val="standard"/>
        <c:varyColors val="0"/>
        <c:ser>
          <c:idx val="0"/>
          <c:order val="0"/>
          <c:tx>
            <c:strRef>
              <c:f>'Darbam_ienemumi(apv.ar spec)'!$A$59</c:f>
              <c:strCache>
                <c:ptCount val="1"/>
                <c:pt idx="0">
                  <c:v>Iedzīvotāju ienākuma nodoklis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spec)'!$B$58:$M$58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</c:v>
                </c:pt>
              </c:strCache>
            </c:strRef>
          </c:cat>
          <c:val>
            <c:numRef>
              <c:f>'Darbam_ienemumi(apv.ar spec)'!$B$59:$M$59</c:f>
              <c:numCache>
                <c:formatCode>0.00</c:formatCode>
                <c:ptCount val="12"/>
                <c:pt idx="0">
                  <c:v>35.594158</c:v>
                </c:pt>
                <c:pt idx="1">
                  <c:v>38.559885999999999</c:v>
                </c:pt>
                <c:pt idx="2">
                  <c:v>38.962125</c:v>
                </c:pt>
                <c:pt idx="3">
                  <c:v>37.796152999999997</c:v>
                </c:pt>
                <c:pt idx="4">
                  <c:v>38.491466000000003</c:v>
                </c:pt>
                <c:pt idx="5">
                  <c:v>40.968218999999998</c:v>
                </c:pt>
                <c:pt idx="6">
                  <c:v>40.628292999999999</c:v>
                </c:pt>
                <c:pt idx="7">
                  <c:v>44.567926999999997</c:v>
                </c:pt>
                <c:pt idx="8">
                  <c:v>38.597318999999999</c:v>
                </c:pt>
                <c:pt idx="9">
                  <c:v>37.282850000000003</c:v>
                </c:pt>
                <c:pt idx="10">
                  <c:v>45.458553000000002</c:v>
                </c:pt>
                <c:pt idx="11">
                  <c:v>45.966864000000001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'Darbam_ienemumi(apv.ar spec)'!$A$60</c:f>
              <c:strCache>
                <c:ptCount val="1"/>
                <c:pt idx="0">
                  <c:v>Nekustamā īpašuma nodoklis</c:v>
                </c:pt>
              </c:strCache>
            </c:strRef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pPr>
              <a:ln w="15875"/>
            </c:spPr>
          </c:marker>
          <c:dPt>
            <c:idx val="1"/>
            <c:marker>
              <c:symbol val="square"/>
              <c:size val="7"/>
            </c:marker>
            <c:bubble3D val="0"/>
          </c:dPt>
          <c:cat>
            <c:strRef>
              <c:f>'Darbam_ienemumi(apv.ar spec)'!$B$58:$M$58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</c:v>
                </c:pt>
              </c:strCache>
            </c:strRef>
          </c:cat>
          <c:val>
            <c:numRef>
              <c:f>'Darbam_ienemumi(apv.ar spec)'!$B$60:$M$60</c:f>
              <c:numCache>
                <c:formatCode>0.00</c:formatCode>
                <c:ptCount val="12"/>
                <c:pt idx="0">
                  <c:v>2.9357790000000001</c:v>
                </c:pt>
                <c:pt idx="1">
                  <c:v>3.206223</c:v>
                </c:pt>
                <c:pt idx="2">
                  <c:v>3.0672730000000001</c:v>
                </c:pt>
                <c:pt idx="3">
                  <c:v>3.392261</c:v>
                </c:pt>
                <c:pt idx="4">
                  <c:v>3.3704589999999999</c:v>
                </c:pt>
                <c:pt idx="5">
                  <c:v>3.552549</c:v>
                </c:pt>
                <c:pt idx="6">
                  <c:v>3.2726980000000001</c:v>
                </c:pt>
                <c:pt idx="7">
                  <c:v>3.9419119999999999</c:v>
                </c:pt>
                <c:pt idx="8">
                  <c:v>3.8243</c:v>
                </c:pt>
                <c:pt idx="9">
                  <c:v>3.6115569999999999</c:v>
                </c:pt>
                <c:pt idx="10">
                  <c:v>3.5517759999999998</c:v>
                </c:pt>
                <c:pt idx="11">
                  <c:v>3.471835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'Darbam_ienemumi(apv.ar spec)'!$A$61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spec)'!$B$58:$M$58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</c:v>
                </c:pt>
              </c:strCache>
            </c:strRef>
          </c:cat>
          <c:val>
            <c:numRef>
              <c:f>'Darbam_ienemumi(apv.ar spec)'!$B$61:$M$61</c:f>
              <c:numCache>
                <c:formatCode>0.00</c:formatCode>
                <c:ptCount val="12"/>
                <c:pt idx="0">
                  <c:v>23.348369000000002</c:v>
                </c:pt>
                <c:pt idx="1">
                  <c:v>28.003359</c:v>
                </c:pt>
                <c:pt idx="2">
                  <c:v>23.838408999999999</c:v>
                </c:pt>
                <c:pt idx="3">
                  <c:v>24.500537999999999</c:v>
                </c:pt>
                <c:pt idx="4">
                  <c:v>21.502594999999999</c:v>
                </c:pt>
                <c:pt idx="5">
                  <c:v>27.969253999999999</c:v>
                </c:pt>
                <c:pt idx="6">
                  <c:v>40.612346000000002</c:v>
                </c:pt>
                <c:pt idx="7">
                  <c:v>48.353946999999998</c:v>
                </c:pt>
                <c:pt idx="8">
                  <c:v>43.397511000000002</c:v>
                </c:pt>
                <c:pt idx="9">
                  <c:v>37.790886999999998</c:v>
                </c:pt>
                <c:pt idx="10">
                  <c:v>40.767234999999999</c:v>
                </c:pt>
                <c:pt idx="11">
                  <c:v>32.647418999999999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'Darbam_ienemumi(apv.ar spec)'!$A$62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spec)'!$B$58:$M$58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</c:v>
                </c:pt>
              </c:strCache>
            </c:strRef>
          </c:cat>
          <c:val>
            <c:numRef>
              <c:f>'Darbam_ienemumi(apv.ar spec)'!$B$62:$M$62</c:f>
              <c:numCache>
                <c:formatCode>0.00</c:formatCode>
                <c:ptCount val="12"/>
                <c:pt idx="0">
                  <c:v>6.8614879999999996</c:v>
                </c:pt>
                <c:pt idx="1">
                  <c:v>6.9592809999999998</c:v>
                </c:pt>
                <c:pt idx="2">
                  <c:v>8.5483410000000006</c:v>
                </c:pt>
                <c:pt idx="3">
                  <c:v>9.3673369999999991</c:v>
                </c:pt>
                <c:pt idx="4">
                  <c:v>13.489086</c:v>
                </c:pt>
                <c:pt idx="5">
                  <c:v>15.363753000000001</c:v>
                </c:pt>
                <c:pt idx="6">
                  <c:v>17.210560000000001</c:v>
                </c:pt>
                <c:pt idx="7">
                  <c:v>22.250793999999999</c:v>
                </c:pt>
                <c:pt idx="8">
                  <c:v>28.348624000000001</c:v>
                </c:pt>
                <c:pt idx="9">
                  <c:v>27.775918999999998</c:v>
                </c:pt>
                <c:pt idx="10">
                  <c:v>29.472818</c:v>
                </c:pt>
                <c:pt idx="11">
                  <c:v>26.133658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71488"/>
        <c:axId val="35073408"/>
      </c:lineChart>
      <c:catAx>
        <c:axId val="350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35073408"/>
        <c:crosses val="autoZero"/>
        <c:auto val="1"/>
        <c:lblAlgn val="ctr"/>
        <c:lblOffset val="100"/>
        <c:noMultiLvlLbl val="0"/>
      </c:catAx>
      <c:valAx>
        <c:axId val="350734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35071488"/>
        <c:crosses val="autoZero"/>
        <c:crossBetween val="between"/>
      </c:valAx>
      <c:spPr>
        <a:effectLst/>
      </c:spPr>
    </c:plotArea>
    <c:legend>
      <c:legendPos val="b"/>
      <c:layout/>
      <c:overlay val="0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100"/>
      <c:rAngAx val="0"/>
      <c:perspective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0187483109113979E-2"/>
          <c:y val="2.128952338901563E-2"/>
          <c:w val="0.95358650560043434"/>
          <c:h val="0.700063041185272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'Darbam_ienemumi(apv.ar spec)'!$A$59</c:f>
              <c:strCache>
                <c:ptCount val="1"/>
                <c:pt idx="0">
                  <c:v>Iedzīvotāju ienākuma nodoklis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spec)'!$G$58:$M$58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</c:v>
                </c:pt>
                <c:pt idx="3">
                  <c:v>2020.gads</c:v>
                </c:pt>
                <c:pt idx="4">
                  <c:v>2021.gads</c:v>
                </c:pt>
                <c:pt idx="5">
                  <c:v>2022.gads </c:v>
                </c:pt>
                <c:pt idx="6">
                  <c:v>2023.gads</c:v>
                </c:pt>
              </c:strCache>
            </c:strRef>
          </c:cat>
          <c:val>
            <c:numRef>
              <c:f>'Darbam_ienemumi(apv.ar spec)'!$G$59:$M$59</c:f>
              <c:numCache>
                <c:formatCode>0.00</c:formatCode>
                <c:ptCount val="7"/>
                <c:pt idx="0">
                  <c:v>40.968218999999998</c:v>
                </c:pt>
                <c:pt idx="1">
                  <c:v>40.628292999999999</c:v>
                </c:pt>
                <c:pt idx="2">
                  <c:v>44.567926999999997</c:v>
                </c:pt>
                <c:pt idx="3">
                  <c:v>38.597318999999999</c:v>
                </c:pt>
                <c:pt idx="4">
                  <c:v>37.282850000000003</c:v>
                </c:pt>
                <c:pt idx="5">
                  <c:v>45.458553000000002</c:v>
                </c:pt>
                <c:pt idx="6">
                  <c:v>45.966864000000001</c:v>
                </c:pt>
              </c:numCache>
            </c:numRef>
          </c:val>
        </c:ser>
        <c:ser>
          <c:idx val="1"/>
          <c:order val="1"/>
          <c:tx>
            <c:strRef>
              <c:f>'Darbam_ienemumi(apv.ar spec)'!$A$60</c:f>
              <c:strCache>
                <c:ptCount val="1"/>
                <c:pt idx="0">
                  <c:v>Nekustamā īpašuma nodoklis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spec)'!$G$58:$M$58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</c:v>
                </c:pt>
                <c:pt idx="3">
                  <c:v>2020.gads</c:v>
                </c:pt>
                <c:pt idx="4">
                  <c:v>2021.gads</c:v>
                </c:pt>
                <c:pt idx="5">
                  <c:v>2022.gads </c:v>
                </c:pt>
                <c:pt idx="6">
                  <c:v>2023.gads</c:v>
                </c:pt>
              </c:strCache>
            </c:strRef>
          </c:cat>
          <c:val>
            <c:numRef>
              <c:f>'Darbam_ienemumi(apv.ar spec)'!$G$60:$M$60</c:f>
              <c:numCache>
                <c:formatCode>0.00</c:formatCode>
                <c:ptCount val="7"/>
                <c:pt idx="0">
                  <c:v>3.552549</c:v>
                </c:pt>
                <c:pt idx="1">
                  <c:v>3.2726980000000001</c:v>
                </c:pt>
                <c:pt idx="2">
                  <c:v>3.9419119999999999</c:v>
                </c:pt>
                <c:pt idx="3">
                  <c:v>3.8243</c:v>
                </c:pt>
                <c:pt idx="4">
                  <c:v>3.6115569999999999</c:v>
                </c:pt>
                <c:pt idx="5">
                  <c:v>3.5517759999999998</c:v>
                </c:pt>
                <c:pt idx="6">
                  <c:v>3.471835</c:v>
                </c:pt>
              </c:numCache>
            </c:numRef>
          </c:val>
        </c:ser>
        <c:ser>
          <c:idx val="2"/>
          <c:order val="2"/>
          <c:tx>
            <c:strRef>
              <c:f>'Darbam_ienemumi(apv.ar spec)'!$A$61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spec)'!$G$58:$M$58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</c:v>
                </c:pt>
                <c:pt idx="3">
                  <c:v>2020.gads</c:v>
                </c:pt>
                <c:pt idx="4">
                  <c:v>2021.gads</c:v>
                </c:pt>
                <c:pt idx="5">
                  <c:v>2022.gads </c:v>
                </c:pt>
                <c:pt idx="6">
                  <c:v>2023.gads</c:v>
                </c:pt>
              </c:strCache>
            </c:strRef>
          </c:cat>
          <c:val>
            <c:numRef>
              <c:f>'Darbam_ienemumi(apv.ar spec)'!$G$61:$M$61</c:f>
              <c:numCache>
                <c:formatCode>0.00</c:formatCode>
                <c:ptCount val="7"/>
                <c:pt idx="0">
                  <c:v>27.969253999999999</c:v>
                </c:pt>
                <c:pt idx="1">
                  <c:v>40.612346000000002</c:v>
                </c:pt>
                <c:pt idx="2">
                  <c:v>48.353946999999998</c:v>
                </c:pt>
                <c:pt idx="3">
                  <c:v>43.397511000000002</c:v>
                </c:pt>
                <c:pt idx="4">
                  <c:v>37.790886999999998</c:v>
                </c:pt>
                <c:pt idx="5">
                  <c:v>40.767234999999999</c:v>
                </c:pt>
                <c:pt idx="6">
                  <c:v>32.647418999999999</c:v>
                </c:pt>
              </c:numCache>
            </c:numRef>
          </c:val>
        </c:ser>
        <c:ser>
          <c:idx val="3"/>
          <c:order val="3"/>
          <c:tx>
            <c:strRef>
              <c:f>'Darbam_ienemumi(apv.ar spec)'!$A$62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spec)'!$G$58:$M$58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</c:v>
                </c:pt>
                <c:pt idx="3">
                  <c:v>2020.gads</c:v>
                </c:pt>
                <c:pt idx="4">
                  <c:v>2021.gads</c:v>
                </c:pt>
                <c:pt idx="5">
                  <c:v>2022.gads </c:v>
                </c:pt>
                <c:pt idx="6">
                  <c:v>2023.gads</c:v>
                </c:pt>
              </c:strCache>
            </c:strRef>
          </c:cat>
          <c:val>
            <c:numRef>
              <c:f>'Darbam_ienemumi(apv.ar spec)'!$G$62:$M$62</c:f>
              <c:numCache>
                <c:formatCode>0.00</c:formatCode>
                <c:ptCount val="7"/>
                <c:pt idx="0">
                  <c:v>15.363753000000001</c:v>
                </c:pt>
                <c:pt idx="1">
                  <c:v>17.210560000000001</c:v>
                </c:pt>
                <c:pt idx="2">
                  <c:v>22.250793999999999</c:v>
                </c:pt>
                <c:pt idx="3">
                  <c:v>28.348624000000001</c:v>
                </c:pt>
                <c:pt idx="4">
                  <c:v>27.775918999999998</c:v>
                </c:pt>
                <c:pt idx="5">
                  <c:v>29.472818</c:v>
                </c:pt>
                <c:pt idx="6">
                  <c:v>26.133658</c:v>
                </c:pt>
              </c:numCache>
            </c:numRef>
          </c:val>
        </c:ser>
        <c:ser>
          <c:idx val="4"/>
          <c:order val="4"/>
          <c:tx>
            <c:strRef>
              <c:f>'Darbam_ienemumi(apv.ar spec)'!$A$63</c:f>
              <c:strCache>
                <c:ptCount val="1"/>
                <c:pt idx="0">
                  <c:v>Pārējie ieņēmumi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9631584010114E-3"/>
                  <c:y val="-3.1152647975077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97046413502108E-3"/>
                  <c:y val="-1.869158878504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69158878504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69342641070389E-3"/>
                  <c:y val="-1.246105919003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557632398753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spec)'!$G$58:$M$58</c:f>
              <c:strCache>
                <c:ptCount val="7"/>
                <c:pt idx="0">
                  <c:v>2017.gads</c:v>
                </c:pt>
                <c:pt idx="1">
                  <c:v>2018.gads</c:v>
                </c:pt>
                <c:pt idx="2">
                  <c:v>2019.gads</c:v>
                </c:pt>
                <c:pt idx="3">
                  <c:v>2020.gads</c:v>
                </c:pt>
                <c:pt idx="4">
                  <c:v>2021.gads</c:v>
                </c:pt>
                <c:pt idx="5">
                  <c:v>2022.gads </c:v>
                </c:pt>
                <c:pt idx="6">
                  <c:v>2023.gads</c:v>
                </c:pt>
              </c:strCache>
            </c:strRef>
          </c:cat>
          <c:val>
            <c:numRef>
              <c:f>'Darbam_ienemumi(apv.ar spec)'!$G$63:$M$63</c:f>
              <c:numCache>
                <c:formatCode>0.00</c:formatCode>
                <c:ptCount val="7"/>
                <c:pt idx="0">
                  <c:v>4.6262059999999998</c:v>
                </c:pt>
                <c:pt idx="1">
                  <c:v>5.2513610000000002</c:v>
                </c:pt>
                <c:pt idx="2">
                  <c:v>5.4243550000000003</c:v>
                </c:pt>
                <c:pt idx="3">
                  <c:v>4.7525329999999997</c:v>
                </c:pt>
                <c:pt idx="4">
                  <c:v>4.0720530000000004</c:v>
                </c:pt>
                <c:pt idx="5">
                  <c:v>6.3409909999999998</c:v>
                </c:pt>
                <c:pt idx="6">
                  <c:v>8.0282289999999996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shape val="box"/>
        <c:axId val="32647424"/>
        <c:axId val="32653312"/>
        <c:axId val="0"/>
      </c:bar3DChart>
      <c:catAx>
        <c:axId val="326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32653312"/>
        <c:crosses val="autoZero"/>
        <c:auto val="1"/>
        <c:lblAlgn val="ctr"/>
        <c:lblOffset val="100"/>
        <c:noMultiLvlLbl val="0"/>
      </c:catAx>
      <c:valAx>
        <c:axId val="3265331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32647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1.1877126470302323E-2"/>
          <c:y val="0.79847172734693073"/>
          <c:w val="0.78830433232882924"/>
          <c:h val="0.12378070059678292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'Darbam_ienemumi(apv.ar spec (2'!$A$65</c:f>
              <c:strCache>
                <c:ptCount val="1"/>
                <c:pt idx="0">
                  <c:v>Ieņēmumi</c:v>
                </c:pt>
              </c:strCache>
            </c:strRef>
          </c:tx>
          <c:marker>
            <c:spPr>
              <a:ln w="15875"/>
            </c:spPr>
          </c:marker>
          <c:dLbls>
            <c:dLbl>
              <c:idx val="0"/>
              <c:layout>
                <c:manualLayout>
                  <c:x val="-4.8719135802469136E-2"/>
                  <c:y val="2.2735939895209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6209779333138912E-4"/>
                  <c:y val="8.70577349080703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 (2'!$B$58:$N$58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</c:strCache>
            </c:strRef>
          </c:cat>
          <c:val>
            <c:numRef>
              <c:f>'Darbam_ienemumi(apv.ar spec (2'!$B$65:$N$65</c:f>
              <c:numCache>
                <c:formatCode>#,##0</c:formatCode>
                <c:ptCount val="13"/>
                <c:pt idx="0">
                  <c:v>73.505289000000005</c:v>
                </c:pt>
                <c:pt idx="1">
                  <c:v>82.274842000000007</c:v>
                </c:pt>
                <c:pt idx="2">
                  <c:v>79.735619999999997</c:v>
                </c:pt>
                <c:pt idx="3">
                  <c:v>80.057801999999995</c:v>
                </c:pt>
                <c:pt idx="4">
                  <c:v>81.550055</c:v>
                </c:pt>
                <c:pt idx="5">
                  <c:v>92.479980999999995</c:v>
                </c:pt>
                <c:pt idx="6">
                  <c:v>106.975258</c:v>
                </c:pt>
                <c:pt idx="7">
                  <c:v>124.538935</c:v>
                </c:pt>
                <c:pt idx="8">
                  <c:v>118.920287</c:v>
                </c:pt>
                <c:pt idx="9">
                  <c:v>110.533266</c:v>
                </c:pt>
                <c:pt idx="10">
                  <c:v>125.591373</c:v>
                </c:pt>
                <c:pt idx="11">
                  <c:v>116.24800500000001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'Darbam_ienemumi(apv.ar spec (2'!$A$66</c:f>
              <c:strCache>
                <c:ptCount val="1"/>
                <c:pt idx="0">
                  <c:v>Izdevumi</c:v>
                </c:pt>
              </c:strCache>
            </c:strRef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pPr>
              <a:ln w="15875"/>
            </c:spPr>
          </c:marker>
          <c:dPt>
            <c:idx val="1"/>
            <c:marker>
              <c:symbol val="square"/>
              <c:size val="7"/>
            </c:marker>
            <c:bubble3D val="0"/>
          </c:dPt>
          <c:dLbls>
            <c:dLbl>
              <c:idx val="0"/>
              <c:layout>
                <c:manualLayout>
                  <c:x val="-3.9459876543209878E-2"/>
                  <c:y val="-3.8996792284159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6209779333138912E-4"/>
                  <c:y val="-8.130426194475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 (2'!$B$58:$N$58</c:f>
              <c:strCache>
                <c:ptCount val="12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  <c:pt idx="11">
                  <c:v>2023.gads </c:v>
                </c:pt>
              </c:strCache>
            </c:strRef>
          </c:cat>
          <c:val>
            <c:numRef>
              <c:f>'Darbam_ienemumi(apv.ar spec (2'!$B$66:$N$66</c:f>
              <c:numCache>
                <c:formatCode>#,##0</c:formatCode>
                <c:ptCount val="13"/>
                <c:pt idx="0">
                  <c:v>79.345403000000005</c:v>
                </c:pt>
                <c:pt idx="1">
                  <c:v>93.147014999999996</c:v>
                </c:pt>
                <c:pt idx="2">
                  <c:v>84.877077999999997</c:v>
                </c:pt>
                <c:pt idx="3">
                  <c:v>76.319892999999993</c:v>
                </c:pt>
                <c:pt idx="4">
                  <c:v>73.693719999999999</c:v>
                </c:pt>
                <c:pt idx="5">
                  <c:v>90.318866</c:v>
                </c:pt>
                <c:pt idx="6">
                  <c:v>109.593614</c:v>
                </c:pt>
                <c:pt idx="7">
                  <c:v>129.19859500000001</c:v>
                </c:pt>
                <c:pt idx="8">
                  <c:v>119.221633</c:v>
                </c:pt>
                <c:pt idx="9">
                  <c:v>123.26434399999999</c:v>
                </c:pt>
                <c:pt idx="10">
                  <c:v>123.063141</c:v>
                </c:pt>
                <c:pt idx="11">
                  <c:v>126.791398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228544"/>
        <c:axId val="123230080"/>
      </c:lineChart>
      <c:catAx>
        <c:axId val="12322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3230080"/>
        <c:crosses val="autoZero"/>
        <c:auto val="1"/>
        <c:lblAlgn val="ctr"/>
        <c:lblOffset val="100"/>
        <c:noMultiLvlLbl val="0"/>
      </c:catAx>
      <c:valAx>
        <c:axId val="12323008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23228544"/>
        <c:crosses val="autoZero"/>
        <c:crossBetween val="between"/>
      </c:valAx>
      <c:spPr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A5B-DB54-4E50-92F8-01E8544A3DDB}" type="datetimeFigureOut">
              <a:rPr lang="lv-LV" smtClean="0"/>
              <a:t>16.02.2023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4D80-83FD-4B46-BE91-E17CE29BD0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41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06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10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40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382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94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9628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780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029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59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77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9526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785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326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935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69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87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84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763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19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Daugavpils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valstspilsētas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budžets 2023.gadam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3"/>
            <a:ext cx="7772400" cy="446207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2023.gada 16.februārī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Ieņēmumi, izdevumi ,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22707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Pamatbudžeta izdevumu struktūra 2023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65531"/>
              </p:ext>
            </p:extLst>
          </p:nvPr>
        </p:nvGraphicFramePr>
        <p:xfrm>
          <a:off x="46754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93297"/>
              </p:ext>
            </p:extLst>
          </p:nvPr>
        </p:nvGraphicFramePr>
        <p:xfrm>
          <a:off x="899592" y="1628800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77064"/>
              </p:ext>
            </p:extLst>
          </p:nvPr>
        </p:nvGraphicFramePr>
        <p:xfrm>
          <a:off x="1062037" y="1243012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722092"/>
              </p:ext>
            </p:extLst>
          </p:nvPr>
        </p:nvGraphicFramePr>
        <p:xfrm>
          <a:off x="1052512" y="12715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145978"/>
              </p:ext>
            </p:extLst>
          </p:nvPr>
        </p:nvGraphicFramePr>
        <p:xfrm>
          <a:off x="1204912" y="14239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045368" y="1271587"/>
          <a:ext cx="7053263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Izdevumu struktūra (dotācija no vispārējiem ieņēmumiem)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dirty="0" smtClean="0"/>
              <a:t>2023.gads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lv-LV" dirty="0" smtClean="0"/>
              <a:t>2022.gads</a:t>
            </a:r>
            <a:endParaRPr lang="lv-LV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98018090"/>
              </p:ext>
            </p:extLst>
          </p:nvPr>
        </p:nvGraphicFramePr>
        <p:xfrm>
          <a:off x="457200" y="1444625"/>
          <a:ext cx="4040188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1765236"/>
              </p:ext>
            </p:extLst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364070"/>
              </p:ext>
            </p:extLst>
          </p:nvPr>
        </p:nvGraphicFramePr>
        <p:xfrm>
          <a:off x="467544" y="620689"/>
          <a:ext cx="8229600" cy="508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368152"/>
                <a:gridCol w="1296144"/>
                <a:gridCol w="1152128"/>
                <a:gridCol w="1028800"/>
              </a:tblGrid>
              <a:tr h="4478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Izdevumu kategorija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2022.gads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2023.gads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2023.gads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salīdzinājumā ar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2022.gadu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478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euro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(procentos)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Vispārējie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valdības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dienesti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6 523 988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9 250 565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2 726 577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41.79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Sabiedriskā kārtība un drošība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2 788 215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3 234 066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445 851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15.99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Ekonomiskā darbība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14 720 791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14 439 901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-280 890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-1.91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9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Vides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3 998 261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3 907 281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-90 980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-2.28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Pašvaldības teritorijas un mājokļu apsaimniekošana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9 870 406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10 916 849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1 046 443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10.60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Veselība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652 506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540 162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-112 344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-17.22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Atpūta, kultūra un reliģija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11 317 035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10 378 242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-938 793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-8.30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Izglītība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46 085 356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53 003 142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6 917 786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15.01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Sociālā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14 991 978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21 121 190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6 129 212</a:t>
                      </a:r>
                      <a:endParaRPr lang="lv-LV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40.88</a:t>
                      </a:r>
                      <a:endParaRPr lang="lv-LV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kopā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110 948 536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126 791 398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15 842 862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14.28</a:t>
                      </a:r>
                      <a:endParaRPr lang="lv-LV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Pamatbudžeta izdevumi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2023.gadā – 126 791  398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53204"/>
              </p:ext>
            </p:extLst>
          </p:nvPr>
        </p:nvGraphicFramePr>
        <p:xfrm>
          <a:off x="457200" y="1124738"/>
          <a:ext cx="8229600" cy="514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800200"/>
                <a:gridCol w="1728192"/>
                <a:gridCol w="1522512"/>
              </a:tblGrid>
              <a:tr h="340138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Plānots 2022.g.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Plānots 2023.g.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Pieaugums / samazinājums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Atlīdzība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50 886 951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60 977 324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10 090 373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Preces un pakalpojumi, </a:t>
                      </a:r>
                      <a:r>
                        <a:rPr lang="lv-LV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t.sk</a:t>
                      </a:r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27 096 881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34 847 070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7 750 189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siltumenerģija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2 897 655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5 062 025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2 164 370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ūdens</a:t>
                      </a:r>
                      <a:r>
                        <a:rPr lang="lv-LV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kanalizācija</a:t>
                      </a:r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371 192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588 058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216 866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elektroenerģija</a:t>
                      </a:r>
                      <a:endParaRPr lang="lv-LV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2 610 437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3 650 181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1 039 744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degviela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176 847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236 056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59 209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remontdarbi un iestāžu uzturēšanas pakalpojumi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7 714 542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8 560 253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845 711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īre, noma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726 718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1 350 055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623 337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ēdināšana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3 771 073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5 784 233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2 013 160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Dotācijas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9 464 537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11 874 583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2 410 046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Procentu izdevumi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1 817 710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1 661 283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Pamatkapitāla veidošana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15 646 760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7 736 614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-7 910 146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Sociālie pabalsti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6 793 812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8 115 232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1 321 420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Transferti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903 168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1 422 865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519 697</a:t>
                      </a:r>
                    </a:p>
                  </a:txBody>
                  <a:tcPr marL="9525" marR="9525" marT="9525" marB="0" anchor="b"/>
                </a:tc>
              </a:tr>
              <a:tr h="318162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Kopā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110 948 536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126 791 398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15 842 862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082"/>
              </p:ext>
            </p:extLst>
          </p:nvPr>
        </p:nvGraphicFramePr>
        <p:xfrm>
          <a:off x="457200" y="14811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656184"/>
                <a:gridCol w="1728192"/>
                <a:gridCol w="15945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2023.gads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Pieaugums/samazinājums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darbība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4 619 891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5 611 348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991 457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projekti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843 553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548 111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-295 442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Ieguldījumi pamatkapitālā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262 238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-227 383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Investīciju projekti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1 635 110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851 466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-783 644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Aizdevumu atmaksa un procenti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5 038 911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7 304 402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2 265 491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atbalsta programmas īpašumu sakārtošanas jomā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951 279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856 145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-95 134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 un tūrisms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5 088 927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6 758 124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1 669 197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4 333 348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5 214 288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880 940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 aizsardzība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8 635 581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9 995 332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1 359 751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Dotācija no vispārējiem ieņēmumiem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23918"/>
              </p:ext>
            </p:extLst>
          </p:nvPr>
        </p:nvGraphicFramePr>
        <p:xfrm>
          <a:off x="467544" y="1124744"/>
          <a:ext cx="82296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800200"/>
                <a:gridCol w="1584176"/>
                <a:gridCol w="166652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2023.gads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Pieaugums/samazinājums</a:t>
                      </a:r>
                      <a:endParaRPr lang="lv-LV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21 063 245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25 347 245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4 284 000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Izglītojamo ēdināšana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1 824 625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2 959 721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1 135 096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Komunālā saimniecība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8 252 557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9 746 287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1 493 730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 kārtība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2 657 703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3 126 486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468 783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Vasaras nometnes un nodarbinātība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720 286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885 690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165 404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Atbalsts studējošiem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371 678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384 108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12 430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Finansējums sabiedriskām organizācijām (izņemot sportu)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-5 147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Sabiedriskais transports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6 316 295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8 182 755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1 866 460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Īpašumu apsaimniekošana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1 108 296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1 313 204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204 908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 izdevumi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1 993 660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1 588 624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-405 036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75 862 648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90 848 509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14 985 861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Dotācija no vispārējiem ieņēmumiem </a:t>
            </a:r>
            <a:endParaRPr lang="lv-LV" sz="2000" i="1" dirty="0"/>
          </a:p>
        </p:txBody>
      </p:sp>
    </p:spTree>
    <p:extLst>
      <p:ext uri="{BB962C8B-B14F-4D97-AF65-F5344CB8AC3E}">
        <p14:creationId xmlns:p14="http://schemas.microsoft.com/office/powerpoint/2010/main" val="1066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lv-LV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Lielākie projekti</a:t>
            </a:r>
            <a:r>
              <a:rPr lang="lv-LV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200" dirty="0" smtClean="0"/>
              <a:t>Ēkas energoefektivitātes uzlabošana Arhitektu ielā 21, Daugavpilī;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 smtClean="0"/>
              <a:t>Atbalsts izglītojamo individuālo kompetenču attīstībai;</a:t>
            </a:r>
          </a:p>
          <a:p>
            <a:pPr lvl="0"/>
            <a:endParaRPr lang="lv-LV" sz="1200" dirty="0" smtClean="0"/>
          </a:p>
          <a:p>
            <a:pPr lvl="0"/>
            <a:r>
              <a:rPr lang="lv-LV" sz="1200" dirty="0" smtClean="0"/>
              <a:t>Veselības veicināšanas un slimību profilakses pasākumi Daugavpilī;</a:t>
            </a:r>
          </a:p>
          <a:p>
            <a:pPr lvl="0"/>
            <a:endParaRPr lang="lv-LV" sz="1200" dirty="0"/>
          </a:p>
          <a:p>
            <a:r>
              <a:rPr lang="lv-LV" sz="1200" dirty="0" err="1"/>
              <a:t>Daugavpils Marka</a:t>
            </a:r>
            <a:r>
              <a:rPr lang="lv-LV" sz="1200" dirty="0"/>
              <a:t> </a:t>
            </a:r>
            <a:r>
              <a:rPr lang="lv-LV" sz="1200" dirty="0" err="1"/>
              <a:t>Rotko mākslas</a:t>
            </a:r>
            <a:r>
              <a:rPr lang="lv-LV" sz="1200" dirty="0"/>
              <a:t> </a:t>
            </a:r>
            <a:r>
              <a:rPr lang="lv-LV" sz="1200" dirty="0" smtClean="0"/>
              <a:t>centra</a:t>
            </a:r>
            <a:r>
              <a:rPr lang="lv-LV" sz="1200" cap="all" dirty="0" smtClean="0"/>
              <a:t>  </a:t>
            </a:r>
            <a:r>
              <a:rPr lang="lv-LV" sz="1200" dirty="0" smtClean="0"/>
              <a:t>projekts «Daugavpils ir māksla».</a:t>
            </a:r>
            <a:endParaRPr lang="lv-LV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 anchor="t"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projektiem,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21430"/>
              </p:ext>
            </p:extLst>
          </p:nvPr>
        </p:nvGraphicFramePr>
        <p:xfrm>
          <a:off x="467544" y="908720"/>
          <a:ext cx="828092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valsts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Līdzekļu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atlikums gada sākumā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Aizņēmumi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1 501 798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548 111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1 769 623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746 042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4 565 574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Pašvaldības saistības</a:t>
            </a:r>
            <a:br>
              <a:rPr lang="lv-LV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plānots saņemt aizņēmumus 2023.gadā – 1 726 843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lv-LV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atmaksāt aizņēmumus – 6 631 716 </a:t>
            </a:r>
            <a:r>
              <a:rPr lang="lv-LV" sz="2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52900" y="3663156"/>
          <a:ext cx="8382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277338"/>
              </p:ext>
            </p:extLst>
          </p:nvPr>
        </p:nvGraphicFramePr>
        <p:xfrm>
          <a:off x="1447800" y="2204864"/>
          <a:ext cx="624840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BUDŽETS 2023 </a:t>
            </a:r>
            <a:b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KOPĒJIE FINANŠU RESURSI   133 457 969 EURO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32047"/>
              </p:ext>
            </p:extLst>
          </p:nvPr>
        </p:nvGraphicFramePr>
        <p:xfrm>
          <a:off x="467544" y="148478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4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88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Budžetu salīdzinājums,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2339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1052737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1" dirty="0" smtClean="0">
                <a:solidFill>
                  <a:srgbClr val="002060"/>
                </a:solidFill>
              </a:rPr>
              <a:t>2023.gada pieaugums:</a:t>
            </a:r>
          </a:p>
          <a:p>
            <a:pPr marL="285750" indent="-285750">
              <a:buFontTx/>
              <a:buChar char="-"/>
            </a:pPr>
            <a:r>
              <a:rPr lang="lv-LV" sz="1400" i="1" dirty="0" smtClean="0">
                <a:solidFill>
                  <a:srgbClr val="002060"/>
                </a:solidFill>
              </a:rPr>
              <a:t>ieņēmumos   +18.2 </a:t>
            </a:r>
            <a:r>
              <a:rPr lang="lv-LV" sz="1400" i="1" dirty="0" err="1" smtClean="0">
                <a:solidFill>
                  <a:srgbClr val="002060"/>
                </a:solidFill>
              </a:rPr>
              <a:t>milj.euro</a:t>
            </a:r>
            <a:endParaRPr lang="lv-LV" sz="1400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lv-LV" sz="1400" i="1" dirty="0" smtClean="0">
                <a:solidFill>
                  <a:srgbClr val="002060"/>
                </a:solidFill>
              </a:rPr>
              <a:t>izdevumos    +15.8 </a:t>
            </a:r>
            <a:r>
              <a:rPr lang="lv-LV" sz="1400" i="1" dirty="0" err="1" smtClean="0">
                <a:solidFill>
                  <a:srgbClr val="002060"/>
                </a:solidFill>
              </a:rPr>
              <a:t>milj.euro</a:t>
            </a:r>
            <a:r>
              <a:rPr lang="lv-LV" sz="1400" i="1" dirty="0" smtClean="0">
                <a:solidFill>
                  <a:srgbClr val="002060"/>
                </a:solidFill>
              </a:rPr>
              <a:t> </a:t>
            </a:r>
            <a:endParaRPr lang="lv-LV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515554"/>
              </p:ext>
            </p:extLst>
          </p:nvPr>
        </p:nvGraphicFramePr>
        <p:xfrm>
          <a:off x="457200" y="1481138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728192"/>
                <a:gridCol w="1872208"/>
                <a:gridCol w="166652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2022.gads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2023.gads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2023.g./2022.g.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 kopā, </a:t>
                      </a:r>
                    </a:p>
                    <a:p>
                      <a:pPr algn="l" fontAlgn="b"/>
                      <a:r>
                        <a:rPr lang="lv-LV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t.sk</a:t>
                      </a:r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pa finansēšanas avotiem: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110 948 536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126 791 398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15 842 862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dotācija no vispārējiem </a:t>
                      </a:r>
                      <a:r>
                        <a:rPr lang="lv-LV" sz="1200" b="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ieņēmumiem</a:t>
                      </a:r>
                      <a:endParaRPr lang="lv-LV" sz="12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70 831 474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85 431 562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14 600 088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maksas pakalpojumi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4 378 213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5 918 219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1 540 006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lv-LV" sz="1200" b="0" i="1" u="none" strike="noStrike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lv-LV" sz="1200" b="0" i="1" u="none" strike="noStrik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transferti (bez PFI)</a:t>
                      </a:r>
                      <a:endParaRPr lang="lv-LV" sz="1200" b="0" i="1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29 752 982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33 645 525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3 892 543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1" u="sng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aizņēmumi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1" u="sng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5 985 867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1" u="sng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lv-LV" sz="1200" b="1" i="1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796 092</a:t>
                      </a:r>
                      <a:endParaRPr lang="lv-LV" sz="1200" b="1" i="1" u="sng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1" u="sng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-4 189 775</a:t>
                      </a:r>
                      <a:endParaRPr lang="lv-LV" sz="1200" b="1" i="1" u="sng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Bez</a:t>
                      </a:r>
                      <a:r>
                        <a:rPr lang="lv-LV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tam,</a:t>
                      </a:r>
                    </a:p>
                    <a:p>
                      <a:r>
                        <a:rPr lang="lv-LV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ieguldījumi pamatkapitālā un aizdevumu atmaksa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0" i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dotācija no vispārējiem ieņēmumiem</a:t>
                      </a:r>
                      <a:endParaRPr lang="lv-LV" sz="1200" b="0" i="1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5 031 174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5 416 947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385 773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b="0" i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transferti (bez PFI)</a:t>
                      </a:r>
                    </a:p>
                    <a:p>
                      <a:endParaRPr lang="lv-LV" sz="1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1 899 349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1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-1 899 349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izdevumi, </a:t>
            </a:r>
            <a:r>
              <a:rPr lang="lv-LV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milj</a:t>
            </a:r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v-LV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15661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itchFamily="18" charset="0"/>
                <a:cs typeface="Times New Roman" pitchFamily="18" charset="0"/>
              </a:rPr>
              <a:t>Pamatbudžeta ieņēmumi – </a:t>
            </a:r>
            <a:r>
              <a:rPr lang="lv-LV" sz="2000" i="1" dirty="0" smtClean="0">
                <a:latin typeface="Times New Roman" pitchFamily="18" charset="0"/>
                <a:cs typeface="Times New Roman" pitchFamily="18" charset="0"/>
              </a:rPr>
              <a:t>116 248 005 </a:t>
            </a:r>
            <a:r>
              <a:rPr lang="lv-LV" sz="2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20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0479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19262" y="1285875"/>
          <a:ext cx="57054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0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229284"/>
              </p:ext>
            </p:extLst>
          </p:nvPr>
        </p:nvGraphicFramePr>
        <p:xfrm>
          <a:off x="457200" y="908720"/>
          <a:ext cx="8229600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512168"/>
                <a:gridCol w="1512168"/>
                <a:gridCol w="1512168"/>
                <a:gridCol w="1378496"/>
              </a:tblGrid>
              <a:tr h="3754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.gads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.gads 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plānu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47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g.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sāk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izpilde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(euro)</a:t>
                      </a:r>
                      <a:endParaRPr lang="lv-LV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Iedzīvotāju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ienākuma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37 390 248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45 458 553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45 966 864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8 576 616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nodokļi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3 086 415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3 551 776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3 471 835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385 420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Azartspēļu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49 000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uzņēmējdarbības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546 274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nodevas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maksājumi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20 000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sankcijas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20 000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Pārējie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nenodokļu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44 771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pašv.nekustamā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pārdošanas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iznomāšanas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857 489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1 608 022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1 238 022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iestāžu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4 064 476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4 326 938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5 943 436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1 878 960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52 798 448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70 240 053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58 781 077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5 982 629</a:t>
                      </a:r>
                    </a:p>
                  </a:txBody>
                  <a:tcPr marL="0" marR="0" marT="0" marB="0" anchor="ctr"/>
                </a:tc>
              </a:tr>
              <a:tr h="375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lv-LV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98 017 587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125 591 373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116 248 005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18 230 418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itchFamily="18" charset="0"/>
                <a:cs typeface="Times New Roman" pitchFamily="18" charset="0"/>
              </a:rPr>
              <a:t>Budžeta ieņēmumi – 116 248 005 </a:t>
            </a:r>
            <a:r>
              <a:rPr lang="lv-LV" sz="2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008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2000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22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0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atlīdzībai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iestāžu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uzturēšanai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- 16819819 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māksliniecisko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kolektīvu vadītāju atlīdzībai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-13088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ēdināšanai pašvaldības skolās (1.-4.kl.)  - 618406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līdzekļu iegādei izglītības iestādēs un programmai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«Latvijas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soma»   – 318265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programmām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5685746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fondam – 1754822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pasažieru pārvadāšanai sabiedriskajā transportā - 821818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investīcijām - 979949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09728" lvl="0" indent="0">
              <a:buNone/>
            </a:pPr>
            <a:endParaRPr lang="lv-LV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pārējiem izdevumiem – 47651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lv-LV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endParaRPr lang="lv-LV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atbalsts Ukrainas civiliedzīvotājiem  – 1531480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Mērķa transferti – 28 591 044 </a:t>
            </a:r>
            <a:r>
              <a:rPr lang="lv-LV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5073</TotalTime>
  <Words>1258</Words>
  <Application>Microsoft Office PowerPoint</Application>
  <PresentationFormat>On-screen Show (4:3)</PresentationFormat>
  <Paragraphs>471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Daugavpils valstspilsētas budžets 2023.gadam</vt:lpstr>
      <vt:lpstr>BUDŽETS 2023  KOPĒJIE FINANŠU RESURSI   133 457 969 EURO</vt:lpstr>
      <vt:lpstr>Budžetu salīdzinājums, milj. euro</vt:lpstr>
      <vt:lpstr>Budžeta izdevumi, milj. euro</vt:lpstr>
      <vt:lpstr>Pamatbudžeta ieņēmumi – 116 248 005 euro</vt:lpstr>
      <vt:lpstr>Budžeta ieņēmumi – 116 248 005 euro</vt:lpstr>
      <vt:lpstr>Pamatbudžeta ieņēmumi </vt:lpstr>
      <vt:lpstr>Pamatbudžeta ieņēmumi </vt:lpstr>
      <vt:lpstr>Mērķa transferti – 28 591 044 euro</vt:lpstr>
      <vt:lpstr>Ieņēmumi, izdevumi , milj. euro</vt:lpstr>
      <vt:lpstr>Pamatbudžeta izdevumu struktūra 2023 </vt:lpstr>
      <vt:lpstr>Izdevumu struktūra (dotācija no vispārējiem ieņēmumiem) </vt:lpstr>
      <vt:lpstr>Pamatbudžeta izdevumi </vt:lpstr>
      <vt:lpstr>Budžeta izdevumi 2023.gadā – 126 791  398 euro </vt:lpstr>
      <vt:lpstr>Budžeta izdevumi </vt:lpstr>
      <vt:lpstr>Dotācija no vispārējiem ieņēmumiem </vt:lpstr>
      <vt:lpstr>Dotācija no vispārējiem ieņēmumiem </vt:lpstr>
      <vt:lpstr>Finansējums projektiem, euro </vt:lpstr>
      <vt:lpstr>Pašvaldības saistības plānots saņemt aizņēmumus 2023.gadā – 1 726 843 euro, atmaksāt aizņēmumus – 6 631 716 euro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pilsētas budžets 2015.gadam</dc:title>
  <dc:creator>Edite</dc:creator>
  <cp:lastModifiedBy>Edite Upeniece</cp:lastModifiedBy>
  <cp:revision>351</cp:revision>
  <cp:lastPrinted>2023-02-16T08:51:29Z</cp:lastPrinted>
  <dcterms:created xsi:type="dcterms:W3CDTF">2015-01-22T14:36:03Z</dcterms:created>
  <dcterms:modified xsi:type="dcterms:W3CDTF">2023-02-16T10:01:49Z</dcterms:modified>
</cp:coreProperties>
</file>