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9.xml" ContentType="application/vnd.openxmlformats-officedocument.theme+xml"/>
  <Override PartName="/ppt/slideLayouts/slideLayout26.xml" ContentType="application/vnd.openxmlformats-officedocument.presentationml.slideLayout+xml"/>
  <Override PartName="/ppt/theme/theme10.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11.xml" ContentType="application/vnd.openxmlformats-officedocument.theme+xml"/>
  <Override PartName="/ppt/slideLayouts/slideLayout30.xml" ContentType="application/vnd.openxmlformats-officedocument.presentationml.slideLayout+xml"/>
  <Override PartName="/ppt/theme/theme12.xml" ContentType="application/vnd.openxmlformats-officedocument.theme+xml"/>
  <Override PartName="/ppt/slideLayouts/slideLayout31.xml" ContentType="application/vnd.openxmlformats-officedocument.presentationml.slideLayout+xml"/>
  <Override PartName="/ppt/theme/theme13.xml" ContentType="application/vnd.openxmlformats-officedocument.theme+xml"/>
  <Override PartName="/ppt/slideLayouts/slideLayout32.xml" ContentType="application/vnd.openxmlformats-officedocument.presentationml.slideLayout+xml"/>
  <Override PartName="/ppt/theme/theme14.xml" ContentType="application/vnd.openxmlformats-officedocument.theme+xml"/>
  <Override PartName="/ppt/slideLayouts/slideLayout33.xml" ContentType="application/vnd.openxmlformats-officedocument.presentationml.slideLayout+xml"/>
  <Override PartName="/ppt/theme/theme15.xml" ContentType="application/vnd.openxmlformats-officedocument.theme+xml"/>
  <Override PartName="/ppt/slideLayouts/slideLayout34.xml" ContentType="application/vnd.openxmlformats-officedocument.presentationml.slideLayout+xml"/>
  <Override PartName="/ppt/theme/theme16.xml" ContentType="application/vnd.openxmlformats-officedocument.theme+xml"/>
  <Override PartName="/ppt/slideLayouts/slideLayout35.xml" ContentType="application/vnd.openxmlformats-officedocument.presentationml.slideLayout+xml"/>
  <Override PartName="/ppt/theme/theme17.xml" ContentType="application/vnd.openxmlformats-officedocument.theme+xml"/>
  <Override PartName="/ppt/slideLayouts/slideLayout36.xml" ContentType="application/vnd.openxmlformats-officedocument.presentationml.slideLayout+xml"/>
  <Override PartName="/ppt/theme/theme18.xml" ContentType="application/vnd.openxmlformats-officedocument.theme+xml"/>
  <Override PartName="/ppt/slideLayouts/slideLayout37.xml" ContentType="application/vnd.openxmlformats-officedocument.presentationml.slideLayout+xml"/>
  <Override PartName="/ppt/theme/theme19.xml" ContentType="application/vnd.openxmlformats-officedocument.theme+xml"/>
  <Override PartName="/ppt/slideLayouts/slideLayout38.xml" ContentType="application/vnd.openxmlformats-officedocument.presentationml.slideLayout+xml"/>
  <Override PartName="/ppt/theme/theme20.xml" ContentType="application/vnd.openxmlformats-officedocument.theme+xml"/>
  <Override PartName="/ppt/slideLayouts/slideLayout39.xml" ContentType="application/vnd.openxmlformats-officedocument.presentationml.slideLayout+xml"/>
  <Override PartName="/ppt/theme/theme21.xml" ContentType="application/vnd.openxmlformats-officedocument.theme+xml"/>
  <Override PartName="/ppt/slideLayouts/slideLayout40.xml" ContentType="application/vnd.openxmlformats-officedocument.presentationml.slideLayout+xml"/>
  <Override PartName="/ppt/theme/theme22.xml" ContentType="application/vnd.openxmlformats-officedocument.theme+xml"/>
  <Override PartName="/ppt/slideLayouts/slideLayout41.xml" ContentType="application/vnd.openxmlformats-officedocument.presentationml.slideLayout+xml"/>
  <Override PartName="/ppt/theme/theme23.xml" ContentType="application/vnd.openxmlformats-officedocument.theme+xml"/>
  <Override PartName="/ppt/slideLayouts/slideLayout42.xml" ContentType="application/vnd.openxmlformats-officedocument.presentationml.slideLayout+xml"/>
  <Override PartName="/ppt/theme/theme24.xml" ContentType="application/vnd.openxmlformats-officedocument.theme+xml"/>
  <Override PartName="/ppt/slideLayouts/slideLayout43.xml" ContentType="application/vnd.openxmlformats-officedocument.presentationml.slideLayout+xml"/>
  <Override PartName="/ppt/theme/theme25.xml" ContentType="application/vnd.openxmlformats-officedocument.theme+xml"/>
  <Override PartName="/ppt/slideLayouts/slideLayout44.xml" ContentType="application/vnd.openxmlformats-officedocument.presentationml.slideLayout+xml"/>
  <Override PartName="/ppt/theme/theme26.xml" ContentType="application/vnd.openxmlformats-officedocument.theme+xml"/>
  <Override PartName="/ppt/slideLayouts/slideLayout45.xml" ContentType="application/vnd.openxmlformats-officedocument.presentationml.slideLayout+xml"/>
  <Override PartName="/ppt/theme/theme27.xml" ContentType="application/vnd.openxmlformats-officedocument.theme+xml"/>
  <Override PartName="/ppt/slideLayouts/slideLayout46.xml" ContentType="application/vnd.openxmlformats-officedocument.presentationml.slideLayout+xml"/>
  <Override PartName="/ppt/theme/theme28.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29.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30.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31.xml" ContentType="application/vnd.openxmlformats-officedocument.theme+xml"/>
  <Override PartName="/ppt/theme/theme32.xml" ContentType="application/vnd.openxmlformats-officedocument.theme+xml"/>
  <Override PartName="/ppt/theme/theme3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4" r:id="rId1"/>
    <p:sldMasterId id="2147484049" r:id="rId2"/>
    <p:sldMasterId id="2147484061" r:id="rId3"/>
    <p:sldMasterId id="2147484064" r:id="rId4"/>
    <p:sldMasterId id="2147484066" r:id="rId5"/>
    <p:sldMasterId id="2147484068" r:id="rId6"/>
    <p:sldMasterId id="2147484070" r:id="rId7"/>
    <p:sldMasterId id="2147484072" r:id="rId8"/>
    <p:sldMasterId id="2147484074" r:id="rId9"/>
    <p:sldMasterId id="2147484076" r:id="rId10"/>
    <p:sldMasterId id="2147484078" r:id="rId11"/>
    <p:sldMasterId id="2147484080" r:id="rId12"/>
    <p:sldMasterId id="2147484082" r:id="rId13"/>
    <p:sldMasterId id="2147484084" r:id="rId14"/>
    <p:sldMasterId id="2147484086" r:id="rId15"/>
    <p:sldMasterId id="2147484088" r:id="rId16"/>
    <p:sldMasterId id="2147484090" r:id="rId17"/>
    <p:sldMasterId id="2147484092" r:id="rId18"/>
    <p:sldMasterId id="2147484094" r:id="rId19"/>
    <p:sldMasterId id="2147484096" r:id="rId20"/>
    <p:sldMasterId id="2147484098" r:id="rId21"/>
    <p:sldMasterId id="2147484100" r:id="rId22"/>
    <p:sldMasterId id="2147484102" r:id="rId23"/>
    <p:sldMasterId id="2147484104" r:id="rId24"/>
    <p:sldMasterId id="2147484106" r:id="rId25"/>
    <p:sldMasterId id="2147484108" r:id="rId26"/>
    <p:sldMasterId id="2147484110" r:id="rId27"/>
    <p:sldMasterId id="2147484112" r:id="rId28"/>
    <p:sldMasterId id="2147484244" r:id="rId29"/>
    <p:sldMasterId id="2147484256" r:id="rId30"/>
    <p:sldMasterId id="2147484448" r:id="rId31"/>
  </p:sldMasterIdLst>
  <p:notesMasterIdLst>
    <p:notesMasterId r:id="rId41"/>
  </p:notesMasterIdLst>
  <p:handoutMasterIdLst>
    <p:handoutMasterId r:id="rId42"/>
  </p:handoutMasterIdLst>
  <p:sldIdLst>
    <p:sldId id="711" r:id="rId32"/>
    <p:sldId id="823" r:id="rId33"/>
    <p:sldId id="825" r:id="rId34"/>
    <p:sldId id="838" r:id="rId35"/>
    <p:sldId id="829" r:id="rId36"/>
    <p:sldId id="830" r:id="rId37"/>
    <p:sldId id="833" r:id="rId38"/>
    <p:sldId id="827" r:id="rId39"/>
    <p:sldId id="835" r:id="rId40"/>
  </p:sldIdLst>
  <p:sldSz cx="9144000" cy="6858000" type="screen4x3"/>
  <p:notesSz cx="9939338" cy="6807200"/>
  <p:defaultTextStyle>
    <a:defPPr>
      <a:defRPr lang="lv-LV"/>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941D769F-29AF-4E87-99B7-CA838D1C7757}">
          <p14:sldIdLst>
            <p14:sldId id="711"/>
            <p14:sldId id="823"/>
            <p14:sldId id="825"/>
            <p14:sldId id="838"/>
            <p14:sldId id="829"/>
            <p14:sldId id="830"/>
            <p14:sldId id="833"/>
            <p14:sldId id="827"/>
            <p14:sldId id="835"/>
          </p14:sldIdLst>
        </p14:section>
      </p14:sectionLst>
    </p:ex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lmars Mangalis" initials="VM" lastIdx="1" clrIdx="0"/>
  <p:cmAuthor id="1" name="Anete Vizule" initials="AV" lastIdx="3" clrIdx="1">
    <p:extLst>
      <p:ext uri="{19B8F6BF-5375-455C-9EA6-DF929625EA0E}">
        <p15:presenceInfo xmlns:p15="http://schemas.microsoft.com/office/powerpoint/2012/main" userId="S-1-5-21-415379670-1977813626-1501529867-6742" providerId="AD"/>
      </p:ext>
    </p:extLst>
  </p:cmAuthor>
  <p:cmAuthor id="2" name="Sanita Siljane" initials="SS" lastIdx="70" clrIdx="2">
    <p:extLst>
      <p:ext uri="{19B8F6BF-5375-455C-9EA6-DF929625EA0E}">
        <p15:presenceInfo xmlns:p15="http://schemas.microsoft.com/office/powerpoint/2012/main" userId="S-1-5-21-415379670-1977813626-1501529867-1702" providerId="AD"/>
      </p:ext>
    </p:extLst>
  </p:cmAuthor>
  <p:cmAuthor id="3" name="Ieva Grandāne" initials="IG" lastIdx="24" clrIdx="3">
    <p:extLst>
      <p:ext uri="{19B8F6BF-5375-455C-9EA6-DF929625EA0E}">
        <p15:presenceInfo xmlns:p15="http://schemas.microsoft.com/office/powerpoint/2012/main" userId="S-1-5-21-415379670-1977813626-1501529867-7667" providerId="AD"/>
      </p:ext>
    </p:extLst>
  </p:cmAuthor>
  <p:cmAuthor id="4" name="Meldra Bērziņa" initials="MB" lastIdx="4" clrIdx="4">
    <p:extLst>
      <p:ext uri="{19B8F6BF-5375-455C-9EA6-DF929625EA0E}">
        <p15:presenceInfo xmlns:p15="http://schemas.microsoft.com/office/powerpoint/2012/main" userId="S-1-5-21-415379670-1977813626-1501529867-7192" providerId="AD"/>
      </p:ext>
    </p:extLst>
  </p:cmAuthor>
  <p:cmAuthor id="5" name="Ilze Kristapsone" initials="IK" lastIdx="31" clrIdx="5">
    <p:extLst>
      <p:ext uri="{19B8F6BF-5375-455C-9EA6-DF929625EA0E}">
        <p15:presenceInfo xmlns:p15="http://schemas.microsoft.com/office/powerpoint/2012/main" userId="S-1-5-21-415379670-1977813626-1501529867-1703" providerId="AD"/>
      </p:ext>
    </p:extLst>
  </p:cmAuthor>
  <p:cmAuthor id="6" name="Meldra Bērziņa" initials="MB [2]" lastIdx="1" clrIdx="6">
    <p:extLst>
      <p:ext uri="{19B8F6BF-5375-455C-9EA6-DF929625EA0E}">
        <p15:presenceInfo xmlns:p15="http://schemas.microsoft.com/office/powerpoint/2012/main" userId="Meldra Bērziņ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725"/>
    <a:srgbClr val="EBD007"/>
    <a:srgbClr val="028EEE"/>
    <a:srgbClr val="E06B0A"/>
    <a:srgbClr val="F3ED05"/>
    <a:srgbClr val="FECC82"/>
    <a:srgbClr val="F57E1B"/>
    <a:srgbClr val="1F497D"/>
    <a:srgbClr val="FFCC99"/>
    <a:srgbClr val="FFB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2" autoAdjust="0"/>
    <p:restoredTop sz="95110" autoAdjust="0"/>
  </p:normalViewPr>
  <p:slideViewPr>
    <p:cSldViewPr>
      <p:cViewPr varScale="1">
        <p:scale>
          <a:sx n="115" d="100"/>
          <a:sy n="115" d="100"/>
        </p:scale>
        <p:origin x="16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8.xml"/><Relationship Id="rId21" Type="http://schemas.openxmlformats.org/officeDocument/2006/relationships/slideMaster" Target="slideMasters/slideMaster21.xml"/><Relationship Id="rId34" Type="http://schemas.openxmlformats.org/officeDocument/2006/relationships/slide" Target="slides/slide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1.xml"/><Relationship Id="rId37" Type="http://schemas.openxmlformats.org/officeDocument/2006/relationships/slide" Target="slides/slide6.xml"/><Relationship Id="rId40" Type="http://schemas.openxmlformats.org/officeDocument/2006/relationships/slide" Target="slides/slide9.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4.xml"/><Relationship Id="rId43" Type="http://schemas.openxmlformats.org/officeDocument/2006/relationships/commentAuthors" Target="commentAuthor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2.xml"/><Relationship Id="rId38" Type="http://schemas.openxmlformats.org/officeDocument/2006/relationships/slide" Target="slides/slide7.xml"/><Relationship Id="rId46" Type="http://schemas.openxmlformats.org/officeDocument/2006/relationships/theme" Target="theme/theme1.xml"/><Relationship Id="rId20" Type="http://schemas.openxmlformats.org/officeDocument/2006/relationships/slideMaster" Target="slideMasters/slideMaster20.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4" y="2"/>
            <a:ext cx="4307047" cy="340593"/>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a:defRPr sz="1200">
                <a:latin typeface="Calibri" pitchFamily="34" charset="0"/>
              </a:defRPr>
            </a:lvl1pPr>
          </a:lstStyle>
          <a:p>
            <a:endParaRPr lang="lv-LV"/>
          </a:p>
        </p:txBody>
      </p:sp>
      <p:sp>
        <p:nvSpPr>
          <p:cNvPr id="67587" name="Rectangle 3"/>
          <p:cNvSpPr>
            <a:spLocks noGrp="1" noChangeArrowheads="1"/>
          </p:cNvSpPr>
          <p:nvPr>
            <p:ph type="dt" sz="quarter" idx="1"/>
          </p:nvPr>
        </p:nvSpPr>
        <p:spPr bwMode="auto">
          <a:xfrm>
            <a:off x="5629995" y="2"/>
            <a:ext cx="4307047" cy="340593"/>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algn="r">
              <a:defRPr sz="1200">
                <a:latin typeface="Calibri" pitchFamily="34" charset="0"/>
              </a:defRPr>
            </a:lvl1pPr>
          </a:lstStyle>
          <a:p>
            <a:fld id="{C1D52437-5800-4671-B03D-0587A9C91DCF}" type="datetimeFigureOut">
              <a:rPr lang="lv-LV"/>
              <a:pPr/>
              <a:t>14.02.2023</a:t>
            </a:fld>
            <a:endParaRPr lang="lv-LV"/>
          </a:p>
        </p:txBody>
      </p:sp>
      <p:sp>
        <p:nvSpPr>
          <p:cNvPr id="67588" name="Rectangle 4"/>
          <p:cNvSpPr>
            <a:spLocks noGrp="1" noChangeArrowheads="1"/>
          </p:cNvSpPr>
          <p:nvPr>
            <p:ph type="ftr" sz="quarter" idx="2"/>
          </p:nvPr>
        </p:nvSpPr>
        <p:spPr bwMode="auto">
          <a:xfrm>
            <a:off x="4" y="6465448"/>
            <a:ext cx="4307047" cy="340593"/>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a:defRPr sz="1200">
                <a:latin typeface="Calibri" pitchFamily="34" charset="0"/>
              </a:defRPr>
            </a:lvl1pPr>
          </a:lstStyle>
          <a:p>
            <a:endParaRPr lang="lv-LV"/>
          </a:p>
        </p:txBody>
      </p:sp>
      <p:sp>
        <p:nvSpPr>
          <p:cNvPr id="67589" name="Rectangle 5"/>
          <p:cNvSpPr>
            <a:spLocks noGrp="1" noChangeArrowheads="1"/>
          </p:cNvSpPr>
          <p:nvPr>
            <p:ph type="sldNum" sz="quarter" idx="3"/>
          </p:nvPr>
        </p:nvSpPr>
        <p:spPr bwMode="auto">
          <a:xfrm>
            <a:off x="5629995" y="6465448"/>
            <a:ext cx="4307047" cy="340593"/>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algn="r">
              <a:defRPr sz="1200">
                <a:latin typeface="Calibri" pitchFamily="34" charset="0"/>
              </a:defRPr>
            </a:lvl1pPr>
          </a:lstStyle>
          <a:p>
            <a:fld id="{92C30BC0-A189-484B-8335-9D8106D39FD4}" type="slidenum">
              <a:rPr lang="lv-LV"/>
              <a:pPr/>
              <a:t>‹#›</a:t>
            </a:fld>
            <a:endParaRPr lang="lv-LV"/>
          </a:p>
        </p:txBody>
      </p:sp>
    </p:spTree>
    <p:extLst>
      <p:ext uri="{BB962C8B-B14F-4D97-AF65-F5344CB8AC3E}">
        <p14:creationId xmlns:p14="http://schemas.microsoft.com/office/powerpoint/2010/main" val="2034007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2"/>
            <a:ext cx="4307047" cy="340593"/>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a:defRPr sz="1200">
                <a:latin typeface="Calibri" pitchFamily="34" charset="0"/>
              </a:defRPr>
            </a:lvl1pPr>
          </a:lstStyle>
          <a:p>
            <a:endParaRPr lang="lv-LV"/>
          </a:p>
        </p:txBody>
      </p:sp>
      <p:sp>
        <p:nvSpPr>
          <p:cNvPr id="74755" name="Rectangle 3"/>
          <p:cNvSpPr>
            <a:spLocks noGrp="1" noChangeArrowheads="1"/>
          </p:cNvSpPr>
          <p:nvPr>
            <p:ph type="dt" idx="1"/>
          </p:nvPr>
        </p:nvSpPr>
        <p:spPr bwMode="auto">
          <a:xfrm>
            <a:off x="5629995" y="2"/>
            <a:ext cx="4307047" cy="340593"/>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algn="r">
              <a:defRPr sz="1200">
                <a:latin typeface="Calibri" pitchFamily="34" charset="0"/>
              </a:defRPr>
            </a:lvl1pPr>
          </a:lstStyle>
          <a:p>
            <a:fld id="{FFCA688B-E977-40AC-B713-76D16397F499}" type="datetimeFigureOut">
              <a:rPr lang="lv-LV"/>
              <a:pPr/>
              <a:t>14.02.2023</a:t>
            </a:fld>
            <a:endParaRPr lang="lv-LV"/>
          </a:p>
        </p:txBody>
      </p:sp>
      <p:sp>
        <p:nvSpPr>
          <p:cNvPr id="74756" name="Rectangle 4"/>
          <p:cNvSpPr>
            <a:spLocks noGrp="1" noRot="1" noChangeAspect="1" noChangeArrowheads="1" noTextEdit="1"/>
          </p:cNvSpPr>
          <p:nvPr>
            <p:ph type="sldImg" idx="2"/>
          </p:nvPr>
        </p:nvSpPr>
        <p:spPr bwMode="auto">
          <a:xfrm>
            <a:off x="3267075" y="509588"/>
            <a:ext cx="3405188" cy="2554287"/>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993936" y="3233886"/>
            <a:ext cx="7951470" cy="3063008"/>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p>
        </p:txBody>
      </p:sp>
      <p:sp>
        <p:nvSpPr>
          <p:cNvPr id="74758" name="Rectangle 6"/>
          <p:cNvSpPr>
            <a:spLocks noGrp="1" noChangeArrowheads="1"/>
          </p:cNvSpPr>
          <p:nvPr>
            <p:ph type="ftr" sz="quarter" idx="4"/>
          </p:nvPr>
        </p:nvSpPr>
        <p:spPr bwMode="auto">
          <a:xfrm>
            <a:off x="4" y="6465448"/>
            <a:ext cx="4307047" cy="340593"/>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a:defRPr sz="1200">
                <a:latin typeface="Calibri" pitchFamily="34" charset="0"/>
              </a:defRPr>
            </a:lvl1pPr>
          </a:lstStyle>
          <a:p>
            <a:endParaRPr lang="lv-LV"/>
          </a:p>
        </p:txBody>
      </p:sp>
      <p:sp>
        <p:nvSpPr>
          <p:cNvPr id="74759" name="Rectangle 7"/>
          <p:cNvSpPr>
            <a:spLocks noGrp="1" noChangeArrowheads="1"/>
          </p:cNvSpPr>
          <p:nvPr>
            <p:ph type="sldNum" sz="quarter" idx="5"/>
          </p:nvPr>
        </p:nvSpPr>
        <p:spPr bwMode="auto">
          <a:xfrm>
            <a:off x="5629995" y="6465448"/>
            <a:ext cx="4307047" cy="340593"/>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algn="r">
              <a:defRPr sz="1200">
                <a:latin typeface="Calibri" pitchFamily="34" charset="0"/>
              </a:defRPr>
            </a:lvl1pPr>
          </a:lstStyle>
          <a:p>
            <a:fld id="{C26D3E08-1020-4457-A600-F8731BC5C1FC}" type="slidenum">
              <a:rPr lang="lv-LV"/>
              <a:pPr/>
              <a:t>‹#›</a:t>
            </a:fld>
            <a:endParaRPr lang="lv-LV"/>
          </a:p>
        </p:txBody>
      </p:sp>
    </p:spTree>
    <p:extLst>
      <p:ext uri="{BB962C8B-B14F-4D97-AF65-F5344CB8AC3E}">
        <p14:creationId xmlns:p14="http://schemas.microsoft.com/office/powerpoint/2010/main" val="3257159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lv-LV" dirty="0"/>
          </a:p>
        </p:txBody>
      </p:sp>
    </p:spTree>
    <p:extLst>
      <p:ext uri="{BB962C8B-B14F-4D97-AF65-F5344CB8AC3E}">
        <p14:creationId xmlns:p14="http://schemas.microsoft.com/office/powerpoint/2010/main" val="387623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1.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31.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E98D114B-2E57-45AC-BA76-8614ED0DC728}"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71680" y="2078019"/>
            <a:ext cx="6415119" cy="4048154"/>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mazais gerb ar krasu lauikumu.jpg"/>
          <p:cNvPicPr>
            <a:picLocks noChangeAspect="1"/>
          </p:cNvPicPr>
          <p:nvPr/>
        </p:nvPicPr>
        <p:blipFill>
          <a:blip r:embed="rId2"/>
          <a:stretch>
            <a:fillRect/>
          </a:stretch>
        </p:blipFill>
        <p:spPr>
          <a:xfrm>
            <a:off x="249374" y="0"/>
            <a:ext cx="1773936" cy="1969008"/>
          </a:xfrm>
          <a:prstGeom prst="rect">
            <a:avLst/>
          </a:prstGeom>
        </p:spPr>
      </p:pic>
      <p:sp>
        <p:nvSpPr>
          <p:cNvPr id="9"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fld id="{1F9279E7-60C6-4AD1-856C-61594CAEB42A}" type="datetime1">
              <a:rPr lang="lv-LV" smtClean="0"/>
              <a:t>14.02.2023</a:t>
            </a:fld>
            <a:endParaRPr lang="lv-LV"/>
          </a:p>
        </p:txBody>
      </p:sp>
      <p:sp>
        <p:nvSpPr>
          <p:cNvPr id="10"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1" name="Slide Number Placeholder 5"/>
          <p:cNvSpPr>
            <a:spLocks noGrp="1"/>
          </p:cNvSpPr>
          <p:nvPr>
            <p:ph type="sldNum" sz="quarter" idx="12"/>
          </p:nvPr>
        </p:nvSpPr>
        <p:spPr>
          <a:xfrm>
            <a:off x="8215426" y="6364126"/>
            <a:ext cx="426986" cy="365149"/>
          </a:xfrm>
        </p:spPr>
        <p:txBody>
          <a:bodyPr/>
          <a:lstStyle>
            <a:lvl1pPr algn="r">
              <a:defRPr sz="1000"/>
            </a:lvl1pPr>
          </a:lstStyle>
          <a:p>
            <a:pPr>
              <a:defRPr/>
            </a:pPr>
            <a:fld id="{D81579D9-452F-4C29-A011-B7AE3F8F110C}" type="slidenum">
              <a:rPr lang="lv-LV" smtClean="0"/>
              <a:pPr>
                <a:defRPr/>
              </a:pPr>
              <a:t>‹#›</a:t>
            </a:fld>
            <a:endParaRPr lang="lv-LV"/>
          </a:p>
        </p:txBody>
      </p:sp>
    </p:spTree>
    <p:extLst>
      <p:ext uri="{BB962C8B-B14F-4D97-AF65-F5344CB8AC3E}">
        <p14:creationId xmlns:p14="http://schemas.microsoft.com/office/powerpoint/2010/main" val="254781521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B2D352C-5E63-442D-BE51-864CE1E3935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2AC6F651-EFFF-431C-A394-8CBBAFE88952}"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D4D2743-110C-412F-9F79-964D1F9ED379}"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4136"/>
            <a:ext cx="7772400" cy="1470025"/>
          </a:xfrm>
          <a:noFill/>
        </p:spPr>
        <p:txBody>
          <a:bodyPr/>
          <a:lstStyle>
            <a:lvl1pPr>
              <a:defRPr>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1371600" y="3219007"/>
            <a:ext cx="64008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a:xfrm>
            <a:off x="0" y="6498000"/>
            <a:ext cx="1800000" cy="360000"/>
          </a:xfrm>
        </p:spPr>
        <p:txBody>
          <a:bodyPr vert="horz"/>
          <a:lstStyle>
            <a:lvl1pPr algn="l">
              <a:defRPr/>
            </a:lvl1pPr>
          </a:lstStyle>
          <a:p>
            <a:pPr>
              <a:defRPr/>
            </a:pPr>
            <a:endParaRPr lang="lv-LV"/>
          </a:p>
        </p:txBody>
      </p:sp>
      <p:sp>
        <p:nvSpPr>
          <p:cNvPr id="5" name="Footer Placeholder 4"/>
          <p:cNvSpPr>
            <a:spLocks noGrp="1"/>
          </p:cNvSpPr>
          <p:nvPr>
            <p:ph type="ftr" sz="quarter" idx="11"/>
          </p:nvPr>
        </p:nvSpPr>
        <p:spPr>
          <a:xfrm>
            <a:off x="6264000" y="6498000"/>
            <a:ext cx="2880000" cy="360000"/>
          </a:xfrm>
        </p:spPr>
        <p:txBody>
          <a:bodyPr vert="horz"/>
          <a:lstStyle/>
          <a:p>
            <a:pPr>
              <a:defRPr/>
            </a:pPr>
            <a:endParaRPr lang="lv-LV"/>
          </a:p>
        </p:txBody>
      </p:sp>
      <p:sp>
        <p:nvSpPr>
          <p:cNvPr id="6" name="Slide Number Placeholder 5"/>
          <p:cNvSpPr>
            <a:spLocks noGrp="1"/>
          </p:cNvSpPr>
          <p:nvPr>
            <p:ph type="sldNum" sz="quarter" idx="12"/>
          </p:nvPr>
        </p:nvSpPr>
        <p:spPr>
          <a:xfrm>
            <a:off x="8334000" y="2928934"/>
            <a:ext cx="810000" cy="285752"/>
          </a:xfrm>
        </p:spPr>
        <p:txBody>
          <a:bodyPr/>
          <a:lstStyle/>
          <a:p>
            <a:pPr>
              <a:defRPr/>
            </a:pPr>
            <a:fld id="{CD2C6A66-2C07-4D00-AEE2-DB74ED3552FB}" type="slidenum">
              <a:rPr lang="lv-LV" smtClean="0"/>
              <a:pPr>
                <a:defRPr/>
              </a:pPr>
              <a:t>‹#›</a:t>
            </a:fld>
            <a:endParaRPr lang="lv-LV"/>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E98D114B-2E57-45AC-BA76-8614ED0DC728}"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2AC6F651-EFFF-431C-A394-8CBBAFE88952}"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E98D114B-2E57-45AC-BA76-8614ED0DC728}"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2AC6F651-EFFF-431C-A394-8CBBAFE88952}"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محتوى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lv-LV"/>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عنصر نائب للتاريخ 4"/>
          <p:cNvSpPr>
            <a:spLocks noGrp="1"/>
          </p:cNvSpPr>
          <p:nvPr>
            <p:ph type="dt" sz="half" idx="10"/>
          </p:nvPr>
        </p:nvSpPr>
        <p:spPr/>
        <p:txBody>
          <a:bodyPr/>
          <a:lstStyle/>
          <a:p>
            <a:pPr>
              <a:defRPr/>
            </a:pPr>
            <a:endParaRPr lang="lv-LV"/>
          </a:p>
        </p:txBody>
      </p:sp>
      <p:sp>
        <p:nvSpPr>
          <p:cNvPr id="6" name="عنصر نائب للتذييل 5"/>
          <p:cNvSpPr>
            <a:spLocks noGrp="1"/>
          </p:cNvSpPr>
          <p:nvPr>
            <p:ph type="ftr" sz="quarter" idx="11"/>
          </p:nvPr>
        </p:nvSpPr>
        <p:spPr/>
        <p:txBody>
          <a:bodyPr/>
          <a:lstStyle/>
          <a:p>
            <a:pPr>
              <a:defRPr/>
            </a:pPr>
            <a:endParaRPr lang="lv-LV"/>
          </a:p>
        </p:txBody>
      </p:sp>
      <p:sp>
        <p:nvSpPr>
          <p:cNvPr id="7" name="عنصر نائب لرقم الشريحة 6"/>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en-US" smtClean="0"/>
              <a:t>Click to edit Master title style</a:t>
            </a:r>
            <a:endParaRPr lang="lv-LV"/>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عنصر نائب للتاريخ 6"/>
          <p:cNvSpPr>
            <a:spLocks noGrp="1"/>
          </p:cNvSpPr>
          <p:nvPr>
            <p:ph type="dt" sz="half" idx="10"/>
          </p:nvPr>
        </p:nvSpPr>
        <p:spPr/>
        <p:txBody>
          <a:bodyPr/>
          <a:lstStyle/>
          <a:p>
            <a:pPr>
              <a:defRPr/>
            </a:pPr>
            <a:endParaRPr lang="lv-LV"/>
          </a:p>
        </p:txBody>
      </p:sp>
      <p:sp>
        <p:nvSpPr>
          <p:cNvPr id="8" name="عنصر نائب للتذييل 7"/>
          <p:cNvSpPr>
            <a:spLocks noGrp="1"/>
          </p:cNvSpPr>
          <p:nvPr>
            <p:ph type="ftr" sz="quarter" idx="11"/>
          </p:nvPr>
        </p:nvSpPr>
        <p:spPr/>
        <p:txBody>
          <a:bodyPr/>
          <a:lstStyle/>
          <a:p>
            <a:pPr>
              <a:defRPr/>
            </a:pPr>
            <a:endParaRPr lang="lv-LV"/>
          </a:p>
        </p:txBody>
      </p:sp>
      <p:sp>
        <p:nvSpPr>
          <p:cNvPr id="9" name="عنصر نائب لرقم الشريحة 8"/>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تاريخ 2"/>
          <p:cNvSpPr>
            <a:spLocks noGrp="1"/>
          </p:cNvSpPr>
          <p:nvPr>
            <p:ph type="dt" sz="half" idx="10"/>
          </p:nvPr>
        </p:nvSpPr>
        <p:spPr/>
        <p:txBody>
          <a:bodyPr/>
          <a:lstStyle/>
          <a:p>
            <a:pPr>
              <a:defRPr/>
            </a:pPr>
            <a:endParaRPr lang="lv-LV"/>
          </a:p>
        </p:txBody>
      </p:sp>
      <p:sp>
        <p:nvSpPr>
          <p:cNvPr id="4" name="عنصر نائب للتذييل 3"/>
          <p:cNvSpPr>
            <a:spLocks noGrp="1"/>
          </p:cNvSpPr>
          <p:nvPr>
            <p:ph type="ftr" sz="quarter" idx="11"/>
          </p:nvPr>
        </p:nvSpPr>
        <p:spPr/>
        <p:txBody>
          <a:bodyPr/>
          <a:lstStyle/>
          <a:p>
            <a:pPr>
              <a:defRPr/>
            </a:pPr>
            <a:endParaRPr lang="lv-LV"/>
          </a:p>
        </p:txBody>
      </p:sp>
      <p:sp>
        <p:nvSpPr>
          <p:cNvPr id="5" name="عنصر نائب لرقم الشريحة 4"/>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endParaRPr lang="lv-LV"/>
          </a:p>
        </p:txBody>
      </p:sp>
      <p:sp>
        <p:nvSpPr>
          <p:cNvPr id="3" name="عنصر نائب للتذييل 2"/>
          <p:cNvSpPr>
            <a:spLocks noGrp="1"/>
          </p:cNvSpPr>
          <p:nvPr>
            <p:ph type="ftr" sz="quarter" idx="11"/>
          </p:nvPr>
        </p:nvSpPr>
        <p:spPr/>
        <p:txBody>
          <a:bodyPr/>
          <a:lstStyle/>
          <a:p>
            <a:pPr>
              <a:defRPr/>
            </a:pPr>
            <a:endParaRPr lang="lv-LV"/>
          </a:p>
        </p:txBody>
      </p:sp>
      <p:sp>
        <p:nvSpPr>
          <p:cNvPr id="4" name="عنصر نائب لرقم الشريحة 3"/>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lv-LV"/>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pPr>
              <a:defRPr/>
            </a:pPr>
            <a:endParaRPr lang="lv-LV"/>
          </a:p>
        </p:txBody>
      </p:sp>
      <p:sp>
        <p:nvSpPr>
          <p:cNvPr id="6" name="عنصر نائب للتذييل 5"/>
          <p:cNvSpPr>
            <a:spLocks noGrp="1"/>
          </p:cNvSpPr>
          <p:nvPr>
            <p:ph type="ftr" sz="quarter" idx="11"/>
          </p:nvPr>
        </p:nvSpPr>
        <p:spPr/>
        <p:txBody>
          <a:bodyPr/>
          <a:lstStyle/>
          <a:p>
            <a:pPr>
              <a:defRPr/>
            </a:pPr>
            <a:endParaRPr lang="lv-LV"/>
          </a:p>
        </p:txBody>
      </p:sp>
      <p:sp>
        <p:nvSpPr>
          <p:cNvPr id="7" name="عنصر نائب لرقم الشريحة 6"/>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lv-LV"/>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lv-LV"/>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pPr>
              <a:defRPr/>
            </a:pPr>
            <a:endParaRPr lang="lv-LV"/>
          </a:p>
        </p:txBody>
      </p:sp>
      <p:sp>
        <p:nvSpPr>
          <p:cNvPr id="6" name="عنصر نائب للتذييل 5"/>
          <p:cNvSpPr>
            <a:spLocks noGrp="1"/>
          </p:cNvSpPr>
          <p:nvPr>
            <p:ph type="ftr" sz="quarter" idx="11"/>
          </p:nvPr>
        </p:nvSpPr>
        <p:spPr/>
        <p:txBody>
          <a:bodyPr/>
          <a:lstStyle/>
          <a:p>
            <a:pPr>
              <a:defRPr/>
            </a:pPr>
            <a:endParaRPr lang="lv-LV"/>
          </a:p>
        </p:txBody>
      </p:sp>
      <p:sp>
        <p:nvSpPr>
          <p:cNvPr id="7" name="عنصر نائب لرقم الشريحة 6"/>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lv-LV"/>
          </a:p>
        </p:txBody>
      </p:sp>
      <p:sp>
        <p:nvSpPr>
          <p:cNvPr id="3" name="عنصر نائب للعنوان العمودي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عنصر نائب للتاريخ 3"/>
          <p:cNvSpPr>
            <a:spLocks noGrp="1"/>
          </p:cNvSpPr>
          <p:nvPr>
            <p:ph type="dt" sz="half" idx="10"/>
          </p:nvPr>
        </p:nvSpPr>
        <p:spPr/>
        <p:txBody>
          <a:bodyPr/>
          <a:lstStyle/>
          <a:p>
            <a:pPr>
              <a:defRPr/>
            </a:pPr>
            <a:endParaRPr lang="lv-LV"/>
          </a:p>
        </p:txBody>
      </p:sp>
      <p:sp>
        <p:nvSpPr>
          <p:cNvPr id="5" name="عنصر نائب للتذييل 4"/>
          <p:cNvSpPr>
            <a:spLocks noGrp="1"/>
          </p:cNvSpPr>
          <p:nvPr>
            <p:ph type="ftr" sz="quarter" idx="11"/>
          </p:nvPr>
        </p:nvSpPr>
        <p:spPr/>
        <p:txBody>
          <a:bodyPr/>
          <a:lstStyle/>
          <a:p>
            <a:pPr>
              <a:defRPr/>
            </a:pPr>
            <a:endParaRPr lang="lv-LV"/>
          </a:p>
        </p:txBody>
      </p:sp>
      <p:sp>
        <p:nvSpPr>
          <p:cNvPr id="6" name="عنصر نائب لرقم الشريحة 5"/>
          <p:cNvSpPr>
            <a:spLocks noGrp="1"/>
          </p:cNvSpPr>
          <p:nvPr>
            <p:ph type="sldNum" sz="quarter" idx="12"/>
          </p:nvPr>
        </p:nvSpPr>
        <p:spPr/>
        <p:txBody>
          <a:bodyPr/>
          <a:lstStyle/>
          <a:p>
            <a:pPr>
              <a:defRPr/>
            </a:pPr>
            <a:fld id="{D81579D9-452F-4C29-A011-B7AE3F8F110C}" type="slidenum">
              <a:rPr lang="lv-LV" smtClean="0"/>
              <a:pPr>
                <a:defRPr/>
              </a:pPr>
              <a:t>‹#›</a:t>
            </a:fld>
            <a:endParaRPr lang="lv-LV"/>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محتوى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en-US" smtClean="0"/>
              <a:t>Click to edit Master title style</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عنصر نائب للتاريخ 6"/>
          <p:cNvSpPr>
            <a:spLocks noGrp="1"/>
          </p:cNvSpPr>
          <p:nvPr>
            <p:ph type="dt" sz="half" idx="10"/>
          </p:nvPr>
        </p:nvSpPr>
        <p:spPr/>
        <p:txBody>
          <a:bodyPr/>
          <a:lstStyle/>
          <a:p>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تاريخ 2"/>
          <p:cNvSpPr>
            <a:spLocks noGrp="1"/>
          </p:cNvSpPr>
          <p:nvPr>
            <p:ph type="dt" sz="half" idx="10"/>
          </p:nvPr>
        </p:nvSpPr>
        <p:spPr/>
        <p:txBody>
          <a:bodyPr/>
          <a:lstStyle/>
          <a:p>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ar-SA"/>
          </a:p>
        </p:txBody>
      </p:sp>
      <p:sp>
        <p:nvSpPr>
          <p:cNvPr id="3" name="عنصر نائب للعنوان العمودي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0AFC588-B8B2-4101-A6D4-CF8636EB2D04}" type="slidenum">
              <a:rPr lang="ar-SA" smtClean="0"/>
              <a:pPr/>
              <a:t>‹#›</a:t>
            </a:fld>
            <a:endParaRPr lang="ar-SA"/>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b="27335"/>
          <a:stretch>
            <a:fillRect/>
          </a:stretch>
        </p:blipFill>
        <p:spPr>
          <a:xfrm>
            <a:off x="2667000" y="1"/>
            <a:ext cx="3777632" cy="3027356"/>
          </a:xfrm>
          <a:prstGeom prst="rect">
            <a:avLst/>
          </a:prstGeom>
          <a:noFill/>
          <a:ln>
            <a:noFill/>
          </a:ln>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10" name="Title 1"/>
          <p:cNvSpPr>
            <a:spLocks noGrp="1"/>
          </p:cNvSpPr>
          <p:nvPr>
            <p:ph type="ctrTitle"/>
          </p:nvPr>
        </p:nvSpPr>
        <p:spPr>
          <a:xfrm>
            <a:off x="685800" y="3657600"/>
            <a:ext cx="7772400" cy="838200"/>
          </a:xfrm>
        </p:spPr>
        <p:txBody>
          <a:bodyPr>
            <a:normAutofit/>
          </a:bodyPr>
          <a:lstStyle>
            <a:lvl1pPr>
              <a:defRPr>
                <a:latin typeface="+mj-lt"/>
              </a:defRPr>
            </a:lvl1pPr>
          </a:lstStyle>
          <a:p>
            <a:r>
              <a:rPr lang="en-US" sz="3200" b="1" smtClean="0">
                <a:latin typeface="Times New Roman" panose="02020603050405020304" pitchFamily="18" charset="0"/>
                <a:cs typeface="Times New Roman" panose="02020603050405020304" pitchFamily="18" charset="0"/>
              </a:rPr>
              <a:t>Click to edit Master title style</a:t>
            </a:r>
            <a:endParaRPr lang="lv-LV" sz="3200" b="1" dirty="0">
              <a:latin typeface="Times New Roman" panose="02020603050405020304" pitchFamily="18" charset="0"/>
              <a:cs typeface="Times New Roman" panose="02020603050405020304" pitchFamily="18" charset="0"/>
            </a:endParaRPr>
          </a:p>
        </p:txBody>
      </p:sp>
      <p:sp>
        <p:nvSpPr>
          <p:cNvPr id="11" name="Subtitle 2"/>
          <p:cNvSpPr>
            <a:spLocks noGrp="1"/>
          </p:cNvSpPr>
          <p:nvPr>
            <p:ph type="subTitle" idx="1"/>
          </p:nvPr>
        </p:nvSpPr>
        <p:spPr>
          <a:xfrm>
            <a:off x="1371600" y="5105400"/>
            <a:ext cx="6400800" cy="838200"/>
          </a:xfrm>
        </p:spPr>
        <p:txBody>
          <a:bodyPr>
            <a:noAutofit/>
          </a:bodyPr>
          <a:lstStyle>
            <a:lvl1pPr algn="ctr">
              <a:buNone/>
              <a:defRPr>
                <a:latin typeface="+mn-lt"/>
              </a:defRPr>
            </a:lvl1pPr>
          </a:lstStyle>
          <a:p>
            <a:r>
              <a:rPr lang="en-US" sz="1400" smtClean="0">
                <a:solidFill>
                  <a:schemeClr val="tx1"/>
                </a:solidFill>
                <a:latin typeface="Times New Roman" panose="02020603050405020304" pitchFamily="18" charset="0"/>
                <a:cs typeface="Times New Roman" panose="02020603050405020304" pitchFamily="18" charset="0"/>
              </a:rPr>
              <a:t>Click to edit Master subtitle style</a:t>
            </a:r>
            <a:endParaRPr lang="lv-LV" sz="1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71680" y="2078019"/>
            <a:ext cx="6415119" cy="4048154"/>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mazais gerb ar krasu lauikumu.jpg"/>
          <p:cNvPicPr>
            <a:picLocks noChangeAspect="1"/>
          </p:cNvPicPr>
          <p:nvPr/>
        </p:nvPicPr>
        <p:blipFill>
          <a:blip r:embed="rId2"/>
          <a:stretch>
            <a:fillRect/>
          </a:stretch>
        </p:blipFill>
        <p:spPr>
          <a:xfrm>
            <a:off x="249374" y="0"/>
            <a:ext cx="1773936" cy="1969008"/>
          </a:xfrm>
          <a:prstGeom prst="rect">
            <a:avLst/>
          </a:prstGeom>
        </p:spPr>
      </p:pic>
      <p:sp>
        <p:nvSpPr>
          <p:cNvPr id="9"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10"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1" name="Slide Number Placeholder 5"/>
          <p:cNvSpPr>
            <a:spLocks noGrp="1"/>
          </p:cNvSpPr>
          <p:nvPr>
            <p:ph type="sldNum" sz="quarter" idx="12"/>
          </p:nvPr>
        </p:nvSpPr>
        <p:spPr>
          <a:xfrm>
            <a:off x="8215426" y="6364126"/>
            <a:ext cx="426986" cy="365149"/>
          </a:xfrm>
        </p:spPr>
        <p:txBody>
          <a:bodyPr/>
          <a:lstStyle>
            <a:lvl1pPr algn="r">
              <a:defRPr sz="1000"/>
            </a:lvl1pPr>
          </a:lstStyle>
          <a:p>
            <a:pPr>
              <a:defRPr/>
            </a:pPr>
            <a:fld id="{D81579D9-452F-4C29-A011-B7AE3F8F110C}"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63806" y="4406905"/>
            <a:ext cx="6230904" cy="1362075"/>
          </a:xfrm>
        </p:spPr>
        <p:txBody>
          <a:bodyPr anchor="b">
            <a:normAutofit/>
          </a:bodyPr>
          <a:lstStyle>
            <a:lvl1pPr algn="l">
              <a:defRPr sz="2400" b="1" cap="all">
                <a:latin typeface="Verdana"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263806" y="2906727"/>
            <a:ext cx="6230904" cy="1500188"/>
          </a:xfrm>
        </p:spPr>
        <p:txBody>
          <a:bodyPr anchor="b">
            <a:normAutofit/>
          </a:bodyPr>
          <a:lstStyle>
            <a:lvl1pPr marL="0" indent="0">
              <a:buNone/>
              <a:defRPr sz="1800">
                <a:solidFill>
                  <a:schemeClr val="tx1">
                    <a:tint val="75000"/>
                  </a:schemeClr>
                </a:solidFill>
                <a:latin typeface="Verdana"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8"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9"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0"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Tree>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28296" y="1544716"/>
            <a:ext cx="3151572" cy="4590336"/>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486399" y="1553592"/>
            <a:ext cx="3209278" cy="4563703"/>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15"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16"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7"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
        <p:nvSpPr>
          <p:cNvPr id="10"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10540" y="1535116"/>
            <a:ext cx="3165744" cy="639765"/>
          </a:xfrm>
        </p:spPr>
        <p:txBody>
          <a:bodyPr anchor="b">
            <a:noAutofit/>
          </a:bodyPr>
          <a:lstStyle>
            <a:lvl1pPr marL="0" indent="0">
              <a:buNone/>
              <a:defRPr sz="20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468644" y="1535116"/>
            <a:ext cx="3218165" cy="639765"/>
          </a:xfrm>
        </p:spPr>
        <p:txBody>
          <a:bodyPr anchor="b">
            <a:noAutofit/>
          </a:bodyPr>
          <a:lstStyle>
            <a:lvl1pPr marL="0" indent="0">
              <a:buNone/>
              <a:defRPr sz="20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
        <p:nvSpPr>
          <p:cNvPr id="16"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17"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8"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
        <p:nvSpPr>
          <p:cNvPr id="19" name="Content Placeholder 3"/>
          <p:cNvSpPr>
            <a:spLocks noGrp="1"/>
          </p:cNvSpPr>
          <p:nvPr>
            <p:ph sz="half" idx="2"/>
          </p:nvPr>
        </p:nvSpPr>
        <p:spPr>
          <a:xfrm>
            <a:off x="5486399" y="2308194"/>
            <a:ext cx="3209278" cy="3809101"/>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2"/>
          <p:cNvSpPr>
            <a:spLocks noGrp="1"/>
          </p:cNvSpPr>
          <p:nvPr>
            <p:ph sz="half" idx="13"/>
          </p:nvPr>
        </p:nvSpPr>
        <p:spPr>
          <a:xfrm>
            <a:off x="2228296" y="2308194"/>
            <a:ext cx="3151572" cy="3826857"/>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7"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8"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
        <p:nvSpPr>
          <p:cNvPr id="11"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6"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7"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10540" y="841224"/>
            <a:ext cx="3169328" cy="969821"/>
          </a:xfrm>
        </p:spPr>
        <p:txBody>
          <a:bodyPr anchor="b">
            <a:normAutofit/>
          </a:bodyPr>
          <a:lstStyle>
            <a:lvl1pPr algn="l">
              <a:defRPr sz="2000" b="1"/>
            </a:lvl1pPr>
          </a:lstStyle>
          <a:p>
            <a:r>
              <a:rPr lang="en-US" smtClean="0"/>
              <a:t>Click to edit Master title style</a:t>
            </a:r>
            <a:endParaRPr lang="en-US"/>
          </a:p>
        </p:txBody>
      </p:sp>
      <p:sp>
        <p:nvSpPr>
          <p:cNvPr id="8"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9"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10"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sp>
        <p:nvSpPr>
          <p:cNvPr id="11" name="Content Placeholder 3"/>
          <p:cNvSpPr>
            <a:spLocks noGrp="1"/>
          </p:cNvSpPr>
          <p:nvPr>
            <p:ph sz="half" idx="13"/>
          </p:nvPr>
        </p:nvSpPr>
        <p:spPr>
          <a:xfrm>
            <a:off x="5486399" y="346230"/>
            <a:ext cx="3209278" cy="5771066"/>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2"/>
          <p:cNvSpPr>
            <a:spLocks noGrp="1"/>
          </p:cNvSpPr>
          <p:nvPr>
            <p:ph sz="half" idx="14"/>
          </p:nvPr>
        </p:nvSpPr>
        <p:spPr>
          <a:xfrm>
            <a:off x="2228296" y="1899822"/>
            <a:ext cx="3151572" cy="4235230"/>
          </a:xfrm>
        </p:spPr>
        <p:txBody>
          <a:bodyPr>
            <a:normAutofit/>
          </a:bodyPr>
          <a:lstStyle>
            <a:lvl1pPr>
              <a:defRPr sz="2000">
                <a:latin typeface="Verdana" pitchFamily="34" charset="0"/>
              </a:defRPr>
            </a:lvl1pPr>
            <a:lvl2pPr>
              <a:defRPr sz="2000">
                <a:latin typeface="Verdana" pitchFamily="34" charset="0"/>
              </a:defRPr>
            </a:lvl2pPr>
            <a:lvl3pPr>
              <a:defRPr sz="2000">
                <a:latin typeface="Verdana" pitchFamily="34" charset="0"/>
              </a:defRPr>
            </a:lvl3pPr>
            <a:lvl4pPr>
              <a:defRPr sz="2000">
                <a:latin typeface="Verdana" pitchFamily="34" charset="0"/>
              </a:defRPr>
            </a:lvl4pPr>
            <a:lvl5pPr>
              <a:defRPr sz="2000">
                <a:latin typeface="Verdana"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Tree>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17" name="Subtitle 2"/>
          <p:cNvSpPr>
            <a:spLocks noGrp="1"/>
          </p:cNvSpPr>
          <p:nvPr>
            <p:ph type="subTitle" idx="1"/>
          </p:nvPr>
        </p:nvSpPr>
        <p:spPr>
          <a:xfrm>
            <a:off x="1371600" y="4874580"/>
            <a:ext cx="6400800" cy="838200"/>
          </a:xfrm>
        </p:spPr>
        <p:txBody>
          <a:bodyPr>
            <a:noAutofit/>
          </a:bodyPr>
          <a:lstStyle>
            <a:lvl1pPr algn="ctr">
              <a:buNone/>
              <a:defRPr>
                <a:latin typeface="+mn-lt"/>
              </a:defRPr>
            </a:lvl1pPr>
          </a:lstStyle>
          <a:p>
            <a:r>
              <a:rPr lang="en-US" sz="1400" smtClean="0">
                <a:solidFill>
                  <a:schemeClr val="tx1"/>
                </a:solidFill>
                <a:latin typeface="Times New Roman" panose="02020603050405020304" pitchFamily="18" charset="0"/>
                <a:cs typeface="Times New Roman" panose="02020603050405020304" pitchFamily="18" charset="0"/>
              </a:rPr>
              <a:t>Click to edit Master subtitle style</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8" name="Subtitle 2"/>
          <p:cNvSpPr txBox="1">
            <a:spLocks/>
          </p:cNvSpPr>
          <p:nvPr/>
        </p:nvSpPr>
        <p:spPr>
          <a:xfrm>
            <a:off x="1371600" y="6096000"/>
            <a:ext cx="6400800" cy="402454"/>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a:solidFill>
                  <a:schemeClr val="tx1"/>
                </a:solidFill>
                <a:latin typeface="+mn-lt"/>
                <a:cs typeface="Times New Roman" panose="02020603050405020304" pitchFamily="18" charset="0"/>
              </a:rPr>
              <a:t>datums, </a:t>
            </a:r>
            <a:r>
              <a:rPr lang="lv-LV" sz="1400" dirty="0" smtClean="0">
                <a:solidFill>
                  <a:schemeClr val="tx1"/>
                </a:solidFill>
                <a:latin typeface="+mn-lt"/>
                <a:cs typeface="Times New Roman" panose="02020603050405020304" pitchFamily="18" charset="0"/>
              </a:rPr>
              <a:t>Rīgā</a:t>
            </a:r>
            <a:endParaRPr lang="lv-LV" sz="1400" dirty="0">
              <a:solidFill>
                <a:schemeClr val="tx1"/>
              </a:solidFill>
              <a:latin typeface="+mn-lt"/>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rcRect b="27335"/>
          <a:stretch>
            <a:fillRect/>
          </a:stretch>
        </p:blipFill>
        <p:spPr>
          <a:xfrm>
            <a:off x="2667000" y="1"/>
            <a:ext cx="3777632" cy="3027356"/>
          </a:xfrm>
          <a:prstGeom prst="rect">
            <a:avLst/>
          </a:prstGeom>
          <a:noFill/>
          <a:ln>
            <a:noFill/>
          </a:ln>
        </p:spPr>
      </p:pic>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237172" y="1600208"/>
            <a:ext cx="6449627" cy="4525965"/>
          </a:xfrm>
        </p:spPr>
        <p:txBody>
          <a:bodyPr vert="horz">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8"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9"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
        <p:nvSpPr>
          <p:cNvPr id="12" name="Title 1"/>
          <p:cNvSpPr>
            <a:spLocks noGrp="1"/>
          </p:cNvSpPr>
          <p:nvPr>
            <p:ph type="title"/>
          </p:nvPr>
        </p:nvSpPr>
        <p:spPr>
          <a:xfrm>
            <a:off x="2209536" y="334415"/>
            <a:ext cx="6415119" cy="1022365"/>
          </a:xfrm>
        </p:spPr>
        <p:txBody>
          <a:bodyPr anchor="b">
            <a:normAutofit/>
          </a:bodyPr>
          <a:lstStyle>
            <a:lvl1pPr algn="l">
              <a:defRPr sz="2400">
                <a:latin typeface="Verdana"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281561" y="292412"/>
            <a:ext cx="6343835" cy="5851523"/>
          </a:xfrm>
        </p:spPr>
        <p:txBody>
          <a:bodyPr vert="horz">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2259367" y="6364126"/>
            <a:ext cx="998738" cy="365123"/>
          </a:xfrm>
        </p:spPr>
        <p:txBody>
          <a:bodyPr/>
          <a:lstStyle>
            <a:lvl1pPr>
              <a:defRPr sz="1000">
                <a:latin typeface="Verdana" pitchFamily="34" charset="0"/>
              </a:defRPr>
            </a:lvl1pPr>
          </a:lstStyle>
          <a:p>
            <a:pPr>
              <a:defRPr/>
            </a:pPr>
            <a:endParaRPr lang="lv-LV"/>
          </a:p>
        </p:txBody>
      </p:sp>
      <p:sp>
        <p:nvSpPr>
          <p:cNvPr id="8" name="Footer Placeholder 4"/>
          <p:cNvSpPr>
            <a:spLocks noGrp="1"/>
          </p:cNvSpPr>
          <p:nvPr>
            <p:ph type="ftr" sz="quarter" idx="11"/>
          </p:nvPr>
        </p:nvSpPr>
        <p:spPr>
          <a:xfrm>
            <a:off x="5201598" y="6364126"/>
            <a:ext cx="2895600" cy="365123"/>
          </a:xfrm>
        </p:spPr>
        <p:txBody>
          <a:bodyPr/>
          <a:lstStyle>
            <a:lvl1pPr algn="r">
              <a:defRPr sz="1000"/>
            </a:lvl1pPr>
          </a:lstStyle>
          <a:p>
            <a:pPr>
              <a:defRPr/>
            </a:pPr>
            <a:endParaRPr lang="lv-LV"/>
          </a:p>
        </p:txBody>
      </p:sp>
      <p:sp>
        <p:nvSpPr>
          <p:cNvPr id="9" name="Slide Number Placeholder 5"/>
          <p:cNvSpPr>
            <a:spLocks noGrp="1"/>
          </p:cNvSpPr>
          <p:nvPr>
            <p:ph type="sldNum" sz="quarter" idx="12"/>
          </p:nvPr>
        </p:nvSpPr>
        <p:spPr>
          <a:xfrm>
            <a:off x="8215426" y="6364126"/>
            <a:ext cx="426986" cy="365149"/>
          </a:xfrm>
        </p:spPr>
        <p:txBody>
          <a:bodyPr/>
          <a:lstStyle>
            <a:lvl1pPr>
              <a:defRPr sz="1000"/>
            </a:lvl1pPr>
          </a:lstStyle>
          <a:p>
            <a:pPr>
              <a:defRPr/>
            </a:pPr>
            <a:fld id="{D81579D9-452F-4C29-A011-B7AE3F8F110C}" type="slidenum">
              <a:rPr lang="lv-LV" smtClean="0"/>
              <a:pPr>
                <a:defRPr/>
              </a:pPr>
              <a:t>‹#›</a:t>
            </a:fld>
            <a:endParaRPr lang="lv-LV"/>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rcRect b="23367"/>
          <a:stretch>
            <a:fillRect/>
          </a:stretch>
        </p:blipFill>
        <p:spPr>
          <a:xfrm>
            <a:off x="296340" y="0"/>
            <a:ext cx="1761743" cy="150032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6.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30.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31.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32.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33.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34.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35.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36.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3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8.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9.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40.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41.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42.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43.xml"/></Relationships>
</file>

<file path=ppt/slideMasters/_rels/slideMaster26.xml.rels><?xml version="1.0" encoding="UTF-8" standalone="yes"?>
<Relationships xmlns="http://schemas.openxmlformats.org/package/2006/relationships"><Relationship Id="rId2" Type="http://schemas.openxmlformats.org/officeDocument/2006/relationships/theme" Target="../theme/theme26.xml"/><Relationship Id="rId1" Type="http://schemas.openxmlformats.org/officeDocument/2006/relationships/slideLayout" Target="../slideLayouts/slideLayout44.xml"/></Relationships>
</file>

<file path=ppt/slideMasters/_rels/slideMaster27.xml.rels><?xml version="1.0" encoding="UTF-8" standalone="yes"?>
<Relationships xmlns="http://schemas.openxmlformats.org/package/2006/relationships"><Relationship Id="rId2" Type="http://schemas.openxmlformats.org/officeDocument/2006/relationships/theme" Target="../theme/theme27.xml"/><Relationship Id="rId1" Type="http://schemas.openxmlformats.org/officeDocument/2006/relationships/slideLayout" Target="../slideLayouts/slideLayout45.xml"/></Relationships>
</file>

<file path=ppt/slideMasters/_rels/slideMaster28.xml.rels><?xml version="1.0" encoding="UTF-8" standalone="yes"?>
<Relationships xmlns="http://schemas.openxmlformats.org/package/2006/relationships"><Relationship Id="rId2" Type="http://schemas.openxmlformats.org/officeDocument/2006/relationships/theme" Target="../theme/theme28.xml"/><Relationship Id="rId1" Type="http://schemas.openxmlformats.org/officeDocument/2006/relationships/slideLayout" Target="../slideLayouts/slideLayout46.xml"/></Relationships>
</file>

<file path=ppt/slideMasters/_rels/slideMaster29.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2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3.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30.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31.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31.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9.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81579D9-452F-4C29-A011-B7AE3F8F110C}" type="slidenum">
              <a:rPr lang="lv-LV" smtClean="0"/>
              <a:pPr>
                <a:defRPr/>
              </a:pPr>
              <a:t>‹#›</a:t>
            </a:fld>
            <a:endParaRPr lang="lv-LV"/>
          </a:p>
        </p:txBody>
      </p:sp>
    </p:spTree>
  </p:cSld>
  <p:clrMap bg1="lt1" tx1="dk1" bg2="lt2" tx2="dk2" accent1="accent1" accent2="accent2" accent3="accent3" accent4="accent4" accent5="accent5" accent6="accent6" hlink="hlink" folHlink="folHlink"/>
  <p:sldLayoutIdLst>
    <p:sldLayoutId id="2147484047" r:id="rId1"/>
    <p:sldLayoutId id="2147484048" r:id="rId2"/>
  </p:sldLayoutIdLst>
  <p:transition>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9" r:id="rId1"/>
    <p:sldLayoutId id="2147484117" r:id="rId2"/>
    <p:sldLayoutId id="2147484118" r:id="rId3"/>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1"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5"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8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3"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5"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7"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9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1"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5"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09"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cSld>
  <p:clrMap bg1="dk1" tx1="lt1" bg2="dk2" tx2="lt2" accent1="accent1" accent2="accent2" accent3="accent3" accent4="accent4" accent5="accent5" accent6="accent6" hlink="hlink" folHlink="folHlink"/>
  <p:sldLayoutIdLst>
    <p:sldLayoutId id="214748411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11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lv-LV" smtClean="0"/>
              <a:t>انقر لتحرير نمط العنوان الرئيسي</a:t>
            </a:r>
            <a:endParaRPr lang="lv-LV"/>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lv-LV" smtClean="0"/>
              <a:t>انقر لتحرير أنماط النص الرئيسي</a:t>
            </a:r>
          </a:p>
          <a:p>
            <a:pPr lvl="1"/>
            <a:r>
              <a:rPr lang="lv-LV" smtClean="0"/>
              <a:t>المستوى الثاني</a:t>
            </a:r>
          </a:p>
          <a:p>
            <a:pPr lvl="2"/>
            <a:r>
              <a:rPr lang="lv-LV" smtClean="0"/>
              <a:t>المستوى الثالث</a:t>
            </a:r>
          </a:p>
          <a:p>
            <a:pPr lvl="3"/>
            <a:r>
              <a:rPr lang="lv-LV" smtClean="0"/>
              <a:t>المستوى الرابع</a:t>
            </a:r>
          </a:p>
          <a:p>
            <a:pPr lvl="4"/>
            <a:r>
              <a:rPr lang="lv-LV" smtClean="0"/>
              <a:t>المستوى الخامس</a:t>
            </a:r>
            <a:endParaRPr lang="lv-LV"/>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lv-LV"/>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lv-LV"/>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D81579D9-452F-4C29-A011-B7AE3F8F110C}" type="slidenum">
              <a:rPr lang="lv-LV" smtClean="0"/>
              <a:pPr>
                <a:defRPr/>
              </a:pPr>
              <a:t>‹#›</a:t>
            </a:fld>
            <a:endParaRPr lang="lv-LV"/>
          </a:p>
        </p:txBody>
      </p:sp>
    </p:spTree>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2" r:id="rId1"/>
    <p:sldLayoutId id="2147484063" r:id="rId2"/>
    <p:sldLayoutId id="2147484461" r:id="rId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AFC588-B8B2-4101-A6D4-CF8636EB2D04}"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4257" r:id="rId1"/>
    <p:sldLayoutId id="2147484258" r:id="rId2"/>
    <p:sldLayoutId id="2147484259" r:id="rId3"/>
    <p:sldLayoutId id="2147484260" r:id="rId4"/>
    <p:sldLayoutId id="2147484261" r:id="rId5"/>
    <p:sldLayoutId id="2147484262" r:id="rId6"/>
    <p:sldLayoutId id="2147484263" r:id="rId7"/>
    <p:sldLayoutId id="2147484264" r:id="rId8"/>
    <p:sldLayoutId id="2147484265" r:id="rId9"/>
    <p:sldLayoutId id="2147484266" r:id="rId10"/>
    <p:sldLayoutId id="2147484267"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pPr>
              <a:defRPr/>
            </a:pPr>
            <a:endParaRPr lang="lv-LV"/>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pPr>
              <a:defRPr/>
            </a:pPr>
            <a:endParaRPr lang="lv-LV"/>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pPr>
              <a:defRPr/>
            </a:pPr>
            <a:fld id="{D81579D9-452F-4C29-A011-B7AE3F8F110C}" type="slidenum">
              <a:rPr lang="lv-LV" smtClean="0"/>
              <a:pPr>
                <a:defRPr/>
              </a:pPr>
              <a:t>‹#›</a:t>
            </a:fld>
            <a:endParaRPr lang="lv-LV"/>
          </a:p>
        </p:txBody>
      </p:sp>
    </p:spTree>
  </p:cSld>
  <p:clrMap bg1="lt1" tx1="dk1" bg2="lt2" tx2="dk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Lst>
  <p:timing>
    <p:tnLst>
      <p:par>
        <p:cTn id="1" dur="indefinite" restart="never" nodeType="tmRoot"/>
      </p:par>
    </p:tnLst>
  </p:timing>
  <p:hf sldNum="0" hdr="0" ftr="0" dt="0"/>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5"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7"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6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3" r:id="rId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75" r:id="rId1"/>
    <p:sldLayoutId id="2147484114" r:id="rId2"/>
    <p:sldLayoutId id="2147484115" r:id="rId3"/>
    <p:sldLayoutId id="2147484116" r:id="rId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hyperlink" Target="https://www.pmlp.gov.lv/lv/media/9525/download?attachment" TargetMode="External"/><Relationship Id="rId2" Type="http://schemas.openxmlformats.org/officeDocument/2006/relationships/hyperlink" Target="https://www.pmlp.gov.lv/lv/media/9537/download?attachment"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1840" y="5949280"/>
            <a:ext cx="2664296" cy="323165"/>
          </a:xfrm>
          <a:prstGeom prst="rect">
            <a:avLst/>
          </a:prstGeom>
          <a:noFill/>
        </p:spPr>
        <p:txBody>
          <a:bodyPr wrap="square" rtlCol="0">
            <a:spAutoFit/>
          </a:bodyPr>
          <a:lstStyle/>
          <a:p>
            <a:pPr algn="ctr"/>
            <a:r>
              <a:rPr lang="lv-LV" sz="1500" dirty="0" smtClean="0">
                <a:latin typeface="+mj-lt"/>
              </a:rPr>
              <a:t>14.02.2023</a:t>
            </a:r>
            <a:endParaRPr lang="lv-LV" sz="1500" dirty="0">
              <a:latin typeface="+mj-lt"/>
            </a:endParaRPr>
          </a:p>
        </p:txBody>
      </p:sp>
      <p:sp>
        <p:nvSpPr>
          <p:cNvPr id="4" name="TextBox 3"/>
          <p:cNvSpPr txBox="1"/>
          <p:nvPr/>
        </p:nvSpPr>
        <p:spPr>
          <a:xfrm>
            <a:off x="827584" y="3429000"/>
            <a:ext cx="7704856" cy="369332"/>
          </a:xfrm>
          <a:prstGeom prst="rect">
            <a:avLst/>
          </a:prstGeom>
          <a:noFill/>
        </p:spPr>
        <p:txBody>
          <a:bodyPr wrap="square" rtlCol="0">
            <a:spAutoFit/>
          </a:bodyPr>
          <a:lstStyle/>
          <a:p>
            <a:pPr algn="ctr"/>
            <a:r>
              <a:rPr lang="lv-LV" b="1" dirty="0" smtClean="0"/>
              <a:t>Informācija </a:t>
            </a:r>
            <a:r>
              <a:rPr lang="lv-LV" b="1" dirty="0" smtClean="0"/>
              <a:t>darbam ar </a:t>
            </a:r>
            <a:r>
              <a:rPr lang="lv-LV" b="1" dirty="0" smtClean="0"/>
              <a:t>Ukrainas civiliedzīvotājiem no 01.01.2023</a:t>
            </a:r>
            <a:r>
              <a:rPr lang="lv-LV" dirty="0" smtClean="0"/>
              <a:t>.</a:t>
            </a:r>
            <a:endParaRPr lang="lv-LV" dirty="0"/>
          </a:p>
        </p:txBody>
      </p:sp>
    </p:spTree>
    <p:extLst>
      <p:ext uri="{BB962C8B-B14F-4D97-AF65-F5344CB8AC3E}">
        <p14:creationId xmlns:p14="http://schemas.microsoft.com/office/powerpoint/2010/main" val="26151729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Ukrainas civiliedzīvotāju uzņemšana</a:t>
            </a:r>
            <a:br>
              <a:rPr lang="lv-LV" b="1" dirty="0" smtClean="0">
                <a:solidFill>
                  <a:schemeClr val="tx2"/>
                </a:solidFill>
                <a:ea typeface="+mn-ea"/>
                <a:cs typeface="+mn-cs"/>
              </a:rPr>
            </a:br>
            <a:endParaRPr lang="lv-LV" sz="1600" b="1" dirty="0">
              <a:solidFill>
                <a:schemeClr val="tx2"/>
              </a:solidFill>
              <a:ea typeface="+mn-ea"/>
              <a:cs typeface="+mn-cs"/>
            </a:endParaRPr>
          </a:p>
        </p:txBody>
      </p:sp>
      <p:sp>
        <p:nvSpPr>
          <p:cNvPr id="2" name="TextBox 1"/>
          <p:cNvSpPr txBox="1"/>
          <p:nvPr/>
        </p:nvSpPr>
        <p:spPr>
          <a:xfrm>
            <a:off x="251521" y="2087136"/>
            <a:ext cx="8568952" cy="3093154"/>
          </a:xfrm>
          <a:prstGeom prst="rect">
            <a:avLst/>
          </a:prstGeom>
          <a:noFill/>
        </p:spPr>
        <p:txBody>
          <a:bodyPr wrap="square" rtlCol="0">
            <a:spAutoFit/>
          </a:bodyPr>
          <a:lstStyle/>
          <a:p>
            <a:pPr marL="800100" lvl="1" indent="-342900" algn="just">
              <a:spcBef>
                <a:spcPts val="1800"/>
              </a:spcBef>
              <a:buFont typeface="Arial" panose="020B0604020202020204" pitchFamily="34" charset="0"/>
              <a:buChar char="•"/>
            </a:pPr>
            <a:r>
              <a:rPr lang="lv-LV" dirty="0">
                <a:solidFill>
                  <a:schemeClr val="tx2"/>
                </a:solidFill>
                <a:latin typeface="Verdana (Body)"/>
              </a:rPr>
              <a:t>No 2023.gada 1.janvāra tiem Ukrainas civiliedzīvotājiem, kas </a:t>
            </a:r>
            <a:r>
              <a:rPr lang="lv-LV" dirty="0" smtClean="0">
                <a:solidFill>
                  <a:schemeClr val="tx2"/>
                </a:solidFill>
                <a:latin typeface="Verdana (Body)"/>
              </a:rPr>
              <a:t>piesakās </a:t>
            </a:r>
            <a:r>
              <a:rPr lang="lv-LV" dirty="0">
                <a:solidFill>
                  <a:schemeClr val="tx2"/>
                </a:solidFill>
                <a:latin typeface="Verdana (Body)"/>
              </a:rPr>
              <a:t>pagaidu aizsardzības statusa saņemšanai  Latvijas Republikā un šo statusu apliecinošam dokumentam, </a:t>
            </a:r>
            <a:r>
              <a:rPr lang="lv-LV" dirty="0" smtClean="0">
                <a:solidFill>
                  <a:schemeClr val="tx2"/>
                </a:solidFill>
                <a:latin typeface="Verdana (Body)"/>
              </a:rPr>
              <a:t>tiek </a:t>
            </a:r>
            <a:r>
              <a:rPr lang="lv-LV" dirty="0">
                <a:solidFill>
                  <a:schemeClr val="tx2"/>
                </a:solidFill>
                <a:latin typeface="Verdana (Body)"/>
              </a:rPr>
              <a:t>izsniegta </a:t>
            </a:r>
            <a:r>
              <a:rPr lang="lv-LV" b="1" dirty="0" err="1">
                <a:solidFill>
                  <a:schemeClr val="tx2"/>
                </a:solidFill>
                <a:latin typeface="Verdana (Body)"/>
              </a:rPr>
              <a:t>termiņuzturēšanās</a:t>
            </a:r>
            <a:r>
              <a:rPr lang="lv-LV" b="1" dirty="0">
                <a:solidFill>
                  <a:schemeClr val="tx2"/>
                </a:solidFill>
                <a:latin typeface="Verdana (Body)"/>
              </a:rPr>
              <a:t> </a:t>
            </a:r>
            <a:r>
              <a:rPr lang="lv-LV" b="1" dirty="0" smtClean="0">
                <a:solidFill>
                  <a:schemeClr val="tx2"/>
                </a:solidFill>
                <a:latin typeface="Verdana (Body)"/>
              </a:rPr>
              <a:t>atļauja (TUA) </a:t>
            </a:r>
            <a:r>
              <a:rPr lang="lv-LV" b="1" dirty="0">
                <a:solidFill>
                  <a:schemeClr val="tx2"/>
                </a:solidFill>
                <a:latin typeface="Verdana (Body)"/>
              </a:rPr>
              <a:t>uz diviem gadiem</a:t>
            </a:r>
            <a:r>
              <a:rPr lang="lv-LV" dirty="0">
                <a:solidFill>
                  <a:schemeClr val="tx2"/>
                </a:solidFill>
                <a:latin typeface="Verdana (Body)"/>
              </a:rPr>
              <a:t>.</a:t>
            </a:r>
          </a:p>
          <a:p>
            <a:pPr marL="800100" lvl="1" indent="-342900" algn="just">
              <a:spcBef>
                <a:spcPts val="1800"/>
              </a:spcBef>
              <a:buFont typeface="Arial" panose="020B0604020202020204" pitchFamily="34" charset="0"/>
              <a:buChar char="•"/>
            </a:pPr>
            <a:r>
              <a:rPr lang="lv-LV" dirty="0" smtClean="0">
                <a:solidFill>
                  <a:schemeClr val="tx2"/>
                </a:solidFill>
                <a:latin typeface="Verdana (Body)"/>
              </a:rPr>
              <a:t>Tiem </a:t>
            </a:r>
            <a:r>
              <a:rPr lang="lv-LV" dirty="0">
                <a:solidFill>
                  <a:schemeClr val="tx2"/>
                </a:solidFill>
                <a:latin typeface="Verdana (Body)"/>
              </a:rPr>
              <a:t>Ukrainas civiliedzīvotājiem, kas pagaidu aizsardzības statusu Latvijā Republikā ir saņēmuši 2022.gadā, līdz 2022.gada 31.decembrim izsniegtās </a:t>
            </a:r>
            <a:r>
              <a:rPr lang="lv-LV" b="1" dirty="0">
                <a:solidFill>
                  <a:schemeClr val="tx2"/>
                </a:solidFill>
                <a:latin typeface="Verdana (Body)"/>
              </a:rPr>
              <a:t>ilgtermiņa vīzas un </a:t>
            </a:r>
            <a:r>
              <a:rPr lang="lv-LV" b="1" dirty="0" err="1">
                <a:solidFill>
                  <a:schemeClr val="tx2"/>
                </a:solidFill>
                <a:latin typeface="Verdana (Body)"/>
              </a:rPr>
              <a:t>termiņuzturēšanās</a:t>
            </a:r>
            <a:r>
              <a:rPr lang="lv-LV" b="1" dirty="0">
                <a:solidFill>
                  <a:schemeClr val="tx2"/>
                </a:solidFill>
                <a:latin typeface="Verdana (Body)"/>
              </a:rPr>
              <a:t> atļaujas būs </a:t>
            </a:r>
            <a:r>
              <a:rPr lang="lv-LV" b="1" dirty="0" smtClean="0">
                <a:solidFill>
                  <a:schemeClr val="tx2"/>
                </a:solidFill>
                <a:latin typeface="Verdana (Body)"/>
              </a:rPr>
              <a:t>derīgas un saglabāsies viss viņiem piešķirtais tiesību kopums, līdz </a:t>
            </a:r>
            <a:r>
              <a:rPr lang="lv-LV" b="1" dirty="0">
                <a:solidFill>
                  <a:schemeClr val="tx2"/>
                </a:solidFill>
                <a:latin typeface="Verdana (Body)"/>
              </a:rPr>
              <a:t>2024.gada 4.martam</a:t>
            </a:r>
            <a:r>
              <a:rPr lang="lv-LV" dirty="0">
                <a:solidFill>
                  <a:schemeClr val="tx2"/>
                </a:solidFill>
                <a:latin typeface="Verdana (Body)"/>
              </a:rPr>
              <a:t>, neraugoties uz šajos dokumentos norādīto dokumenta derīguma termiņu.</a:t>
            </a:r>
          </a:p>
        </p:txBody>
      </p:sp>
    </p:spTree>
    <p:extLst>
      <p:ext uri="{BB962C8B-B14F-4D97-AF65-F5344CB8AC3E}">
        <p14:creationId xmlns:p14="http://schemas.microsoft.com/office/powerpoint/2010/main" val="134589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Ukrainas civiliedzīvotāju uzņemšana</a:t>
            </a:r>
            <a:br>
              <a:rPr lang="lv-LV" b="1" dirty="0" smtClean="0">
                <a:solidFill>
                  <a:schemeClr val="tx2"/>
                </a:solidFill>
                <a:ea typeface="+mn-ea"/>
                <a:cs typeface="+mn-cs"/>
              </a:rPr>
            </a:br>
            <a:endParaRPr lang="lv-LV" sz="1600" b="1" dirty="0">
              <a:solidFill>
                <a:schemeClr val="tx2"/>
              </a:solidFill>
              <a:ea typeface="+mn-ea"/>
              <a:cs typeface="+mn-cs"/>
            </a:endParaRPr>
          </a:p>
        </p:txBody>
      </p:sp>
      <p:sp>
        <p:nvSpPr>
          <p:cNvPr id="2" name="TextBox 1"/>
          <p:cNvSpPr txBox="1"/>
          <p:nvPr/>
        </p:nvSpPr>
        <p:spPr>
          <a:xfrm>
            <a:off x="251521" y="2087136"/>
            <a:ext cx="8568952" cy="3970318"/>
          </a:xfrm>
          <a:prstGeom prst="rect">
            <a:avLst/>
          </a:prstGeom>
          <a:noFill/>
        </p:spPr>
        <p:txBody>
          <a:bodyPr wrap="square" rtlCol="0">
            <a:spAutoFit/>
          </a:bodyPr>
          <a:lstStyle/>
          <a:p>
            <a:pPr algn="just"/>
            <a:r>
              <a:rPr lang="lv-LV" dirty="0">
                <a:solidFill>
                  <a:schemeClr val="tx2"/>
                </a:solidFill>
              </a:rPr>
              <a:t>Dokumenti turpinās būt derīgi Latvijas Republikas teritorijā, bet Ukrainas civiliedzīvotājam būs iespēja pieprasīt jaunu </a:t>
            </a:r>
            <a:r>
              <a:rPr lang="lv-LV" dirty="0" err="1">
                <a:solidFill>
                  <a:schemeClr val="tx2"/>
                </a:solidFill>
              </a:rPr>
              <a:t>termiņuzturēšanās</a:t>
            </a:r>
            <a:r>
              <a:rPr lang="lv-LV" dirty="0">
                <a:solidFill>
                  <a:schemeClr val="tx2"/>
                </a:solidFill>
              </a:rPr>
              <a:t> atļauju</a:t>
            </a:r>
            <a:r>
              <a:rPr lang="lv-LV" u="sng" dirty="0">
                <a:solidFill>
                  <a:schemeClr val="tx2"/>
                </a:solidFill>
              </a:rPr>
              <a:t> šādos gadījumos</a:t>
            </a:r>
            <a:r>
              <a:rPr lang="lv-LV" dirty="0" smtClean="0">
                <a:solidFill>
                  <a:schemeClr val="tx2"/>
                </a:solidFill>
              </a:rPr>
              <a:t>:</a:t>
            </a:r>
          </a:p>
          <a:p>
            <a:pPr algn="just"/>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personai </a:t>
            </a:r>
            <a:r>
              <a:rPr lang="lv-LV" dirty="0">
                <a:solidFill>
                  <a:schemeClr val="tx2"/>
                </a:solidFill>
              </a:rPr>
              <a:t>nepieciešams ceļot ārpus Latvijas Republikas teritorijas (gadījumos, kad persona atsakās no pagaidu aizsardzības statusa Latvijas Republikā un izceļo uz citu valsti vai atgriežas Ukrainā, jauna </a:t>
            </a:r>
            <a:r>
              <a:rPr lang="lv-LV" dirty="0" err="1">
                <a:solidFill>
                  <a:schemeClr val="tx2"/>
                </a:solidFill>
              </a:rPr>
              <a:t>termiņuzturēšanās</a:t>
            </a:r>
            <a:r>
              <a:rPr lang="lv-LV" dirty="0">
                <a:solidFill>
                  <a:schemeClr val="tx2"/>
                </a:solidFill>
              </a:rPr>
              <a:t> atļauja netiks izsniegta);</a:t>
            </a:r>
          </a:p>
          <a:p>
            <a:pPr marL="285750" indent="-285750" algn="just">
              <a:buFont typeface="Arial" panose="020B0604020202020204" pitchFamily="34" charset="0"/>
              <a:buChar char="•"/>
            </a:pPr>
            <a:r>
              <a:rPr lang="lv-LV" dirty="0" smtClean="0">
                <a:solidFill>
                  <a:schemeClr val="tx2"/>
                </a:solidFill>
              </a:rPr>
              <a:t>personai </a:t>
            </a:r>
            <a:r>
              <a:rPr lang="lv-LV" dirty="0">
                <a:solidFill>
                  <a:schemeClr val="tx2"/>
                </a:solidFill>
              </a:rPr>
              <a:t>izsniegtā vīza vai uzturēšanās atļauja ir pazaudēta vai kļuvusi nederīga, jo sabojāta vai mainījušies tajā norādītie dati;</a:t>
            </a:r>
          </a:p>
          <a:p>
            <a:pPr marL="285750" indent="-285750" algn="just">
              <a:buFont typeface="Arial" panose="020B0604020202020204" pitchFamily="34" charset="0"/>
              <a:buChar char="•"/>
            </a:pPr>
            <a:r>
              <a:rPr lang="lv-LV" dirty="0" smtClean="0">
                <a:solidFill>
                  <a:schemeClr val="tx2"/>
                </a:solidFill>
              </a:rPr>
              <a:t>personai </a:t>
            </a:r>
            <a:r>
              <a:rPr lang="lv-LV" dirty="0">
                <a:solidFill>
                  <a:schemeClr val="tx2"/>
                </a:solidFill>
              </a:rPr>
              <a:t>iepriekš tikusi izsniegta vīza, bet personai  nepieciešams saņemt uzturēšanās atļauju, lai izmantotu elektroniskā paraksta iespējas, vai personas iepriekš izsniegtās uzturēšanās atļaujas derīguma termiņš ir beidzies, bet persona vēlas turpināt izmantot elektroniskā paraksta iespējas.</a:t>
            </a:r>
          </a:p>
        </p:txBody>
      </p:sp>
    </p:spTree>
    <p:extLst>
      <p:ext uri="{BB962C8B-B14F-4D97-AF65-F5344CB8AC3E}">
        <p14:creationId xmlns:p14="http://schemas.microsoft.com/office/powerpoint/2010/main" val="145348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Ukrainas civiliedzīvotāju uzņemšana</a:t>
            </a:r>
            <a:br>
              <a:rPr lang="lv-LV" b="1" dirty="0" smtClean="0">
                <a:solidFill>
                  <a:schemeClr val="tx2"/>
                </a:solidFill>
                <a:ea typeface="+mn-ea"/>
                <a:cs typeface="+mn-cs"/>
              </a:rPr>
            </a:br>
            <a:endParaRPr lang="lv-LV" sz="1600" b="1" dirty="0">
              <a:solidFill>
                <a:schemeClr val="tx2"/>
              </a:solidFill>
              <a:ea typeface="+mn-ea"/>
              <a:cs typeface="+mn-cs"/>
            </a:endParaRPr>
          </a:p>
        </p:txBody>
      </p:sp>
      <p:sp>
        <p:nvSpPr>
          <p:cNvPr id="2" name="TextBox 1"/>
          <p:cNvSpPr txBox="1"/>
          <p:nvPr/>
        </p:nvSpPr>
        <p:spPr>
          <a:xfrm>
            <a:off x="251521" y="2087136"/>
            <a:ext cx="8568952" cy="4524315"/>
          </a:xfrm>
          <a:prstGeom prst="rect">
            <a:avLst/>
          </a:prstGeom>
          <a:noFill/>
        </p:spPr>
        <p:txBody>
          <a:bodyPr wrap="square" rtlCol="0">
            <a:spAutoFit/>
          </a:bodyPr>
          <a:lstStyle/>
          <a:p>
            <a:pPr algn="just"/>
            <a:r>
              <a:rPr lang="lv-LV" dirty="0">
                <a:solidFill>
                  <a:schemeClr val="tx2"/>
                </a:solidFill>
              </a:rPr>
              <a:t>Lai saņemtu uzturēšanās atļauju, Ukrainas civiliedzīvotājiem jāiesniedz ceļošanas dokumenta kopija </a:t>
            </a:r>
            <a:r>
              <a:rPr lang="lv-LV" u="sng" dirty="0">
                <a:solidFill>
                  <a:schemeClr val="tx2"/>
                </a:solidFill>
              </a:rPr>
              <a:t>un</a:t>
            </a:r>
            <a:r>
              <a:rPr lang="lv-LV" dirty="0" smtClean="0">
                <a:solidFill>
                  <a:schemeClr val="tx2"/>
                </a:solidFill>
              </a:rPr>
              <a:t>:</a:t>
            </a:r>
          </a:p>
          <a:p>
            <a:pPr algn="just"/>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personām</a:t>
            </a:r>
            <a:r>
              <a:rPr lang="lv-LV" dirty="0">
                <a:solidFill>
                  <a:schemeClr val="tx2"/>
                </a:solidFill>
              </a:rPr>
              <a:t>, kam iepriekš bijusi izsniegta vīza vai personām, kas pirmo reizi saņem pagaidu aizsardzību un piesakās uzturēšanās atļaujai, vai, ja Ukrainas civiliedzīvotājs ir Krievijas Federācijas vai Baltkrievijas Republikas pilsonis, jāaizpilda uzturēšanās atļaujas pieteikuma anketa</a:t>
            </a:r>
            <a:r>
              <a:rPr lang="lv-LV" dirty="0" smtClean="0">
                <a:solidFill>
                  <a:schemeClr val="tx2"/>
                </a:solidFill>
              </a:rPr>
              <a:t>;</a:t>
            </a:r>
          </a:p>
          <a:p>
            <a:pPr algn="just"/>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personām</a:t>
            </a:r>
            <a:r>
              <a:rPr lang="lv-LV" dirty="0">
                <a:solidFill>
                  <a:schemeClr val="tx2"/>
                </a:solidFill>
              </a:rPr>
              <a:t>, kam iepriekš bijusi izsniegta </a:t>
            </a:r>
            <a:r>
              <a:rPr lang="lv-LV" dirty="0" err="1">
                <a:solidFill>
                  <a:schemeClr val="tx2"/>
                </a:solidFill>
              </a:rPr>
              <a:t>termiņuzturēšanās</a:t>
            </a:r>
            <a:r>
              <a:rPr lang="lv-LV" dirty="0">
                <a:solidFill>
                  <a:schemeClr val="tx2"/>
                </a:solidFill>
              </a:rPr>
              <a:t> </a:t>
            </a:r>
            <a:r>
              <a:rPr lang="lv-LV" dirty="0" smtClean="0">
                <a:solidFill>
                  <a:schemeClr val="tx2"/>
                </a:solidFill>
              </a:rPr>
              <a:t>atļauja (TUA), </a:t>
            </a:r>
            <a:r>
              <a:rPr lang="lv-LV" dirty="0">
                <a:solidFill>
                  <a:schemeClr val="tx2"/>
                </a:solidFill>
              </a:rPr>
              <a:t>jāaizpilda atkārtots iesniegums TUA saņemšanai (iesnieguma </a:t>
            </a:r>
            <a:r>
              <a:rPr lang="lv-LV" dirty="0" smtClean="0">
                <a:solidFill>
                  <a:schemeClr val="tx2"/>
                </a:solidFill>
              </a:rPr>
              <a:t>sagatave latviešu </a:t>
            </a:r>
            <a:r>
              <a:rPr lang="lv-LV" dirty="0">
                <a:solidFill>
                  <a:schemeClr val="tx2"/>
                </a:solidFill>
              </a:rPr>
              <a:t>un ukraiņu </a:t>
            </a:r>
            <a:r>
              <a:rPr lang="lv-LV" dirty="0" smtClean="0">
                <a:solidFill>
                  <a:schemeClr val="tx2"/>
                </a:solidFill>
              </a:rPr>
              <a:t>valodā, </a:t>
            </a:r>
            <a:r>
              <a:rPr lang="lv-LV" dirty="0">
                <a:solidFill>
                  <a:schemeClr val="tx2"/>
                </a:solidFill>
              </a:rPr>
              <a:t>kā arī </a:t>
            </a:r>
            <a:r>
              <a:rPr lang="lv-LV" dirty="0" smtClean="0">
                <a:solidFill>
                  <a:schemeClr val="tx2"/>
                </a:solidFill>
              </a:rPr>
              <a:t>ar iespēju </a:t>
            </a:r>
            <a:r>
              <a:rPr lang="lv-LV" dirty="0">
                <a:solidFill>
                  <a:schemeClr val="tx2"/>
                </a:solidFill>
              </a:rPr>
              <a:t>norādīt izglītības līmeni, </a:t>
            </a:r>
            <a:r>
              <a:rPr lang="lv-LV" dirty="0" smtClean="0">
                <a:solidFill>
                  <a:schemeClr val="tx2"/>
                </a:solidFill>
              </a:rPr>
              <a:t>atrodama </a:t>
            </a:r>
            <a:r>
              <a:rPr lang="lv-LV" dirty="0">
                <a:solidFill>
                  <a:schemeClr val="tx2"/>
                </a:solidFill>
              </a:rPr>
              <a:t>šeit: </a:t>
            </a:r>
            <a:r>
              <a:rPr lang="lv-LV" dirty="0">
                <a:solidFill>
                  <a:schemeClr val="tx2"/>
                </a:solidFill>
                <a:hlinkClick r:id="rId2"/>
              </a:rPr>
              <a:t>https://</a:t>
            </a:r>
            <a:r>
              <a:rPr lang="lv-LV" dirty="0" smtClean="0">
                <a:solidFill>
                  <a:schemeClr val="tx2"/>
                </a:solidFill>
                <a:hlinkClick r:id="rId2"/>
              </a:rPr>
              <a:t>www.pmlp.gov.lv/lv/media/9537/download?attachment</a:t>
            </a:r>
            <a:r>
              <a:rPr lang="lv-LV" dirty="0" smtClean="0">
                <a:solidFill>
                  <a:schemeClr val="tx2"/>
                </a:solidFill>
              </a:rPr>
              <a:t>). Ja </a:t>
            </a:r>
            <a:r>
              <a:rPr lang="lv-LV" dirty="0">
                <a:solidFill>
                  <a:schemeClr val="tx2"/>
                </a:solidFill>
              </a:rPr>
              <a:t>Ukrainas civiliedzīvotājs ir pilngadīgs Krievijas Federācijas vai Baltkrievijas Republikas pilsonis, viņam jāaizpilda papildu anketa ziņu sniegšanai valsts kompetentajām iestādēm </a:t>
            </a:r>
            <a:r>
              <a:rPr lang="lv-LV" dirty="0" smtClean="0">
                <a:solidFill>
                  <a:schemeClr val="tx2"/>
                </a:solidFill>
              </a:rPr>
              <a:t>(</a:t>
            </a:r>
            <a:r>
              <a:rPr lang="lv-LV" dirty="0" smtClean="0">
                <a:solidFill>
                  <a:schemeClr val="tx2"/>
                </a:solidFill>
                <a:hlinkClick r:id="rId3"/>
              </a:rPr>
              <a:t>https</a:t>
            </a:r>
            <a:r>
              <a:rPr lang="lv-LV" dirty="0">
                <a:solidFill>
                  <a:schemeClr val="tx2"/>
                </a:solidFill>
                <a:hlinkClick r:id="rId3"/>
              </a:rPr>
              <a:t>://</a:t>
            </a:r>
            <a:r>
              <a:rPr lang="lv-LV" dirty="0" smtClean="0">
                <a:solidFill>
                  <a:schemeClr val="tx2"/>
                </a:solidFill>
                <a:hlinkClick r:id="rId3"/>
              </a:rPr>
              <a:t>www.pmlp.gov.lv/lv/media/9525/download?attachment</a:t>
            </a:r>
            <a:r>
              <a:rPr lang="lv-LV" dirty="0" smtClean="0">
                <a:solidFill>
                  <a:schemeClr val="tx2"/>
                </a:solidFill>
              </a:rPr>
              <a:t>).</a:t>
            </a:r>
            <a:endParaRPr lang="lv-LV" dirty="0">
              <a:solidFill>
                <a:schemeClr val="tx2"/>
              </a:solidFill>
            </a:endParaRPr>
          </a:p>
          <a:p>
            <a:endParaRPr lang="lv-LV" dirty="0"/>
          </a:p>
        </p:txBody>
      </p:sp>
    </p:spTree>
    <p:extLst>
      <p:ext uri="{BB962C8B-B14F-4D97-AF65-F5344CB8AC3E}">
        <p14:creationId xmlns:p14="http://schemas.microsoft.com/office/powerpoint/2010/main" val="2904073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Ukrainas civiliedzīvotāju uzņemšana</a:t>
            </a:r>
            <a:br>
              <a:rPr lang="lv-LV" b="1" dirty="0" smtClean="0">
                <a:solidFill>
                  <a:schemeClr val="tx2"/>
                </a:solidFill>
                <a:ea typeface="+mn-ea"/>
                <a:cs typeface="+mn-cs"/>
              </a:rPr>
            </a:br>
            <a:endParaRPr lang="lv-LV" sz="1600" b="1" dirty="0">
              <a:solidFill>
                <a:schemeClr val="tx2"/>
              </a:solidFill>
              <a:ea typeface="+mn-ea"/>
              <a:cs typeface="+mn-cs"/>
            </a:endParaRPr>
          </a:p>
        </p:txBody>
      </p:sp>
      <p:sp>
        <p:nvSpPr>
          <p:cNvPr id="2" name="TextBox 1"/>
          <p:cNvSpPr txBox="1"/>
          <p:nvPr/>
        </p:nvSpPr>
        <p:spPr>
          <a:xfrm>
            <a:off x="251521" y="2087136"/>
            <a:ext cx="8568952" cy="3139321"/>
          </a:xfrm>
          <a:prstGeom prst="rect">
            <a:avLst/>
          </a:prstGeom>
          <a:noFill/>
        </p:spPr>
        <p:txBody>
          <a:bodyPr wrap="square" rtlCol="0">
            <a:spAutoFit/>
          </a:bodyPr>
          <a:lstStyle/>
          <a:p>
            <a:pPr marL="285750" indent="-285750" algn="just">
              <a:buFont typeface="Arial" panose="020B0604020202020204" pitchFamily="34" charset="0"/>
              <a:buChar char="•"/>
            </a:pPr>
            <a:r>
              <a:rPr lang="lv-LV" dirty="0">
                <a:solidFill>
                  <a:schemeClr val="tx2"/>
                </a:solidFill>
              </a:rPr>
              <a:t>Personu apliecinošu dokumentu informācijas </a:t>
            </a:r>
            <a:r>
              <a:rPr lang="lv-LV" dirty="0" smtClean="0">
                <a:solidFill>
                  <a:schemeClr val="tx2"/>
                </a:solidFill>
              </a:rPr>
              <a:t>sistēma (PADIS) </a:t>
            </a:r>
            <a:r>
              <a:rPr lang="lv-LV" dirty="0">
                <a:solidFill>
                  <a:schemeClr val="tx2"/>
                </a:solidFill>
              </a:rPr>
              <a:t>katrai personai trīs mēnešus pirms personu apliecinoša dokumenta derīguma termiņa beigām </a:t>
            </a:r>
            <a:r>
              <a:rPr lang="lv-LV" dirty="0" err="1">
                <a:solidFill>
                  <a:schemeClr val="tx2"/>
                </a:solidFill>
              </a:rPr>
              <a:t>izsūta</a:t>
            </a:r>
            <a:r>
              <a:rPr lang="lv-LV" dirty="0">
                <a:solidFill>
                  <a:schemeClr val="tx2"/>
                </a:solidFill>
              </a:rPr>
              <a:t> automatizētu paziņojumu par personu apliecinoša dokumenta derīguma termiņu, aicinot savlaicīgi veikt personu apliecinoša dokumenta nomaiņu.  </a:t>
            </a:r>
            <a:endParaRPr lang="lv-LV" dirty="0" smtClean="0">
              <a:solidFill>
                <a:schemeClr val="tx2"/>
              </a:solidFill>
            </a:endParaRPr>
          </a:p>
          <a:p>
            <a:pPr marL="285750" indent="-285750" algn="just">
              <a:buFont typeface="Arial" panose="020B0604020202020204" pitchFamily="34" charset="0"/>
              <a:buChar char="•"/>
            </a:pPr>
            <a:endParaRPr lang="lv-LV" dirty="0" smtClean="0">
              <a:solidFill>
                <a:schemeClr val="tx2"/>
              </a:solidFill>
            </a:endParaRPr>
          </a:p>
          <a:p>
            <a:pPr marL="285750" indent="-285750" algn="just">
              <a:buFont typeface="Arial" panose="020B0604020202020204" pitchFamily="34" charset="0"/>
              <a:buChar char="•"/>
            </a:pPr>
            <a:r>
              <a:rPr lang="lv-LV" dirty="0" smtClean="0">
                <a:solidFill>
                  <a:schemeClr val="tx2"/>
                </a:solidFill>
              </a:rPr>
              <a:t>Šis automatizētais paziņojums </a:t>
            </a:r>
            <a:r>
              <a:rPr lang="lv-LV" u="sng" dirty="0">
                <a:solidFill>
                  <a:schemeClr val="tx2"/>
                </a:solidFill>
              </a:rPr>
              <a:t>neattiecas</a:t>
            </a:r>
            <a:r>
              <a:rPr lang="lv-LV" dirty="0">
                <a:solidFill>
                  <a:schemeClr val="tx2"/>
                </a:solidFill>
              </a:rPr>
              <a:t> uz tiem Ukrainas civiliedzīvotājiem, kas pagaidu aizsardzības statusu Latvijā Republikā ir saņēmuši 2022.gadā, līdz 2022.gada 31.decembrim izsniegtās ilgtermiņa vīzas un </a:t>
            </a:r>
            <a:r>
              <a:rPr lang="lv-LV" dirty="0" err="1">
                <a:solidFill>
                  <a:schemeClr val="tx2"/>
                </a:solidFill>
              </a:rPr>
              <a:t>termiņuzturēšanās</a:t>
            </a:r>
            <a:r>
              <a:rPr lang="lv-LV" dirty="0">
                <a:solidFill>
                  <a:schemeClr val="tx2"/>
                </a:solidFill>
              </a:rPr>
              <a:t> atļaujas būs derīgas līdz 2024.gada 4.martam, neraugoties uz šajos dokumentos norādīto dokumenta derīguma termiņu</a:t>
            </a:r>
            <a:r>
              <a:rPr lang="lv-LV" dirty="0" smtClean="0">
                <a:solidFill>
                  <a:schemeClr val="tx2"/>
                </a:solidFill>
              </a:rPr>
              <a:t>.</a:t>
            </a:r>
          </a:p>
          <a:p>
            <a:pPr marL="285750" indent="-285750" algn="just">
              <a:buFont typeface="Arial" panose="020B0604020202020204" pitchFamily="34" charset="0"/>
              <a:buChar char="•"/>
            </a:pPr>
            <a:endParaRPr lang="lv-LV" dirty="0" smtClean="0">
              <a:solidFill>
                <a:schemeClr val="tx2"/>
              </a:solidFill>
            </a:endParaRPr>
          </a:p>
        </p:txBody>
      </p:sp>
    </p:spTree>
    <p:extLst>
      <p:ext uri="{BB962C8B-B14F-4D97-AF65-F5344CB8AC3E}">
        <p14:creationId xmlns:p14="http://schemas.microsoft.com/office/powerpoint/2010/main" val="3541443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Ukrainas civiliedzīvotāju uzņemšana</a:t>
            </a:r>
            <a:br>
              <a:rPr lang="lv-LV" b="1" dirty="0" smtClean="0">
                <a:solidFill>
                  <a:schemeClr val="tx2"/>
                </a:solidFill>
                <a:ea typeface="+mn-ea"/>
                <a:cs typeface="+mn-cs"/>
              </a:rPr>
            </a:br>
            <a:endParaRPr lang="lv-LV" sz="1600" b="1" dirty="0">
              <a:solidFill>
                <a:schemeClr val="tx2"/>
              </a:solidFill>
              <a:ea typeface="+mn-ea"/>
              <a:cs typeface="+mn-cs"/>
            </a:endParaRPr>
          </a:p>
        </p:txBody>
      </p:sp>
      <p:sp>
        <p:nvSpPr>
          <p:cNvPr id="2" name="TextBox 1"/>
          <p:cNvSpPr txBox="1"/>
          <p:nvPr/>
        </p:nvSpPr>
        <p:spPr>
          <a:xfrm>
            <a:off x="251521" y="2087136"/>
            <a:ext cx="8568952" cy="5078313"/>
          </a:xfrm>
          <a:prstGeom prst="rect">
            <a:avLst/>
          </a:prstGeom>
          <a:noFill/>
        </p:spPr>
        <p:txBody>
          <a:bodyPr wrap="square" rtlCol="0">
            <a:spAutoFit/>
          </a:bodyPr>
          <a:lstStyle/>
          <a:p>
            <a:pPr marL="285750" lvl="0" indent="-285750" algn="just">
              <a:buFont typeface="Arial" panose="020B0604020202020204" pitchFamily="34" charset="0"/>
              <a:buChar char="•"/>
            </a:pPr>
            <a:r>
              <a:rPr lang="lv-LV" dirty="0">
                <a:solidFill>
                  <a:schemeClr val="tx2"/>
                </a:solidFill>
              </a:rPr>
              <a:t>Ukrainas civiliedzīvotājiem 2023.gadā pirmreizējās un atkārtotās </a:t>
            </a:r>
            <a:r>
              <a:rPr lang="lv-LV" dirty="0" err="1">
                <a:solidFill>
                  <a:schemeClr val="tx2"/>
                </a:solidFill>
              </a:rPr>
              <a:t>termiņuzturēšanās</a:t>
            </a:r>
            <a:r>
              <a:rPr lang="lv-LV" dirty="0">
                <a:solidFill>
                  <a:schemeClr val="tx2"/>
                </a:solidFill>
              </a:rPr>
              <a:t> atļaujas ir bez maksas</a:t>
            </a:r>
            <a:r>
              <a:rPr lang="lv-LV" dirty="0" smtClean="0">
                <a:solidFill>
                  <a:schemeClr val="tx2"/>
                </a:solidFill>
              </a:rPr>
              <a:t>.</a:t>
            </a:r>
          </a:p>
          <a:p>
            <a:pPr marL="285750" indent="-285750" algn="just">
              <a:buFont typeface="Arial" panose="020B0604020202020204" pitchFamily="34" charset="0"/>
              <a:buChar char="•"/>
            </a:pPr>
            <a:r>
              <a:rPr lang="lv-LV" dirty="0">
                <a:solidFill>
                  <a:schemeClr val="tx2"/>
                </a:solidFill>
              </a:rPr>
              <a:t>Ukrainas civiliedzīvotājiem, kuriem ir piešķirta pagaidu aizsardzība un izsniegta vīza/TUA,  šie vīzu/TUA periodi netiek ieskaitīti, lai kvalificētos </a:t>
            </a:r>
            <a:r>
              <a:rPr lang="lv-LV" dirty="0" smtClean="0">
                <a:solidFill>
                  <a:schemeClr val="tx2"/>
                </a:solidFill>
              </a:rPr>
              <a:t>pastāvīgās uzturēšanās atļaujai (PUA).</a:t>
            </a:r>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2023.gadā PMLP turpina </a:t>
            </a:r>
            <a:r>
              <a:rPr lang="lv-LV" dirty="0">
                <a:solidFill>
                  <a:schemeClr val="tx2"/>
                </a:solidFill>
              </a:rPr>
              <a:t>praksi lūgt Ukrainas civiliedzīvotājiem iesniegt vēstniecības izziņu gadījumos, kad </a:t>
            </a:r>
            <a:r>
              <a:rPr lang="lv-LV" dirty="0" smtClean="0">
                <a:solidFill>
                  <a:schemeClr val="tx2"/>
                </a:solidFill>
              </a:rPr>
              <a:t>pagaidu aizsardzības statusu </a:t>
            </a:r>
            <a:r>
              <a:rPr lang="lv-LV" dirty="0">
                <a:solidFill>
                  <a:schemeClr val="tx2"/>
                </a:solidFill>
              </a:rPr>
              <a:t>pieprasa mobilizācijas vecumā esoši vīrieši, kas ieceļojuši vieni </a:t>
            </a:r>
            <a:r>
              <a:rPr lang="lv-LV" b="1" dirty="0">
                <a:solidFill>
                  <a:schemeClr val="tx2"/>
                </a:solidFill>
              </a:rPr>
              <a:t>un</a:t>
            </a:r>
            <a:r>
              <a:rPr lang="lv-LV" dirty="0">
                <a:solidFill>
                  <a:schemeClr val="tx2"/>
                </a:solidFill>
              </a:rPr>
              <a:t> bez derīga ceļošanas dokumenta. Pārējos gadījumos personām </a:t>
            </a:r>
            <a:r>
              <a:rPr lang="lv-LV" dirty="0" smtClean="0">
                <a:solidFill>
                  <a:schemeClr val="tx2"/>
                </a:solidFill>
              </a:rPr>
              <a:t>PMLP sniedz </a:t>
            </a:r>
            <a:r>
              <a:rPr lang="lv-LV" dirty="0">
                <a:solidFill>
                  <a:schemeClr val="tx2"/>
                </a:solidFill>
              </a:rPr>
              <a:t>informāciju par to, ka šāds reģistrācijas pienākums ir, bet </a:t>
            </a:r>
            <a:r>
              <a:rPr lang="lv-LV" dirty="0" smtClean="0">
                <a:solidFill>
                  <a:schemeClr val="tx2"/>
                </a:solidFill>
              </a:rPr>
              <a:t>nepieprasa </a:t>
            </a:r>
            <a:r>
              <a:rPr lang="lv-LV" dirty="0">
                <a:solidFill>
                  <a:schemeClr val="tx2"/>
                </a:solidFill>
              </a:rPr>
              <a:t>personai iesniegt no Ukrainas vēstniecības saņemto izziņu un </a:t>
            </a:r>
            <a:r>
              <a:rPr lang="lv-LV" dirty="0" smtClean="0">
                <a:solidFill>
                  <a:schemeClr val="tx2"/>
                </a:solidFill>
              </a:rPr>
              <a:t>neveic </a:t>
            </a:r>
            <a:r>
              <a:rPr lang="lv-LV" dirty="0">
                <a:solidFill>
                  <a:schemeClr val="tx2"/>
                </a:solidFill>
              </a:rPr>
              <a:t>pārbaudi par to, vai </a:t>
            </a:r>
            <a:r>
              <a:rPr lang="lv-LV" dirty="0" smtClean="0">
                <a:solidFill>
                  <a:schemeClr val="tx2"/>
                </a:solidFill>
              </a:rPr>
              <a:t>persona ir </a:t>
            </a:r>
            <a:r>
              <a:rPr lang="lv-LV" dirty="0">
                <a:solidFill>
                  <a:schemeClr val="tx2"/>
                </a:solidFill>
              </a:rPr>
              <a:t>reģistrējusies, vai nē. </a:t>
            </a:r>
            <a:endParaRPr lang="lv-LV" dirty="0" smtClean="0">
              <a:solidFill>
                <a:schemeClr val="tx2"/>
              </a:solidFill>
            </a:endParaRPr>
          </a:p>
          <a:p>
            <a:pPr marL="285750" indent="-285750" algn="just">
              <a:buFont typeface="Arial" panose="020B0604020202020204" pitchFamily="34" charset="0"/>
              <a:buChar char="•"/>
            </a:pPr>
            <a:r>
              <a:rPr lang="lv-LV" dirty="0" smtClean="0">
                <a:solidFill>
                  <a:schemeClr val="tx2"/>
                </a:solidFill>
              </a:rPr>
              <a:t>Pašvaldībām </a:t>
            </a:r>
            <a:r>
              <a:rPr lang="lv-LV" dirty="0">
                <a:solidFill>
                  <a:schemeClr val="tx2"/>
                </a:solidFill>
              </a:rPr>
              <a:t>šādām personām (vīrieši mobilizācijas vecumā bez ģimenes locekļiem un bez derīga ceļošanas dokumenta) jānodrošina primāro atbalstu atbilstoši UCAL 2.panta 5.prim daļā noteiktajam un jāinformē par nepieciešamību nekavējoties vērsties </a:t>
            </a:r>
            <a:r>
              <a:rPr lang="lv-LV" dirty="0" smtClean="0">
                <a:solidFill>
                  <a:schemeClr val="tx2"/>
                </a:solidFill>
              </a:rPr>
              <a:t>PMLP </a:t>
            </a:r>
            <a:r>
              <a:rPr lang="lv-LV" dirty="0">
                <a:solidFill>
                  <a:schemeClr val="tx2"/>
                </a:solidFill>
              </a:rPr>
              <a:t>jautājumā par pagaidu aizsardzības statusa piešķiršanu.</a:t>
            </a:r>
          </a:p>
          <a:p>
            <a:pPr lvl="0"/>
            <a:endParaRPr lang="lv-LV" dirty="0"/>
          </a:p>
        </p:txBody>
      </p:sp>
    </p:spTree>
    <p:extLst>
      <p:ext uri="{BB962C8B-B14F-4D97-AF65-F5344CB8AC3E}">
        <p14:creationId xmlns:p14="http://schemas.microsoft.com/office/powerpoint/2010/main" val="1191019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Ukrainas civiliedzīvotāju uzņemšana</a:t>
            </a:r>
            <a:br>
              <a:rPr lang="lv-LV" b="1" dirty="0" smtClean="0">
                <a:solidFill>
                  <a:schemeClr val="tx2"/>
                </a:solidFill>
                <a:ea typeface="+mn-ea"/>
                <a:cs typeface="+mn-cs"/>
              </a:rPr>
            </a:br>
            <a:endParaRPr lang="lv-LV" sz="1600" b="1" dirty="0">
              <a:solidFill>
                <a:schemeClr val="tx2"/>
              </a:solidFill>
              <a:ea typeface="+mn-ea"/>
              <a:cs typeface="+mn-cs"/>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4784"/>
            <a:ext cx="9144000" cy="4968552"/>
          </a:xfrm>
          <a:prstGeom prst="rect">
            <a:avLst/>
          </a:prstGeom>
        </p:spPr>
      </p:pic>
    </p:spTree>
    <p:extLst>
      <p:ext uri="{BB962C8B-B14F-4D97-AF65-F5344CB8AC3E}">
        <p14:creationId xmlns:p14="http://schemas.microsoft.com/office/powerpoint/2010/main" val="1969623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Ukrainas civiliedzīvotāju uzņemšana</a:t>
            </a:r>
            <a:br>
              <a:rPr lang="lv-LV" b="1" dirty="0" smtClean="0">
                <a:solidFill>
                  <a:schemeClr val="tx2"/>
                </a:solidFill>
                <a:ea typeface="+mn-ea"/>
                <a:cs typeface="+mn-cs"/>
              </a:rPr>
            </a:br>
            <a:endParaRPr lang="lv-LV" sz="1600" b="1" dirty="0">
              <a:solidFill>
                <a:schemeClr val="tx2"/>
              </a:solidFill>
              <a:ea typeface="+mn-ea"/>
              <a:cs typeface="+mn-cs"/>
            </a:endParaRPr>
          </a:p>
        </p:txBody>
      </p:sp>
      <p:sp>
        <p:nvSpPr>
          <p:cNvPr id="2" name="TextBox 1"/>
          <p:cNvSpPr txBox="1"/>
          <p:nvPr/>
        </p:nvSpPr>
        <p:spPr>
          <a:xfrm>
            <a:off x="251521" y="2087136"/>
            <a:ext cx="8568952" cy="3416320"/>
          </a:xfrm>
          <a:prstGeom prst="rect">
            <a:avLst/>
          </a:prstGeom>
          <a:noFill/>
        </p:spPr>
        <p:txBody>
          <a:bodyPr wrap="square" rtlCol="0">
            <a:spAutoFit/>
          </a:bodyPr>
          <a:lstStyle/>
          <a:p>
            <a:pPr algn="just"/>
            <a:r>
              <a:rPr lang="lv-LV" dirty="0">
                <a:solidFill>
                  <a:schemeClr val="tx2"/>
                </a:solidFill>
              </a:rPr>
              <a:t>Uzturēšanās atļaujas pieprasījumu var iesniegt</a:t>
            </a:r>
            <a:r>
              <a:rPr lang="lv-LV" dirty="0" smtClean="0">
                <a:solidFill>
                  <a:schemeClr val="tx2"/>
                </a:solidFill>
              </a:rPr>
              <a:t>:</a:t>
            </a:r>
          </a:p>
          <a:p>
            <a:pPr algn="just"/>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Rīgas </a:t>
            </a:r>
            <a:r>
              <a:rPr lang="lv-LV" dirty="0">
                <a:solidFill>
                  <a:schemeClr val="tx2"/>
                </a:solidFill>
              </a:rPr>
              <a:t>atbalsta centrā Ukrainas iedzīvotājiem Rīgā, Amatu ielā </a:t>
            </a:r>
            <a:r>
              <a:rPr lang="lv-LV" dirty="0" smtClean="0">
                <a:solidFill>
                  <a:schemeClr val="tx2"/>
                </a:solidFill>
              </a:rPr>
              <a:t>4</a:t>
            </a:r>
          </a:p>
          <a:p>
            <a:pPr marL="285750" indent="-285750" algn="just">
              <a:buFont typeface="Arial" panose="020B0604020202020204" pitchFamily="34" charset="0"/>
              <a:buChar char="•"/>
            </a:pPr>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valsts </a:t>
            </a:r>
            <a:r>
              <a:rPr lang="lv-LV" dirty="0">
                <a:solidFill>
                  <a:schemeClr val="tx2"/>
                </a:solidFill>
              </a:rPr>
              <a:t>un pašvaldību vienotajos klientu apkalpošanas centros</a:t>
            </a:r>
          </a:p>
          <a:p>
            <a:pPr algn="just"/>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atsūtot </a:t>
            </a:r>
            <a:r>
              <a:rPr lang="lv-LV" dirty="0">
                <a:solidFill>
                  <a:schemeClr val="tx2"/>
                </a:solidFill>
              </a:rPr>
              <a:t>pa pastu uz jebkuru Pilsonības un migrācijas lietu pārvaldes teritoriālo nodaļu</a:t>
            </a:r>
          </a:p>
          <a:p>
            <a:pPr algn="just"/>
            <a:endParaRPr lang="lv-LV" dirty="0">
              <a:solidFill>
                <a:schemeClr val="tx2"/>
              </a:solidFill>
            </a:endParaRPr>
          </a:p>
          <a:p>
            <a:pPr marL="285750" indent="-285750" algn="just">
              <a:buFont typeface="Arial" panose="020B0604020202020204" pitchFamily="34" charset="0"/>
              <a:buChar char="•"/>
            </a:pPr>
            <a:r>
              <a:rPr lang="lv-LV" dirty="0" smtClean="0">
                <a:solidFill>
                  <a:schemeClr val="tx2"/>
                </a:solidFill>
              </a:rPr>
              <a:t>elektroniski</a:t>
            </a:r>
            <a:r>
              <a:rPr lang="lv-LV" dirty="0">
                <a:solidFill>
                  <a:schemeClr val="tx2"/>
                </a:solidFill>
              </a:rPr>
              <a:t>, pieteikumam pievienotos dokumentus parakstot ar drošu elektronisko parakstu, ja tāds ir personas rīcībā</a:t>
            </a:r>
          </a:p>
          <a:p>
            <a:endParaRPr lang="lv-LV" dirty="0"/>
          </a:p>
        </p:txBody>
      </p:sp>
    </p:spTree>
    <p:extLst>
      <p:ext uri="{BB962C8B-B14F-4D97-AF65-F5344CB8AC3E}">
        <p14:creationId xmlns:p14="http://schemas.microsoft.com/office/powerpoint/2010/main" val="2276266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xfrm>
            <a:off x="2144632" y="206888"/>
            <a:ext cx="6415119" cy="1022365"/>
          </a:xfrm>
          <a:prstGeom prst="rect">
            <a:avLst/>
          </a:prstGeom>
        </p:spPr>
        <p:txBody>
          <a:bodyPr vert="horz" lIns="93957" tIns="46979" rIns="93957" bIns="46979" rtlCol="0" anchor="b">
            <a:noAutofit/>
          </a:bodyPr>
          <a:lstStyle>
            <a:lvl1pPr algn="l" defTabSz="939575" rtl="0" eaLnBrk="1" latinLnBrk="0" hangingPunct="1">
              <a:spcBef>
                <a:spcPct val="0"/>
              </a:spcBef>
              <a:buNone/>
              <a:defRPr sz="2400" kern="1200">
                <a:solidFill>
                  <a:schemeClr val="tx1"/>
                </a:solidFill>
                <a:latin typeface="Verdana" pitchFamily="34" charset="0"/>
                <a:ea typeface="+mj-ea"/>
                <a:cs typeface="+mj-cs"/>
              </a:defRPr>
            </a:lvl1pPr>
          </a:lstStyle>
          <a:p>
            <a:pPr algn="ctr" fontAlgn="auto">
              <a:spcAft>
                <a:spcPts val="0"/>
              </a:spcAft>
              <a:defRPr/>
            </a:pPr>
            <a:r>
              <a:rPr lang="lv-LV" b="1" dirty="0" smtClean="0">
                <a:solidFill>
                  <a:schemeClr val="tx2"/>
                </a:solidFill>
                <a:ea typeface="+mn-ea"/>
                <a:cs typeface="+mn-cs"/>
              </a:rPr>
              <a:t>Dokumentu izskatīšana</a:t>
            </a:r>
            <a:endParaRPr lang="lv-LV" sz="1600" b="1" dirty="0">
              <a:solidFill>
                <a:schemeClr val="tx2"/>
              </a:solidFill>
              <a:ea typeface="+mn-ea"/>
              <a:cs typeface="+mn-cs"/>
            </a:endParaRPr>
          </a:p>
        </p:txBody>
      </p:sp>
      <p:sp>
        <p:nvSpPr>
          <p:cNvPr id="2" name="TextBox 1"/>
          <p:cNvSpPr txBox="1"/>
          <p:nvPr/>
        </p:nvSpPr>
        <p:spPr>
          <a:xfrm>
            <a:off x="251521" y="2087136"/>
            <a:ext cx="8568952" cy="3416320"/>
          </a:xfrm>
          <a:prstGeom prst="rect">
            <a:avLst/>
          </a:prstGeom>
          <a:noFill/>
        </p:spPr>
        <p:txBody>
          <a:bodyPr wrap="square" rtlCol="0">
            <a:spAutoFit/>
          </a:bodyPr>
          <a:lstStyle/>
          <a:p>
            <a:pPr lvl="0" algn="just"/>
            <a:r>
              <a:rPr lang="lv-LV" dirty="0" smtClean="0">
                <a:solidFill>
                  <a:schemeClr val="tx2"/>
                </a:solidFill>
              </a:rPr>
              <a:t>Ukrainas civiliedzīvotāja dokumentus izskata:</a:t>
            </a:r>
          </a:p>
          <a:p>
            <a:pPr lvl="0" algn="just"/>
            <a:endParaRPr lang="lv-LV" dirty="0" smtClean="0">
              <a:solidFill>
                <a:schemeClr val="tx2"/>
              </a:solidFill>
            </a:endParaRPr>
          </a:p>
          <a:p>
            <a:pPr marL="285750" lvl="0" indent="-285750" algn="just">
              <a:buFontTx/>
              <a:buChar char="-"/>
            </a:pPr>
            <a:r>
              <a:rPr lang="lv-LV" dirty="0" smtClean="0">
                <a:solidFill>
                  <a:schemeClr val="tx2"/>
                </a:solidFill>
              </a:rPr>
              <a:t>personai, kas līdz šim nav saņēmusi ne vīzu, ne uzturēšanās atļauju – </a:t>
            </a:r>
            <a:r>
              <a:rPr lang="lv-LV" b="1" dirty="0" smtClean="0">
                <a:solidFill>
                  <a:schemeClr val="tx2"/>
                </a:solidFill>
              </a:rPr>
              <a:t>10 </a:t>
            </a:r>
            <a:r>
              <a:rPr lang="lv-LV" b="1" dirty="0">
                <a:solidFill>
                  <a:schemeClr val="tx2"/>
                </a:solidFill>
              </a:rPr>
              <a:t>darbdienu laikā </a:t>
            </a:r>
            <a:r>
              <a:rPr lang="lv-LV" dirty="0">
                <a:solidFill>
                  <a:schemeClr val="tx2"/>
                </a:solidFill>
              </a:rPr>
              <a:t>(kartes izgatavošanas termiņš – </a:t>
            </a:r>
            <a:r>
              <a:rPr lang="lv-LV" dirty="0" smtClean="0">
                <a:solidFill>
                  <a:schemeClr val="tx2"/>
                </a:solidFill>
              </a:rPr>
              <a:t>2 </a:t>
            </a:r>
            <a:r>
              <a:rPr lang="lv-LV" dirty="0">
                <a:solidFill>
                  <a:schemeClr val="tx2"/>
                </a:solidFill>
              </a:rPr>
              <a:t>darbdienas</a:t>
            </a:r>
            <a:r>
              <a:rPr lang="lv-LV" dirty="0" smtClean="0">
                <a:solidFill>
                  <a:schemeClr val="tx2"/>
                </a:solidFill>
              </a:rPr>
              <a:t>);</a:t>
            </a:r>
          </a:p>
          <a:p>
            <a:pPr marL="285750" lvl="0" indent="-285750" algn="just">
              <a:buFontTx/>
              <a:buChar char="-"/>
            </a:pPr>
            <a:r>
              <a:rPr lang="lv-LV" dirty="0">
                <a:solidFill>
                  <a:schemeClr val="tx2"/>
                </a:solidFill>
              </a:rPr>
              <a:t>p</a:t>
            </a:r>
            <a:r>
              <a:rPr lang="lv-LV" dirty="0" smtClean="0">
                <a:solidFill>
                  <a:schemeClr val="tx2"/>
                </a:solidFill>
              </a:rPr>
              <a:t>ersonai, kam 2022.gadā jau bija izsniegta vīza vai uzturēšanās atļauja – </a:t>
            </a:r>
            <a:r>
              <a:rPr lang="lv-LV" b="1" dirty="0" smtClean="0">
                <a:solidFill>
                  <a:schemeClr val="tx2"/>
                </a:solidFill>
              </a:rPr>
              <a:t>viena mēneša laikā </a:t>
            </a:r>
            <a:r>
              <a:rPr lang="lv-LV" dirty="0" smtClean="0">
                <a:solidFill>
                  <a:schemeClr val="tx2"/>
                </a:solidFill>
              </a:rPr>
              <a:t>(kartes izgatavošanas termiņš – 10 darbdienas).</a:t>
            </a:r>
          </a:p>
          <a:p>
            <a:pPr marL="285750" lvl="0" indent="-285750" algn="just">
              <a:buFontTx/>
              <a:buChar char="-"/>
            </a:pPr>
            <a:endParaRPr lang="lv-LV" dirty="0">
              <a:solidFill>
                <a:schemeClr val="tx2"/>
              </a:solidFill>
            </a:endParaRPr>
          </a:p>
          <a:p>
            <a:pPr lvl="0" algn="just"/>
            <a:r>
              <a:rPr lang="lv-LV" dirty="0" smtClean="0">
                <a:solidFill>
                  <a:schemeClr val="tx2"/>
                </a:solidFill>
              </a:rPr>
              <a:t>Pēc dokumentu pieņemšanas lūgums informēt personas, ka pēc 10 darbdienām vai viena mēneša (atbilstoši tam, vai persona dokumentu saņems pirmo reizi vai atkārtoti) </a:t>
            </a:r>
            <a:r>
              <a:rPr lang="lv-LV" dirty="0" smtClean="0">
                <a:solidFill>
                  <a:schemeClr val="tx2"/>
                </a:solidFill>
              </a:rPr>
              <a:t>jāvēršas </a:t>
            </a:r>
            <a:r>
              <a:rPr lang="lv-LV" dirty="0" smtClean="0">
                <a:solidFill>
                  <a:schemeClr val="tx2"/>
                </a:solidFill>
              </a:rPr>
              <a:t>jebkurā PMLP teritoriālajā nodaļā, lai nodotu biometrijas datus </a:t>
            </a:r>
            <a:r>
              <a:rPr lang="lv-LV" dirty="0" smtClean="0">
                <a:solidFill>
                  <a:schemeClr val="tx2"/>
                </a:solidFill>
              </a:rPr>
              <a:t>uzturēšanās atļaujas kartes </a:t>
            </a:r>
            <a:r>
              <a:rPr lang="lv-LV" dirty="0" smtClean="0">
                <a:solidFill>
                  <a:schemeClr val="tx2"/>
                </a:solidFill>
              </a:rPr>
              <a:t>izgatavošanai.</a:t>
            </a:r>
            <a:endParaRPr lang="lv-LV" dirty="0">
              <a:solidFill>
                <a:schemeClr val="tx2"/>
              </a:solidFill>
            </a:endParaRPr>
          </a:p>
          <a:p>
            <a:pPr lvl="0"/>
            <a:endParaRPr lang="lv-LV" dirty="0"/>
          </a:p>
        </p:txBody>
      </p:sp>
    </p:spTree>
    <p:extLst>
      <p:ext uri="{BB962C8B-B14F-4D97-AF65-F5344CB8AC3E}">
        <p14:creationId xmlns:p14="http://schemas.microsoft.com/office/powerpoint/2010/main" val="3435937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MARTA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2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9.xml><?xml version="1.0" encoding="utf-8"?>
<a:theme xmlns:a="http://schemas.openxmlformats.org/drawingml/2006/main" name="SAULRI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1.xml><?xml version="1.0" encoding="utf-8"?>
<a:theme xmlns:a="http://schemas.openxmlformats.org/drawingml/2006/main" name="PML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Visadi efekti</Template>
  <TotalTime>51164</TotalTime>
  <Words>724</Words>
  <Application>Microsoft Office PowerPoint</Application>
  <PresentationFormat>On-screen Show (4:3)</PresentationFormat>
  <Paragraphs>44</Paragraphs>
  <Slides>9</Slides>
  <Notes>1</Notes>
  <HiddenSlides>0</HiddenSlides>
  <MMClips>0</MMClips>
  <ScaleCrop>false</ScaleCrop>
  <HeadingPairs>
    <vt:vector size="6" baseType="variant">
      <vt:variant>
        <vt:lpstr>Fonts Used</vt:lpstr>
      </vt:variant>
      <vt:variant>
        <vt:i4>5</vt:i4>
      </vt:variant>
      <vt:variant>
        <vt:lpstr>Theme</vt:lpstr>
      </vt:variant>
      <vt:variant>
        <vt:i4>31</vt:i4>
      </vt:variant>
      <vt:variant>
        <vt:lpstr>Slide Titles</vt:lpstr>
      </vt:variant>
      <vt:variant>
        <vt:i4>9</vt:i4>
      </vt:variant>
    </vt:vector>
  </HeadingPairs>
  <TitlesOfParts>
    <vt:vector size="45" baseType="lpstr">
      <vt:lpstr>Arial</vt:lpstr>
      <vt:lpstr>Calibri</vt:lpstr>
      <vt:lpstr>Times New Roman</vt:lpstr>
      <vt:lpstr>Verdana</vt:lpstr>
      <vt:lpstr>Verdana (Body)</vt:lpstr>
      <vt:lpstr>1_Office Theme</vt:lpstr>
      <vt:lpstr>SMARTART</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15_Office Theme</vt:lpstr>
      <vt:lpstr>16_Office Theme</vt:lpstr>
      <vt:lpstr>17_Office Theme</vt:lpstr>
      <vt:lpstr>18_Office Theme</vt:lpstr>
      <vt:lpstr>19_Office Theme</vt:lpstr>
      <vt:lpstr>20_Office Theme</vt:lpstr>
      <vt:lpstr>21_Office Theme</vt:lpstr>
      <vt:lpstr>22_Office Theme</vt:lpstr>
      <vt:lpstr>23_Office Theme</vt:lpstr>
      <vt:lpstr>24_Office Theme</vt:lpstr>
      <vt:lpstr>25_Office Theme</vt:lpstr>
      <vt:lpstr>26_Office Theme</vt:lpstr>
      <vt:lpstr>27_Office Theme</vt:lpstr>
      <vt:lpstr>SAULRIETS</vt:lpstr>
      <vt:lpstr>1_سمة Office</vt:lpstr>
      <vt:lpstr>PMLP</vt:lpstr>
      <vt:lpstr>PowerPoint Presentation</vt:lpstr>
      <vt:lpstr>Ukrainas civiliedzīvotāju uzņemšana </vt:lpstr>
      <vt:lpstr>Ukrainas civiliedzīvotāju uzņemšana </vt:lpstr>
      <vt:lpstr>Ukrainas civiliedzīvotāju uzņemšana </vt:lpstr>
      <vt:lpstr>Ukrainas civiliedzīvotāju uzņemšana </vt:lpstr>
      <vt:lpstr>Ukrainas civiliedzīvotāju uzņemšana </vt:lpstr>
      <vt:lpstr>Ukrainas civiliedzīvotāju uzņemšana </vt:lpstr>
      <vt:lpstr>Ukrainas civiliedzīvotāju uzņemšana </vt:lpstr>
      <vt:lpstr>Dokumentu izskatīšana</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Citizenship and Migration Affairs</dc:title>
  <dc:creator>Sarmite Vegere</dc:creator>
  <cp:lastModifiedBy>Vilmārs Mangalis</cp:lastModifiedBy>
  <cp:revision>4350</cp:revision>
  <cp:lastPrinted>2022-12-29T09:15:21Z</cp:lastPrinted>
  <dcterms:created xsi:type="dcterms:W3CDTF">2011-08-30T18:23:54Z</dcterms:created>
  <dcterms:modified xsi:type="dcterms:W3CDTF">2023-02-14T11:00:49Z</dcterms:modified>
</cp:coreProperties>
</file>