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5" r:id="rId2"/>
    <p:sldId id="261" r:id="rId3"/>
    <p:sldId id="277" r:id="rId4"/>
    <p:sldId id="276" r:id="rId5"/>
    <p:sldId id="278" r:id="rId6"/>
    <p:sldId id="279" r:id="rId7"/>
    <p:sldId id="281" r:id="rId8"/>
    <p:sldId id="280" r:id="rId9"/>
    <p:sldId id="282" r:id="rId10"/>
    <p:sldId id="285" r:id="rId11"/>
    <p:sldId id="257" r:id="rId12"/>
    <p:sldId id="284" r:id="rId13"/>
    <p:sldId id="283" r:id="rId14"/>
    <p:sldId id="286" r:id="rId15"/>
    <p:sldId id="287" r:id="rId16"/>
    <p:sldId id="267" r:id="rId17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0F06B-8D40-46CD-850A-BA3D0E641BD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9299A-6E7C-450C-9869-E157C0C49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23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8617-4FBA-4609-B7E3-730D438DFFE7}" type="datetimeFigureOut">
              <a:rPr lang="lv-LV" smtClean="0"/>
              <a:t>03.06.2021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C810F-2E60-49A2-A7A3-9E324019034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9657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8617-4FBA-4609-B7E3-730D438DFFE7}" type="datetimeFigureOut">
              <a:rPr lang="lv-LV" smtClean="0"/>
              <a:t>03.06.2021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C810F-2E60-49A2-A7A3-9E324019034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5307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8617-4FBA-4609-B7E3-730D438DFFE7}" type="datetimeFigureOut">
              <a:rPr lang="lv-LV" smtClean="0"/>
              <a:t>03.06.2021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C810F-2E60-49A2-A7A3-9E324019034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3824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8617-4FBA-4609-B7E3-730D438DFFE7}" type="datetimeFigureOut">
              <a:rPr lang="lv-LV" smtClean="0"/>
              <a:t>03.06.2021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C810F-2E60-49A2-A7A3-9E324019034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3425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8617-4FBA-4609-B7E3-730D438DFFE7}" type="datetimeFigureOut">
              <a:rPr lang="lv-LV" smtClean="0"/>
              <a:t>03.06.2021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C810F-2E60-49A2-A7A3-9E324019034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34726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8617-4FBA-4609-B7E3-730D438DFFE7}" type="datetimeFigureOut">
              <a:rPr lang="lv-LV" smtClean="0"/>
              <a:t>03.06.2021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C810F-2E60-49A2-A7A3-9E324019034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02011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8617-4FBA-4609-B7E3-730D438DFFE7}" type="datetimeFigureOut">
              <a:rPr lang="lv-LV" smtClean="0"/>
              <a:t>03.06.2021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C810F-2E60-49A2-A7A3-9E324019034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69931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8617-4FBA-4609-B7E3-730D438DFFE7}" type="datetimeFigureOut">
              <a:rPr lang="lv-LV" smtClean="0"/>
              <a:t>03.06.2021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C810F-2E60-49A2-A7A3-9E324019034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9783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8617-4FBA-4609-B7E3-730D438DFFE7}" type="datetimeFigureOut">
              <a:rPr lang="lv-LV" smtClean="0"/>
              <a:t>03.06.2021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C810F-2E60-49A2-A7A3-9E324019034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22212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8617-4FBA-4609-B7E3-730D438DFFE7}" type="datetimeFigureOut">
              <a:rPr lang="lv-LV" smtClean="0"/>
              <a:t>03.06.2021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C810F-2E60-49A2-A7A3-9E324019034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26044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8617-4FBA-4609-B7E3-730D438DFFE7}" type="datetimeFigureOut">
              <a:rPr lang="lv-LV" smtClean="0"/>
              <a:t>03.06.2021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C810F-2E60-49A2-A7A3-9E324019034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82006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08617-4FBA-4609-B7E3-730D438DFFE7}" type="datetimeFigureOut">
              <a:rPr lang="lv-LV" smtClean="0"/>
              <a:t>03.06.2021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C810F-2E60-49A2-A7A3-9E324019034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6303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23" y="421178"/>
            <a:ext cx="10515600" cy="1372788"/>
          </a:xfrm>
        </p:spPr>
        <p:txBody>
          <a:bodyPr>
            <a:noAutofit/>
          </a:bodyPr>
          <a:lstStyle/>
          <a:p>
            <a:pPr algn="ctr"/>
            <a:r>
              <a:rPr lang="lv-LV" sz="3200" b="1" dirty="0"/>
              <a:t>P</a:t>
            </a:r>
            <a:r>
              <a:rPr lang="lv-LV" sz="3200" b="1" dirty="0" smtClean="0"/>
              <a:t>eldvietas </a:t>
            </a:r>
            <a:r>
              <a:rPr lang="lv-LV" sz="3200" b="1" dirty="0"/>
              <a:t>un pludmales </a:t>
            </a:r>
            <a:r>
              <a:rPr lang="lv-LV" sz="3200" b="1" dirty="0" smtClean="0"/>
              <a:t>ierīkošana </a:t>
            </a:r>
            <a:r>
              <a:rPr lang="lv-LV" sz="3200" b="1" dirty="0"/>
              <a:t>cilvēkiem ar īpašām vajadzībām Stropu ezerā Stropu ielā 40, Daugavpilī”</a:t>
            </a:r>
            <a:endParaRPr lang="lv-LV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88" y="2233232"/>
            <a:ext cx="4876801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346" y="1869368"/>
            <a:ext cx="4800441" cy="43411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492" y="3604832"/>
            <a:ext cx="464596" cy="435097"/>
          </a:xfrm>
          <a:prstGeom prst="rect">
            <a:avLst/>
          </a:prstGeom>
        </p:spPr>
      </p:pic>
      <p:sp>
        <p:nvSpPr>
          <p:cNvPr id="7" name="Flowchart: Connector 6"/>
          <p:cNvSpPr/>
          <p:nvPr/>
        </p:nvSpPr>
        <p:spPr>
          <a:xfrm>
            <a:off x="9109494" y="2940491"/>
            <a:ext cx="2329132" cy="2198876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96362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BB47FB-F8A3-4E59-9E0A-2C7B658F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04" y="159462"/>
            <a:ext cx="10169106" cy="862776"/>
          </a:xfrm>
        </p:spPr>
        <p:txBody>
          <a:bodyPr>
            <a:normAutofit/>
          </a:bodyPr>
          <a:lstStyle/>
          <a:p>
            <a:r>
              <a:rPr lang="lv-LV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Pretendentu piedāvājumu analīze:</a:t>
            </a:r>
            <a:r>
              <a:rPr lang="lv-LV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D0A35B72-28F7-4D40-88BE-502CCFC349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598853"/>
              </p:ext>
            </p:extLst>
          </p:nvPr>
        </p:nvGraphicFramePr>
        <p:xfrm>
          <a:off x="327804" y="897148"/>
          <a:ext cx="11524891" cy="56677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9231">
                  <a:extLst>
                    <a:ext uri="{9D8B030D-6E8A-4147-A177-3AD203B41FA5}">
                      <a16:colId xmlns:a16="http://schemas.microsoft.com/office/drawing/2014/main" xmlns="" val="2219559295"/>
                    </a:ext>
                  </a:extLst>
                </a:gridCol>
                <a:gridCol w="2440791">
                  <a:extLst>
                    <a:ext uri="{9D8B030D-6E8A-4147-A177-3AD203B41FA5}">
                      <a16:colId xmlns:a16="http://schemas.microsoft.com/office/drawing/2014/main" xmlns="" val="2846871443"/>
                    </a:ext>
                  </a:extLst>
                </a:gridCol>
                <a:gridCol w="1621766"/>
                <a:gridCol w="1466491"/>
                <a:gridCol w="3726612"/>
              </a:tblGrid>
              <a:tr h="855384">
                <a:tc>
                  <a:txBody>
                    <a:bodyPr/>
                    <a:lstStyle/>
                    <a:p>
                      <a:pPr algn="ctr"/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Pretendents</a:t>
                      </a:r>
                      <a:endParaRPr lang="lv-LV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Vides pieejamības pasākumi</a:t>
                      </a:r>
                      <a:endParaRPr lang="lv-LV" sz="2000" b="0" dirty="0" smtClean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Iekārtas piedāvājums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Iekārtas nosaukums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Vizualizācija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3740435"/>
                  </a:ext>
                </a:extLst>
              </a:tr>
              <a:tr h="2336389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AVIRON PS (Pilnsabiedrība)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"Hekken" SIA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"MILLENIUM ARCHITECTURE" SIA</a:t>
                      </a:r>
                      <a:endParaRPr lang="lv-LV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lv-LV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Mobīla</a:t>
                      </a:r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iekārta cilvēkiem ar kustību traucējumiem (piegāde, montāža, pieslēgums, zemējums) ar vadības pulti, maksimāli pieļaujamo slodzi </a:t>
                      </a:r>
                      <a:r>
                        <a:rPr lang="lv-LV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120kg</a:t>
                      </a:r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ātrumu 0.15m/</a:t>
                      </a:r>
                      <a:r>
                        <a:rPr lang="lv-LV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</a:t>
                      </a:r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           Iekārtas montāža/demontāža uz sezonu</a:t>
                      </a:r>
                      <a:endParaRPr lang="lv-LV" sz="2000" b="0" dirty="0" smtClean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63 140.00</a:t>
                      </a:r>
                    </a:p>
                  </a:txBody>
                  <a:tcPr marL="68580" marR="68580" marT="0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Seatrac</a:t>
                      </a:r>
                      <a:r>
                        <a:rPr lang="lv-LV" sz="20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MK5</a:t>
                      </a:r>
                      <a:endParaRPr lang="lv-LV" sz="20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20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2968694"/>
                  </a:ext>
                </a:extLst>
              </a:tr>
              <a:tr h="1418557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"Smart Energy" SIA</a:t>
                      </a:r>
                      <a:endParaRPr lang="lv-LV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12 052.00</a:t>
                      </a:r>
                    </a:p>
                  </a:txBody>
                  <a:tcPr marL="68580" marR="68580" marT="0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HANDI MOVE MODEL 3200</a:t>
                      </a:r>
                      <a:r>
                        <a:rPr lang="lv-LV" sz="20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lv-LV" sz="20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lv-LV" dirty="0"/>
                    </a:p>
                  </a:txBody>
                  <a:tcPr marL="68580" marR="68580" marT="0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57376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"Lagron" SIA</a:t>
                      </a:r>
                      <a:endParaRPr lang="lv-LV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v-LV" sz="2000" b="0" dirty="0" smtClean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3619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8 384.95 </a:t>
                      </a:r>
                    </a:p>
                  </a:txBody>
                  <a:tcPr marL="68580" marR="68580" marT="0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20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20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2476541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3A2F63BA-CF35-40EE-B30E-F44F9DB7C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517" y="1986934"/>
            <a:ext cx="3614178" cy="2032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891" y="4183811"/>
            <a:ext cx="2381043" cy="238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69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829" y="675677"/>
            <a:ext cx="8788879" cy="784406"/>
          </a:xfrm>
        </p:spPr>
        <p:txBody>
          <a:bodyPr>
            <a:normAutofit fontScale="90000"/>
          </a:bodyPr>
          <a:lstStyle/>
          <a:p>
            <a:r>
              <a:rPr lang="lv-LV" sz="3600" dirty="0" err="1">
                <a:solidFill>
                  <a:schemeClr val="dk1"/>
                </a:solidFill>
              </a:rPr>
              <a:t>Mobīla</a:t>
            </a:r>
            <a:r>
              <a:rPr lang="lv-LV" sz="3600" dirty="0">
                <a:solidFill>
                  <a:schemeClr val="dk1"/>
                </a:solidFill>
              </a:rPr>
              <a:t> iekārta cilvēkiem ar kustību </a:t>
            </a:r>
            <a:r>
              <a:rPr lang="lv-LV" sz="3600" dirty="0" smtClean="0">
                <a:solidFill>
                  <a:schemeClr val="dk1"/>
                </a:solidFill>
              </a:rPr>
              <a:t>traucējumiem </a:t>
            </a:r>
            <a:r>
              <a:rPr lang="lv-LV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Seatrac</a:t>
            </a:r>
            <a:r>
              <a:rPr lang="lv-LV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lv-LV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MK5</a:t>
            </a:r>
            <a:br>
              <a:rPr lang="lv-LV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lv-LV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6829" y="1622126"/>
            <a:ext cx="62205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Pilnīgi elektriskā iekārta ar piekļuvi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ūdenī;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Iekārtas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kustību var regulēt ar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pulti;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Maksimālā pieļaujama slodze: 120 kg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Iekārtas kustības ātrums: 0.15 m/</a:t>
            </a:r>
            <a:r>
              <a:rPr lang="lv-LV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</a:t>
            </a:r>
            <a:endParaRPr lang="lv-LV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v-LV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26" y="3273901"/>
            <a:ext cx="6606519" cy="3584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867" y="885706"/>
            <a:ext cx="4227322" cy="28804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601" y="3248300"/>
            <a:ext cx="3600225" cy="347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68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829" y="675677"/>
            <a:ext cx="8788879" cy="784406"/>
          </a:xfrm>
        </p:spPr>
        <p:txBody>
          <a:bodyPr>
            <a:normAutofit fontScale="90000"/>
          </a:bodyPr>
          <a:lstStyle/>
          <a:p>
            <a:r>
              <a:rPr lang="lv-LV" sz="3600" dirty="0" err="1">
                <a:solidFill>
                  <a:schemeClr val="dk1"/>
                </a:solidFill>
              </a:rPr>
              <a:t>Mobīla</a:t>
            </a:r>
            <a:r>
              <a:rPr lang="lv-LV" sz="3600" dirty="0">
                <a:solidFill>
                  <a:schemeClr val="dk1"/>
                </a:solidFill>
              </a:rPr>
              <a:t> iekārta cilvēkiem ar kustību </a:t>
            </a:r>
            <a:r>
              <a:rPr lang="lv-LV" sz="3600" dirty="0" smtClean="0">
                <a:solidFill>
                  <a:schemeClr val="dk1"/>
                </a:solidFill>
              </a:rPr>
              <a:t>traucējumiem </a:t>
            </a:r>
            <a:r>
              <a:rPr lang="lv-LV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HANDI MOVE MODEL 3200 </a:t>
            </a:r>
            <a:br>
              <a:rPr lang="lv-LV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lv-LV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6830" y="1622126"/>
            <a:ext cx="57355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Mobīla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iekārta - lifts iekļūšanai ūdenī;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Iekārtas kustība ir regulējama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ar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pulti;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Maksimālā pieļaujama slodze: 135 kg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Iekārtas kustības ātrums: 0.033 m/</a:t>
            </a:r>
            <a:r>
              <a:rPr lang="lv-LV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(3.30 cm/s)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v-LV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123" y="826345"/>
            <a:ext cx="4950537" cy="54278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72" y="3211286"/>
            <a:ext cx="3646714" cy="364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04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BB47FB-F8A3-4E59-9E0A-2C7B658F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04" y="159462"/>
            <a:ext cx="10169106" cy="862776"/>
          </a:xfrm>
        </p:spPr>
        <p:txBody>
          <a:bodyPr>
            <a:normAutofit/>
          </a:bodyPr>
          <a:lstStyle/>
          <a:p>
            <a:r>
              <a:rPr lang="lv-LV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Pretendentu piedāvājumu analīze:</a:t>
            </a:r>
            <a:r>
              <a:rPr lang="lv-LV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D0A35B72-28F7-4D40-88BE-502CCFC349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24093"/>
              </p:ext>
            </p:extLst>
          </p:nvPr>
        </p:nvGraphicFramePr>
        <p:xfrm>
          <a:off x="327804" y="897148"/>
          <a:ext cx="11399739" cy="56677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9231">
                  <a:extLst>
                    <a:ext uri="{9D8B030D-6E8A-4147-A177-3AD203B41FA5}">
                      <a16:colId xmlns:a16="http://schemas.microsoft.com/office/drawing/2014/main" xmlns="" val="2219559295"/>
                    </a:ext>
                  </a:extLst>
                </a:gridCol>
                <a:gridCol w="2671651">
                  <a:extLst>
                    <a:ext uri="{9D8B030D-6E8A-4147-A177-3AD203B41FA5}">
                      <a16:colId xmlns:a16="http://schemas.microsoft.com/office/drawing/2014/main" xmlns="" val="2846871443"/>
                    </a:ext>
                  </a:extLst>
                </a:gridCol>
                <a:gridCol w="1654628"/>
                <a:gridCol w="4804229"/>
              </a:tblGrid>
              <a:tr h="855384">
                <a:tc>
                  <a:txBody>
                    <a:bodyPr/>
                    <a:lstStyle/>
                    <a:p>
                      <a:pPr algn="ctr"/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Pretendents</a:t>
                      </a:r>
                      <a:endParaRPr lang="lv-LV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Vispārceltniecības darbi</a:t>
                      </a:r>
                      <a:endParaRPr lang="lv-LV" sz="2000" b="0" dirty="0" smtClean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Piedāvājums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Vizualizācija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3740435"/>
                  </a:ext>
                </a:extLst>
              </a:tr>
              <a:tr h="2336389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AVIRON PS (Pilnsabiedrība)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"Hekken" SIA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"MILLENIUM ARCHITECTURE" SIA</a:t>
                      </a:r>
                      <a:endParaRPr lang="lv-LV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42900" indent="-342900" algn="l">
                        <a:spcBef>
                          <a:spcPts val="300"/>
                        </a:spcBef>
                        <a:buFontTx/>
                        <a:buChar char="-"/>
                      </a:pPr>
                      <a:r>
                        <a:rPr lang="lv-LV" sz="20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Laukumi un celiņi;</a:t>
                      </a:r>
                    </a:p>
                    <a:p>
                      <a:pPr marL="342900" indent="-342900" algn="l">
                        <a:spcBef>
                          <a:spcPts val="300"/>
                        </a:spcBef>
                        <a:buFontTx/>
                        <a:buChar char="-"/>
                      </a:pPr>
                      <a:r>
                        <a:rPr lang="lv-LV" sz="20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Laipas;</a:t>
                      </a:r>
                    </a:p>
                    <a:p>
                      <a:pPr marL="342900" indent="-342900" algn="l">
                        <a:spcBef>
                          <a:spcPts val="300"/>
                        </a:spcBef>
                        <a:buFontTx/>
                        <a:buChar char="-"/>
                      </a:pPr>
                      <a:r>
                        <a:rPr lang="lv-LV" sz="20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Margas;</a:t>
                      </a:r>
                    </a:p>
                    <a:p>
                      <a:pPr marL="342900" indent="-342900" algn="l">
                        <a:spcBef>
                          <a:spcPts val="300"/>
                        </a:spcBef>
                        <a:buFontTx/>
                        <a:buChar char="-"/>
                      </a:pPr>
                      <a:r>
                        <a:rPr lang="lv-LV" sz="20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Ģērbtuves;</a:t>
                      </a:r>
                    </a:p>
                    <a:p>
                      <a:pPr marL="342900" indent="-342900" algn="l">
                        <a:spcBef>
                          <a:spcPts val="300"/>
                        </a:spcBef>
                        <a:buFontTx/>
                        <a:buChar char="-"/>
                      </a:pPr>
                      <a:r>
                        <a:rPr lang="lv-LV" sz="20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Soliņi;</a:t>
                      </a:r>
                    </a:p>
                    <a:p>
                      <a:pPr marL="342900" indent="-342900" algn="l">
                        <a:spcBef>
                          <a:spcPts val="300"/>
                        </a:spcBef>
                        <a:buFontTx/>
                        <a:buChar char="-"/>
                      </a:pPr>
                      <a:r>
                        <a:rPr lang="lv-LV" sz="20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Aprīkojums vides pieejamības nodrošināšanai, norādījuma zīmes, brīdinošas joslas.</a:t>
                      </a:r>
                    </a:p>
                    <a:p>
                      <a:pPr marL="342900" indent="-342900" algn="l">
                        <a:spcBef>
                          <a:spcPts val="300"/>
                        </a:spcBef>
                        <a:buFontTx/>
                        <a:buChar char="-"/>
                      </a:pPr>
                      <a:endParaRPr lang="lv-LV" sz="2000" b="0" dirty="0" smtClean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79 141.05</a:t>
                      </a:r>
                    </a:p>
                  </a:txBody>
                  <a:tcPr marL="68580" marR="68580" marT="0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20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2968694"/>
                  </a:ext>
                </a:extLst>
              </a:tr>
              <a:tr h="1418557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"Smart Energy" SIA</a:t>
                      </a:r>
                      <a:endParaRPr lang="lv-LV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104 798.80</a:t>
                      </a:r>
                    </a:p>
                  </a:txBody>
                  <a:tcPr marL="68580" marR="68580" marT="0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 marL="68580" marR="68580" marT="0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57376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"Lagron" SIA</a:t>
                      </a:r>
                      <a:endParaRPr lang="lv-LV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v-LV" sz="2000" b="0" dirty="0" smtClean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3619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55 873.74</a:t>
                      </a:r>
                    </a:p>
                  </a:txBody>
                  <a:tcPr marL="68580" marR="68580" marT="0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20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2476541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3A2F63BA-CF35-40EE-B30E-F44F9DB7C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014" y="1896144"/>
            <a:ext cx="3363012" cy="22168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586" y="4698590"/>
            <a:ext cx="2748440" cy="18271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189" y="3759345"/>
            <a:ext cx="25336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18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3A2F63BA-CF35-40EE-B30E-F44F9DB7C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D0A35B72-28F7-4D40-88BE-502CCFC349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901346"/>
              </p:ext>
            </p:extLst>
          </p:nvPr>
        </p:nvGraphicFramePr>
        <p:xfrm>
          <a:off x="417901" y="457198"/>
          <a:ext cx="11440269" cy="59145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6548">
                  <a:extLst>
                    <a:ext uri="{9D8B030D-6E8A-4147-A177-3AD203B41FA5}">
                      <a16:colId xmlns:a16="http://schemas.microsoft.com/office/drawing/2014/main" xmlns="" val="2219559295"/>
                    </a:ext>
                  </a:extLst>
                </a:gridCol>
                <a:gridCol w="2702427">
                  <a:extLst>
                    <a:ext uri="{9D8B030D-6E8A-4147-A177-3AD203B41FA5}">
                      <a16:colId xmlns:a16="http://schemas.microsoft.com/office/drawing/2014/main" xmlns="" val="2846871443"/>
                    </a:ext>
                  </a:extLst>
                </a:gridCol>
                <a:gridCol w="7011294"/>
              </a:tblGrid>
              <a:tr h="353901">
                <a:tc>
                  <a:txBody>
                    <a:bodyPr/>
                    <a:lstStyle/>
                    <a:p>
                      <a:pPr algn="ctr"/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Datums:</a:t>
                      </a:r>
                      <a:endParaRPr lang="lv-LV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Iesniedzējs:</a:t>
                      </a:r>
                      <a:r>
                        <a:rPr lang="lv-LV" sz="2000" b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lv-LV" sz="2000" b="0" dirty="0" smtClean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Dokuments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3740435"/>
                  </a:ext>
                </a:extLst>
              </a:tr>
              <a:tr h="145763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09.04.2021.</a:t>
                      </a:r>
                      <a:endParaRPr lang="lv-LV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DPD Centralizēto iepirkumu nodaļa</a:t>
                      </a:r>
                      <a:endParaRPr lang="lv-LV" sz="2000" b="0" dirty="0" smtClean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Lēmums piešķirt </a:t>
                      </a:r>
                      <a:r>
                        <a:rPr lang="lv-LV" sz="20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pretendentam PS«AVIRON»</a:t>
                      </a: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līguma slēgšanas tiesības</a:t>
                      </a:r>
                      <a:r>
                        <a:rPr lang="lv-LV" sz="20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atklātā konkursā</a:t>
                      </a:r>
                      <a:r>
                        <a:rPr lang="lv-LV" sz="20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DPD 2021/8 un pretendenta SIA «LAGRON» un SIA «</a:t>
                      </a:r>
                      <a:r>
                        <a:rPr lang="lv-LV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Smart</a:t>
                      </a:r>
                      <a:r>
                        <a:rPr lang="lv-LV" sz="20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v-LV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Energy</a:t>
                      </a:r>
                      <a:r>
                        <a:rPr lang="lv-LV" sz="20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» noraidīšanu.</a:t>
                      </a:r>
                      <a:endParaRPr lang="lv-LV" sz="20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2968694"/>
                  </a:ext>
                </a:extLst>
              </a:tr>
              <a:tr h="1103729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19.04.2021.</a:t>
                      </a:r>
                      <a:endParaRPr lang="lv-LV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SIA «</a:t>
                      </a:r>
                      <a:r>
                        <a:rPr lang="lv-LV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Smart</a:t>
                      </a:r>
                      <a:r>
                        <a:rPr lang="lv-LV" sz="20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v-LV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Energy</a:t>
                      </a:r>
                      <a:r>
                        <a:rPr lang="lv-LV" sz="20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» </a:t>
                      </a:r>
                      <a:endParaRPr lang="lv-LV" sz="2000" b="0" dirty="0" smtClean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Iesniegums Iepirkumu</a:t>
                      </a:r>
                      <a:r>
                        <a:rPr lang="lv-LV" sz="20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uzraudzības birojam (IUB) </a:t>
                      </a: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 Daugavpils pilsēta domes rīkotā atklāta konkursa</a:t>
                      </a:r>
                      <a:r>
                        <a:rPr lang="lv-LV" sz="20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rezultātiem - sūdzība.</a:t>
                      </a:r>
                    </a:p>
                  </a:txBody>
                  <a:tcPr marL="68580" marR="68580" marT="0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4982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20.04.2021</a:t>
                      </a:r>
                      <a:endParaRPr lang="lv-LV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Iepirkumu</a:t>
                      </a:r>
                      <a:r>
                        <a:rPr lang="lv-LV" sz="20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uzraudzības birojs </a:t>
                      </a:r>
                      <a:endParaRPr lang="lv-LV" sz="2000" b="0" dirty="0" smtClean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Vēstule Daugavpils pilsētas domei par paskaidrojumu sniegšanu</a:t>
                      </a:r>
                      <a:r>
                        <a:rPr lang="lv-LV" sz="20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SIA «</a:t>
                      </a:r>
                      <a:r>
                        <a:rPr lang="lv-LV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Smart</a:t>
                      </a:r>
                      <a:r>
                        <a:rPr lang="lv-LV" sz="20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v-LV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Energy</a:t>
                      </a:r>
                      <a:r>
                        <a:rPr lang="lv-LV" sz="20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» iesniegumam</a:t>
                      </a:r>
                      <a:endParaRPr lang="lv-LV" sz="2000" b="0" dirty="0" smtClean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2476541"/>
                  </a:ext>
                </a:extLst>
              </a:tr>
              <a:tr h="74982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30.04.2021.</a:t>
                      </a:r>
                      <a:endParaRPr lang="lv-LV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DPD Centralizēto iepirkumu nodaļa</a:t>
                      </a:r>
                      <a:endParaRPr lang="lv-LV" sz="2000" b="0" dirty="0" smtClean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Vēstule par paskaidrojumu</a:t>
                      </a:r>
                      <a:r>
                        <a:rPr lang="lv-LV" sz="20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sniegšanu</a:t>
                      </a:r>
                      <a:r>
                        <a:rPr lang="lv-LV" sz="20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SIA «</a:t>
                      </a:r>
                      <a:r>
                        <a:rPr lang="lv-LV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Smart</a:t>
                      </a:r>
                      <a:r>
                        <a:rPr lang="lv-LV" sz="20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v-LV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Energy</a:t>
                      </a:r>
                      <a:r>
                        <a:rPr lang="lv-LV" sz="20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» iesniegumam</a:t>
                      </a:r>
                      <a:endParaRPr lang="lv-LV" sz="20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4982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14.05.2021.</a:t>
                      </a:r>
                      <a:endParaRPr lang="lv-LV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DPD Centralizēto iepirkumu nodaļa</a:t>
                      </a:r>
                      <a:endParaRPr lang="lv-LV" sz="2000" b="0" dirty="0" smtClean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Vēstule par papildus paskaidrojumu</a:t>
                      </a:r>
                      <a:r>
                        <a:rPr lang="lv-LV" sz="20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sniegšanu</a:t>
                      </a:r>
                      <a:r>
                        <a:rPr lang="lv-LV" sz="20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SIA «</a:t>
                      </a:r>
                      <a:r>
                        <a:rPr lang="lv-LV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Smart</a:t>
                      </a:r>
                      <a:r>
                        <a:rPr lang="lv-LV" sz="20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v-LV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Energy</a:t>
                      </a:r>
                      <a:r>
                        <a:rPr lang="lv-LV" sz="20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» iesniegumam</a:t>
                      </a:r>
                      <a:endParaRPr lang="lv-LV" sz="20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4982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19.05.2021.</a:t>
                      </a:r>
                      <a:endParaRPr lang="lv-LV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Iepirkumu</a:t>
                      </a:r>
                      <a:r>
                        <a:rPr lang="lv-LV" sz="20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uzraudzības birojs </a:t>
                      </a:r>
                      <a:endParaRPr lang="lv-LV" sz="2000" b="0" dirty="0" smtClean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Lēmums atļaut</a:t>
                      </a:r>
                      <a:r>
                        <a:rPr lang="lv-LV" sz="20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Daugavpils pilsētas domei slēgt iepirkuma līgumu ar noteikto uzvarētāju, PS«AVIRON»</a:t>
                      </a: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018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000" dirty="0">
                <a:latin typeface="Arial" panose="020B0604020202020204" pitchFamily="34" charset="0"/>
                <a:cs typeface="Arial" panose="020B0604020202020204" pitchFamily="34" charset="0"/>
              </a:rPr>
              <a:t>Piešķirtais finansējums DPD budžets 2021.g.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3491" y="1504928"/>
            <a:ext cx="9182554" cy="108299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Tehniskās dokumentācijas izstrāde,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autoruzraudzība un būvdarbu veikšana    -    200 000,00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EUR ar PVN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-    </a:t>
            </a:r>
            <a:r>
              <a:rPr lang="lv-LV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165 289,26 EUR bez PVN</a:t>
            </a:r>
            <a:endParaRPr lang="lv-LV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4D0E52B2-77E2-4F35-A0B1-6C8CEED0AC48}"/>
              </a:ext>
            </a:extLst>
          </p:cNvPr>
          <p:cNvSpPr txBox="1">
            <a:spLocks/>
          </p:cNvSpPr>
          <p:nvPr/>
        </p:nvSpPr>
        <p:spPr>
          <a:xfrm>
            <a:off x="851731" y="2986350"/>
            <a:ext cx="10515600" cy="995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Būvniecības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ieceres dokumentācijas izstrāde, autoruzraudzība un būvdarbu veikšana peldvietas un pludmales ierīkošanai cilvēkiem ar īpašām vajadzībām Stropu ezerā Stropu ielā 40,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Daugavpilī</a:t>
            </a: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72C2D46-023D-48C0-84D6-074523D7DF2D}"/>
              </a:ext>
            </a:extLst>
          </p:cNvPr>
          <p:cNvSpPr txBox="1">
            <a:spLocks/>
          </p:cNvSpPr>
          <p:nvPr/>
        </p:nvSpPr>
        <p:spPr>
          <a:xfrm>
            <a:off x="1739747" y="4381222"/>
            <a:ext cx="8739568" cy="2237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Līgumcena:                                  </a:t>
            </a:r>
            <a:r>
              <a:rPr lang="lv-LV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169 103.45 EUR bez PVN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204 615.17 EUR ar PVN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lv-LV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Līguma izpilde:                            </a:t>
            </a:r>
            <a:r>
              <a:rPr lang="lv-LV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 dienas</a:t>
            </a:r>
          </a:p>
          <a:p>
            <a:pPr>
              <a:lnSpc>
                <a:spcPct val="150000"/>
              </a:lnSpc>
            </a:pP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- 45 dienas – projektēšanas darbi;</a:t>
            </a:r>
          </a:p>
          <a:p>
            <a:pPr>
              <a:lnSpc>
                <a:spcPct val="150000"/>
              </a:lnSpc>
            </a:pP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- 90 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dienas – 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būvdarbi.</a:t>
            </a:r>
          </a:p>
        </p:txBody>
      </p:sp>
    </p:spTree>
    <p:extLst>
      <p:ext uri="{BB962C8B-B14F-4D97-AF65-F5344CB8AC3E}">
        <p14:creationId xmlns:p14="http://schemas.microsoft.com/office/powerpoint/2010/main" val="2111494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880" y="2470059"/>
            <a:ext cx="6694714" cy="22761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lv-LV" sz="4800" dirty="0">
                <a:latin typeface="Arial" panose="020B0604020202020204" pitchFamily="34" charset="0"/>
                <a:cs typeface="Arial" panose="020B0604020202020204" pitchFamily="34" charset="0"/>
              </a:rPr>
              <a:t>Paldies par uzmanību!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03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000" dirty="0">
                <a:latin typeface="Arial" panose="020B0604020202020204" pitchFamily="34" charset="0"/>
                <a:cs typeface="Arial" panose="020B0604020202020204" pitchFamily="34" charset="0"/>
              </a:rPr>
              <a:t>Piešķirtais finansējums DPD budžets 2021.g.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3491" y="1504928"/>
            <a:ext cx="9182554" cy="108299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Tehniskās dokumentācijas izstrāde,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autoruzraudzība un būvdarbu veikšana    -    200 000,00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EUR ar PVN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-    </a:t>
            </a:r>
            <a:r>
              <a:rPr lang="lv-LV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165 289,26 EUR bez PVN</a:t>
            </a:r>
            <a:endParaRPr lang="lv-LV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4D0E52B2-77E2-4F35-A0B1-6C8CEED0AC48}"/>
              </a:ext>
            </a:extLst>
          </p:cNvPr>
          <p:cNvSpPr txBox="1">
            <a:spLocks/>
          </p:cNvSpPr>
          <p:nvPr/>
        </p:nvSpPr>
        <p:spPr>
          <a:xfrm>
            <a:off x="838200" y="2732459"/>
            <a:ext cx="10515600" cy="1098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Iepirkums DPD 2021/8 </a:t>
            </a:r>
            <a:endParaRPr lang="lv-LV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72C2D46-023D-48C0-84D6-074523D7DF2D}"/>
              </a:ext>
            </a:extLst>
          </p:cNvPr>
          <p:cNvSpPr txBox="1">
            <a:spLocks/>
          </p:cNvSpPr>
          <p:nvPr/>
        </p:nvSpPr>
        <p:spPr>
          <a:xfrm>
            <a:off x="1633491" y="4829161"/>
            <a:ext cx="8338645" cy="12422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Iepirkums izsludināts: </a:t>
            </a:r>
            <a:r>
              <a:rPr lang="lv-LV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26.02.2021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Piedāvājuma iesniegšana: </a:t>
            </a:r>
            <a:r>
              <a:rPr lang="lv-LV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16.03.2021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30415" y="3629696"/>
            <a:ext cx="79938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Būvniecības ieceres dokumentācijas izstrāde, autoruzraudzība un būvdarbu veikšana peldvietas un pludmales ierīkošanai cilvēkiem ar īpašām vajadzībām Stropu ezerā Stropu ielā 40, Daugavpilī</a:t>
            </a:r>
          </a:p>
        </p:txBody>
      </p:sp>
    </p:spTree>
    <p:extLst>
      <p:ext uri="{BB962C8B-B14F-4D97-AF65-F5344CB8AC3E}">
        <p14:creationId xmlns:p14="http://schemas.microsoft.com/office/powerpoint/2010/main" val="3460495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BB47FB-F8A3-4E59-9E0A-2C7B658F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17" y="675450"/>
            <a:ext cx="10169106" cy="862776"/>
          </a:xfrm>
        </p:spPr>
        <p:txBody>
          <a:bodyPr>
            <a:normAutofit/>
          </a:bodyPr>
          <a:lstStyle/>
          <a:p>
            <a:r>
              <a:rPr lang="lv-LV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Pretendentu </a:t>
            </a:r>
            <a:r>
              <a:rPr lang="lv-LV" sz="3200" dirty="0">
                <a:latin typeface="Arial" panose="020B0604020202020204" pitchFamily="34" charset="0"/>
                <a:cs typeface="Arial" panose="020B0604020202020204" pitchFamily="34" charset="0"/>
              </a:rPr>
              <a:t>finanšu </a:t>
            </a:r>
            <a:r>
              <a:rPr lang="lv-LV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piedāvājumu apkopojums:</a:t>
            </a:r>
            <a:r>
              <a:rPr lang="lv-LV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D0A35B72-28F7-4D40-88BE-502CCFC349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397705"/>
              </p:ext>
            </p:extLst>
          </p:nvPr>
        </p:nvGraphicFramePr>
        <p:xfrm>
          <a:off x="1570655" y="1538226"/>
          <a:ext cx="9437368" cy="46382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5727">
                  <a:extLst>
                    <a:ext uri="{9D8B030D-6E8A-4147-A177-3AD203B41FA5}">
                      <a16:colId xmlns:a16="http://schemas.microsoft.com/office/drawing/2014/main" xmlns="" val="2219559295"/>
                    </a:ext>
                  </a:extLst>
                </a:gridCol>
                <a:gridCol w="2789150">
                  <a:extLst>
                    <a:ext uri="{9D8B030D-6E8A-4147-A177-3AD203B41FA5}">
                      <a16:colId xmlns:a16="http://schemas.microsoft.com/office/drawing/2014/main" xmlns="" val="1211938972"/>
                    </a:ext>
                  </a:extLst>
                </a:gridCol>
                <a:gridCol w="3192491">
                  <a:extLst>
                    <a:ext uri="{9D8B030D-6E8A-4147-A177-3AD203B41FA5}">
                      <a16:colId xmlns:a16="http://schemas.microsoft.com/office/drawing/2014/main" xmlns="" val="2846871443"/>
                    </a:ext>
                  </a:extLst>
                </a:gridCol>
              </a:tblGrid>
              <a:tr h="34369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Iepirkums -  </a:t>
                      </a:r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DPD 2021/8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3042019"/>
                  </a:ext>
                </a:extLst>
              </a:tr>
              <a:tr h="585236">
                <a:tc>
                  <a:txBody>
                    <a:bodyPr/>
                    <a:lstStyle/>
                    <a:p>
                      <a:pPr algn="ctr"/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Pretendents</a:t>
                      </a:r>
                      <a:endParaRPr lang="lv-LV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Iesniegšanas </a:t>
                      </a:r>
                    </a:p>
                    <a:p>
                      <a:pPr algn="ctr"/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datums un laiks</a:t>
                      </a:r>
                      <a:endParaRPr lang="lv-LV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Cena bez </a:t>
                      </a: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PVN / </a:t>
                      </a:r>
                      <a:r>
                        <a:rPr lang="lv-LV" sz="20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lv-LV" sz="2000" b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Cena ar PVN </a:t>
                      </a:r>
                      <a:endParaRPr lang="lv-LV" sz="2000" b="0" dirty="0" smtClean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3740435"/>
                  </a:ext>
                </a:extLst>
              </a:tr>
              <a:tr h="1821689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AVIRON PS (Pilnsabiedrība)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"Hekken" SIA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"MILLENIUM ARCHITECTURE" SIA</a:t>
                      </a:r>
                      <a:endParaRPr lang="lv-LV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15.03.2021 plkst. 18:46</a:t>
                      </a:r>
                      <a:endParaRPr lang="lv-LV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EIRO </a:t>
                      </a: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169 103.45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EIRO</a:t>
                      </a:r>
                      <a:r>
                        <a:rPr lang="lv-LV" sz="2000" b="0" baseline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204 615.17 </a:t>
                      </a:r>
                      <a:endParaRPr lang="lv-LV" sz="2000" b="0" dirty="0" smtClean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2968694"/>
                  </a:ext>
                </a:extLst>
              </a:tr>
              <a:tr h="93165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"Smart Energy" SIA</a:t>
                      </a:r>
                      <a:endParaRPr lang="lv-LV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16.03.2021 plkst. 09:18</a:t>
                      </a:r>
                      <a:endParaRPr lang="lv-LV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EIRO </a:t>
                      </a: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124 850.50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EIRO</a:t>
                      </a:r>
                      <a:r>
                        <a:rPr lang="lv-LV" sz="2000" b="0" baseline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151 069.11</a:t>
                      </a:r>
                      <a:endParaRPr lang="lv-LV" sz="2000" b="0" dirty="0" smtClean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3619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3165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"Lagron" SIA</a:t>
                      </a:r>
                      <a:endParaRPr lang="lv-LV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16.03.2021 plkst. 08:27</a:t>
                      </a:r>
                      <a:endParaRPr lang="lv-LV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EIRO </a:t>
                      </a: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68 114.21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EIRO</a:t>
                      </a:r>
                      <a:r>
                        <a:rPr lang="lv-LV" sz="2000" b="0" baseline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82 418.19 </a:t>
                      </a:r>
                      <a:endParaRPr lang="lv-LV" sz="2000" b="0" dirty="0" smtClean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3619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2476541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3A2F63BA-CF35-40EE-B30E-F44F9DB7C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98649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B96441-64F8-489B-83D2-7442B026E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93060" cy="808067"/>
          </a:xfrm>
        </p:spPr>
        <p:txBody>
          <a:bodyPr>
            <a:normAutofit/>
          </a:bodyPr>
          <a:lstStyle/>
          <a:p>
            <a:pPr algn="ctr"/>
            <a:r>
              <a:rPr lang="lv-LV" sz="4000" dirty="0">
                <a:latin typeface="Arial" panose="020B0604020202020204" pitchFamily="34" charset="0"/>
                <a:cs typeface="Arial" panose="020B0604020202020204" pitchFamily="34" charset="0"/>
              </a:rPr>
              <a:t>Būvniecības ieceres tehniskā specifikācija: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173192"/>
            <a:ext cx="10495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v-LV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Ieceres mērķis</a:t>
            </a:r>
            <a:r>
              <a:rPr lang="lv-LV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- Peldvietas un pludmales ierīkošana cilvēkiem ar īpašām vajadzībām Stropu ezerā Stropu ielā 40, Daugavpilī, izstrādāt atbilstoši Latvijā spēkā esošajiem būvnormatīviem un standartiem.</a:t>
            </a:r>
            <a:endParaRPr lang="lv-LV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95" y="2761825"/>
            <a:ext cx="4283834" cy="30437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271" y="2761825"/>
            <a:ext cx="4185160" cy="27850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7" r="28143"/>
          <a:stretch/>
        </p:blipFill>
        <p:spPr>
          <a:xfrm>
            <a:off x="4659609" y="3366254"/>
            <a:ext cx="3234382" cy="29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39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762" y="3781841"/>
            <a:ext cx="3851860" cy="25679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571" y="599064"/>
            <a:ext cx="3549051" cy="26617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B96441-64F8-489B-83D2-7442B026E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93060" cy="808067"/>
          </a:xfrm>
        </p:spPr>
        <p:txBody>
          <a:bodyPr>
            <a:normAutofit/>
          </a:bodyPr>
          <a:lstStyle/>
          <a:p>
            <a:pPr algn="ctr"/>
            <a:r>
              <a:rPr lang="lv-LV" sz="4000" dirty="0">
                <a:latin typeface="Arial" panose="020B0604020202020204" pitchFamily="34" charset="0"/>
                <a:cs typeface="Arial" panose="020B0604020202020204" pitchFamily="34" charset="0"/>
              </a:rPr>
              <a:t>Būvniecības ieceres tehniskā specifikācija: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173192"/>
            <a:ext cx="616644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lv-LV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Prasības izstrādāt:</a:t>
            </a:r>
            <a:endParaRPr lang="lv-LV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100"/>
              <a:buFont typeface="Times New Roman" panose="02020603050405020304" pitchFamily="18" charset="0"/>
              <a:buChar char="-"/>
            </a:pPr>
            <a:r>
              <a:rPr lang="x-none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Drošu risinājumu </a:t>
            </a:r>
            <a:r>
              <a:rPr lang="lv-LV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personu ar kustību traucējumiem nokļūšanai un izkļūšanai no ūdens saskaņā ar LBN 208-15 “Noteikumi par Latvijas būvnormatīvu LBN 208-15 "Publiskas būves";</a:t>
            </a:r>
          </a:p>
          <a:p>
            <a:pPr marL="342900" lvl="0" indent="-342900" algn="just">
              <a:spcAft>
                <a:spcPts val="0"/>
              </a:spcAft>
              <a:buSzPts val="1100"/>
              <a:buFont typeface="Times New Roman" panose="02020603050405020304" pitchFamily="18" charset="0"/>
              <a:buChar char="-"/>
            </a:pPr>
            <a:r>
              <a:rPr lang="lv-LV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Konstrukcijas projektēšanu veikt ievērojot “Vides pieejamības vadlīnijas publiskajām būvēm un telpām un publiskajai </a:t>
            </a:r>
            <a:r>
              <a:rPr lang="lv-LV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ārtelpai</a:t>
            </a:r>
            <a:r>
              <a:rPr lang="lv-LV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”;</a:t>
            </a:r>
          </a:p>
          <a:p>
            <a:pPr marL="342900" lvl="0" indent="-342900" algn="just">
              <a:spcAft>
                <a:spcPts val="0"/>
              </a:spcAft>
              <a:buSzPts val="1100"/>
              <a:buFont typeface="Times New Roman" panose="02020603050405020304" pitchFamily="18" charset="0"/>
              <a:buChar char="-"/>
            </a:pPr>
            <a:r>
              <a:rPr lang="x-none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Nodrošināt </a:t>
            </a:r>
            <a:r>
              <a:rPr lang="lv-LV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konstrukcijai </a:t>
            </a:r>
            <a:r>
              <a:rPr lang="lv-LV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pretslīdes</a:t>
            </a:r>
            <a:r>
              <a:rPr lang="lv-LV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virsmu;</a:t>
            </a:r>
          </a:p>
          <a:p>
            <a:pPr marL="342900" lvl="0" indent="-342900" algn="just">
              <a:spcAft>
                <a:spcPts val="0"/>
              </a:spcAft>
              <a:buSzPts val="1100"/>
              <a:buFont typeface="Times New Roman" panose="02020603050405020304" pitchFamily="18" charset="0"/>
              <a:buChar char="-"/>
            </a:pPr>
            <a:r>
              <a:rPr lang="lv-LV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Noejai paredzēt margas. Margām jābūt izveidotām tādā veidā, lai droši turēties varētu arī ūdenī;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735" y="2848689"/>
            <a:ext cx="2391672" cy="134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76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313" y="769158"/>
            <a:ext cx="4078282" cy="27111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B96441-64F8-489B-83D2-7442B026E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93060" cy="808067"/>
          </a:xfrm>
        </p:spPr>
        <p:txBody>
          <a:bodyPr>
            <a:normAutofit/>
          </a:bodyPr>
          <a:lstStyle/>
          <a:p>
            <a:pPr algn="ctr"/>
            <a:r>
              <a:rPr lang="lv-LV" sz="4000" dirty="0">
                <a:latin typeface="Arial" panose="020B0604020202020204" pitchFamily="34" charset="0"/>
                <a:cs typeface="Arial" panose="020B0604020202020204" pitchFamily="34" charset="0"/>
              </a:rPr>
              <a:t>Būvniecības ieceres tehniskā specifikācija: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173192"/>
            <a:ext cx="63044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lv-LV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Prasības izstrādāt:</a:t>
            </a:r>
            <a:endParaRPr lang="lv-LV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SzPts val="1100"/>
              <a:buFont typeface="Times New Roman" panose="02020603050405020304" pitchFamily="18" charset="0"/>
              <a:buChar char="-"/>
            </a:pPr>
            <a:r>
              <a:rPr lang="x-none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Paredzēt speciālu ģērbtuvi </a:t>
            </a:r>
            <a:r>
              <a:rPr lang="lv-LV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cilvēkiem ar īpašām vajadzībām (ar kustību traucējumiem), tai skaitā </a:t>
            </a:r>
            <a:r>
              <a:rPr lang="x-none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riteņkrēsl</a:t>
            </a:r>
            <a:r>
              <a:rPr lang="lv-LV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ā</a:t>
            </a:r>
            <a:r>
              <a:rPr lang="x-none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lv-LV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SzPts val="1100"/>
              <a:buFont typeface="Times New Roman" panose="02020603050405020304" pitchFamily="18" charset="0"/>
              <a:buChar char="-"/>
            </a:pPr>
            <a:r>
              <a:rPr lang="lv-LV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Konstrukcijas materiāliem jāatbilst lietošanas mērķim, jābūt izturīgiem pret laika apstākļiem un citiem ietekmes faktoriem;</a:t>
            </a:r>
          </a:p>
          <a:p>
            <a:pPr marL="342900" lvl="0" indent="-342900" algn="just">
              <a:spcAft>
                <a:spcPts val="0"/>
              </a:spcAft>
              <a:buSzPts val="1100"/>
              <a:buFont typeface="Times New Roman" panose="02020603050405020304" pitchFamily="18" charset="0"/>
              <a:buChar char="-"/>
            </a:pPr>
            <a:r>
              <a:rPr lang="lv-LV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Konstrukcijai jāpiemīt </a:t>
            </a:r>
            <a:r>
              <a:rPr lang="lv-LV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pretvandalisma</a:t>
            </a:r>
            <a:r>
              <a:rPr lang="lv-LV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risinājumi</a:t>
            </a:r>
            <a:r>
              <a:rPr lang="lv-LV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lv-LV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081" y="3747344"/>
            <a:ext cx="4075514" cy="29744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655" y="4288421"/>
            <a:ext cx="2901948" cy="223132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84275" y="4799450"/>
            <a:ext cx="46004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Ja </a:t>
            </a:r>
            <a:r>
              <a:rPr lang="lv-LV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konstrukcija ir noņemama </a:t>
            </a:r>
            <a:r>
              <a:rPr lang="lv-LV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ziemas </a:t>
            </a:r>
            <a:r>
              <a:rPr lang="lv-LV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periodam, tad tai jābūt pietiekoši vieglai un                       transformējamai;</a:t>
            </a:r>
          </a:p>
        </p:txBody>
      </p:sp>
    </p:spTree>
    <p:extLst>
      <p:ext uri="{BB962C8B-B14F-4D97-AF65-F5344CB8AC3E}">
        <p14:creationId xmlns:p14="http://schemas.microsoft.com/office/powerpoint/2010/main" val="1484258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7"/>
          <a:stretch/>
        </p:blipFill>
        <p:spPr>
          <a:xfrm>
            <a:off x="7739301" y="1173192"/>
            <a:ext cx="4031412" cy="21674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B96441-64F8-489B-83D2-7442B026E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93060" cy="808067"/>
          </a:xfrm>
        </p:spPr>
        <p:txBody>
          <a:bodyPr>
            <a:normAutofit/>
          </a:bodyPr>
          <a:lstStyle/>
          <a:p>
            <a:pPr algn="ctr"/>
            <a:r>
              <a:rPr lang="lv-LV" sz="4000" dirty="0">
                <a:latin typeface="Arial" panose="020B0604020202020204" pitchFamily="34" charset="0"/>
                <a:cs typeface="Arial" panose="020B0604020202020204" pitchFamily="34" charset="0"/>
              </a:rPr>
              <a:t>Būvniecības ieceres tehniskā specifikācija: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173192"/>
            <a:ext cx="62354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lv-LV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Prasības </a:t>
            </a:r>
            <a:r>
              <a:rPr lang="lv-LV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izstrādāt:</a:t>
            </a:r>
            <a:endParaRPr lang="lv-LV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SzPts val="1100"/>
              <a:buFont typeface="Times New Roman" panose="02020603050405020304" pitchFamily="18" charset="0"/>
              <a:buChar char="-"/>
            </a:pP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Arējās videonovērošanas sistēmas ierīkošana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un pieslēgšanas 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atbilstoši likumā noteiktajiem parametriem (serveri un to ietilpība). Paredzēt sabiedriskās kārtības kontroli un pilsētas infrastruktūras un īpašuma apsardzi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SzPts val="1100"/>
              <a:buFont typeface="Times New Roman" panose="02020603050405020304" pitchFamily="18" charset="0"/>
              <a:buChar char="-"/>
            </a:pP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Paredzēt visus nepieciešamos inženiertīklus atbilstoši projekta risinājumiem.</a:t>
            </a: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055" y="3556317"/>
            <a:ext cx="4367904" cy="30948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876" y="4281735"/>
            <a:ext cx="3595746" cy="240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73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B96441-64F8-489B-83D2-7442B026E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93060" cy="808067"/>
          </a:xfrm>
        </p:spPr>
        <p:txBody>
          <a:bodyPr>
            <a:normAutofit/>
          </a:bodyPr>
          <a:lstStyle/>
          <a:p>
            <a:pPr algn="ctr"/>
            <a:r>
              <a:rPr lang="lv-LV" sz="4000" dirty="0">
                <a:latin typeface="Arial" panose="020B0604020202020204" pitchFamily="34" charset="0"/>
                <a:cs typeface="Arial" panose="020B0604020202020204" pitchFamily="34" charset="0"/>
              </a:rPr>
              <a:t>Būvniecības ieceres tehniskā specifikācija:</a:t>
            </a:r>
          </a:p>
        </p:txBody>
      </p:sp>
      <p:sp>
        <p:nvSpPr>
          <p:cNvPr id="10" name="Rectangle 9"/>
          <p:cNvSpPr/>
          <p:nvPr/>
        </p:nvSpPr>
        <p:spPr>
          <a:xfrm>
            <a:off x="959687" y="1231177"/>
            <a:ext cx="7839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lv-LV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Būvniecības ieceres dokumentācijas izstrāde: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80575" y="1792274"/>
            <a:ext cx="62151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45 kalendārās dienas no līguma noslēgšanas </a:t>
            </a:r>
            <a:r>
              <a:rPr lang="lv-LV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dienas;</a:t>
            </a:r>
            <a:endParaRPr lang="lv-LV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80575" y="2858822"/>
            <a:ext cx="609600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  <a:spcAft>
                <a:spcPts val="600"/>
              </a:spcAft>
            </a:pPr>
            <a:r>
              <a:rPr lang="lv-LV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90 </a:t>
            </a:r>
            <a:r>
              <a:rPr lang="lv-LV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(deviņdesmit) dienas no dienas, kad būvvalde ir izdarījusi atzīmi par būvdarbu uzsākšanas nosacījumu </a:t>
            </a:r>
            <a:r>
              <a:rPr lang="lv-LV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izpildi;</a:t>
            </a:r>
            <a:endParaRPr lang="lv-LV" sz="20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9687" y="2362772"/>
            <a:ext cx="2023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lv-LV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Būvdarbi: </a:t>
            </a:r>
            <a:endParaRPr lang="lv-LV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59687" y="3882688"/>
            <a:ext cx="3223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lv-LV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Autoruzraudzība: </a:t>
            </a:r>
            <a:endParaRPr lang="lv-LV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80575" y="440590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laika posms no projektēšanas darbu pabeigšanas dienas līdz būves nodošanas ekspluatācijā </a:t>
            </a:r>
            <a:r>
              <a:rPr lang="lv-LV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dienai.</a:t>
            </a:r>
            <a:endParaRPr lang="lv-LV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542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BB47FB-F8A3-4E59-9E0A-2C7B658F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17" y="675450"/>
            <a:ext cx="10169106" cy="862776"/>
          </a:xfrm>
        </p:spPr>
        <p:txBody>
          <a:bodyPr>
            <a:normAutofit/>
          </a:bodyPr>
          <a:lstStyle/>
          <a:p>
            <a:r>
              <a:rPr lang="lv-LV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Pretendentu piedāvājumu analīze:</a:t>
            </a:r>
            <a:r>
              <a:rPr lang="lv-LV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D0A35B72-28F7-4D40-88BE-502CCFC349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627109"/>
              </p:ext>
            </p:extLst>
          </p:nvPr>
        </p:nvGraphicFramePr>
        <p:xfrm>
          <a:off x="838916" y="1523697"/>
          <a:ext cx="10461688" cy="4606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7144">
                  <a:extLst>
                    <a:ext uri="{9D8B030D-6E8A-4147-A177-3AD203B41FA5}">
                      <a16:colId xmlns:a16="http://schemas.microsoft.com/office/drawing/2014/main" xmlns="" val="2219559295"/>
                    </a:ext>
                  </a:extLst>
                </a:gridCol>
                <a:gridCol w="2122098">
                  <a:extLst>
                    <a:ext uri="{9D8B030D-6E8A-4147-A177-3AD203B41FA5}">
                      <a16:colId xmlns:a16="http://schemas.microsoft.com/office/drawing/2014/main" xmlns="" val="2846871443"/>
                    </a:ext>
                  </a:extLst>
                </a:gridCol>
                <a:gridCol w="1984076"/>
                <a:gridCol w="1431985"/>
                <a:gridCol w="2346385"/>
              </a:tblGrid>
              <a:tr h="585236">
                <a:tc>
                  <a:txBody>
                    <a:bodyPr/>
                    <a:lstStyle/>
                    <a:p>
                      <a:pPr algn="ctr"/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Pretendents</a:t>
                      </a:r>
                      <a:endParaRPr lang="lv-LV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Cena bez </a:t>
                      </a: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PVN / </a:t>
                      </a:r>
                      <a:r>
                        <a:rPr lang="lv-LV" sz="20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lv-LV" sz="2000" b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Cena ar PVN </a:t>
                      </a:r>
                      <a:endParaRPr lang="lv-LV" sz="2000" b="0" dirty="0" smtClean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Projektēšana (</a:t>
                      </a: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 PVN) </a:t>
                      </a:r>
                      <a:endParaRPr lang="lv-LV" sz="20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Būvdarbi</a:t>
                      </a:r>
                      <a:r>
                        <a:rPr lang="lv-LV" sz="20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 PVN) </a:t>
                      </a:r>
                      <a:endParaRPr lang="lv-LV" sz="20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Autoruzraudzībā </a:t>
                      </a: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 PVN) </a:t>
                      </a:r>
                      <a:endParaRPr lang="lv-LV" sz="20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3740435"/>
                  </a:ext>
                </a:extLst>
              </a:tr>
              <a:tr h="1821689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AVIRON PS (Pilnsabiedrība)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"Hekken" SIA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"MILLENIUM ARCHITECTURE" SIA</a:t>
                      </a:r>
                      <a:endParaRPr lang="lv-LV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EIRO </a:t>
                      </a: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169 103.45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EIRO</a:t>
                      </a:r>
                      <a:r>
                        <a:rPr lang="lv-LV" sz="2000" b="0" baseline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204 615.17 </a:t>
                      </a:r>
                      <a:endParaRPr lang="lv-LV" sz="2000" b="0" dirty="0" smtClean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21 890.00</a:t>
                      </a:r>
                    </a:p>
                  </a:txBody>
                  <a:tcPr marL="68580" marR="68580" marT="0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146 113.45</a:t>
                      </a:r>
                    </a:p>
                  </a:txBody>
                  <a:tcPr marL="68580" marR="68580" marT="0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1 100.00</a:t>
                      </a:r>
                    </a:p>
                  </a:txBody>
                  <a:tcPr marL="68580" marR="68580" marT="0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2968694"/>
                  </a:ext>
                </a:extLst>
              </a:tr>
              <a:tr h="93165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"Smart Energy" SIA</a:t>
                      </a:r>
                      <a:endParaRPr lang="lv-LV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EIRO </a:t>
                      </a: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124 850.50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EIRO</a:t>
                      </a:r>
                      <a:r>
                        <a:rPr lang="lv-LV" sz="2000" b="0" baseline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151 069.11</a:t>
                      </a:r>
                      <a:endParaRPr lang="lv-LV" sz="2000" b="0" dirty="0" smtClean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6 800.00</a:t>
                      </a:r>
                    </a:p>
                  </a:txBody>
                  <a:tcPr marL="68580" marR="68580" marT="0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116 850.80</a:t>
                      </a:r>
                    </a:p>
                  </a:txBody>
                  <a:tcPr marL="68580" marR="68580" marT="0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1 200.00</a:t>
                      </a:r>
                    </a:p>
                  </a:txBody>
                  <a:tcPr marL="68580" marR="68580" marT="0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3165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"Lagron" SIA</a:t>
                      </a:r>
                      <a:endParaRPr lang="lv-LV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EIRO </a:t>
                      </a: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68 114.21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EIRO</a:t>
                      </a:r>
                      <a:r>
                        <a:rPr lang="lv-LV" sz="2000" b="0" baseline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82 418.19 </a:t>
                      </a:r>
                      <a:endParaRPr lang="lv-LV" sz="2000" b="0" dirty="0" smtClean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3 212.93</a:t>
                      </a:r>
                    </a:p>
                  </a:txBody>
                  <a:tcPr marL="68580" marR="68580" marT="0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64 258.69</a:t>
                      </a:r>
                    </a:p>
                  </a:txBody>
                  <a:tcPr marL="68580" marR="68580" marT="0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642.59</a:t>
                      </a:r>
                    </a:p>
                  </a:txBody>
                  <a:tcPr marL="68580" marR="68580" marT="0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2476541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3A2F63BA-CF35-40EE-B30E-F44F9DB7C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03664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2120</TotalTime>
  <Words>922</Words>
  <Application>Microsoft Office PowerPoint</Application>
  <PresentationFormat>Widescreen</PresentationFormat>
  <Paragraphs>163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Peldvietas un pludmales ierīkošana cilvēkiem ar īpašām vajadzībām Stropu ezerā Stropu ielā 40, Daugavpilī”</vt:lpstr>
      <vt:lpstr>Piešķirtais finansējums DPD budžets 2021.g.</vt:lpstr>
      <vt:lpstr>Pretendentu finanšu piedāvājumu apkopojums: </vt:lpstr>
      <vt:lpstr>Būvniecības ieceres tehniskā specifikācija:</vt:lpstr>
      <vt:lpstr>Būvniecības ieceres tehniskā specifikācija:</vt:lpstr>
      <vt:lpstr>Būvniecības ieceres tehniskā specifikācija:</vt:lpstr>
      <vt:lpstr>Būvniecības ieceres tehniskā specifikācija:</vt:lpstr>
      <vt:lpstr>Būvniecības ieceres tehniskā specifikācija:</vt:lpstr>
      <vt:lpstr>Pretendentu piedāvājumu analīze: </vt:lpstr>
      <vt:lpstr>Pretendentu piedāvājumu analīze: </vt:lpstr>
      <vt:lpstr>Mobīla iekārta cilvēkiem ar kustību traucējumiem Seatrac MK5 </vt:lpstr>
      <vt:lpstr>Mobīla iekārta cilvēkiem ar kustību traucējumiem HANDI MOVE MODEL 3200  </vt:lpstr>
      <vt:lpstr>Pretendentu piedāvājumu analīze: </vt:lpstr>
      <vt:lpstr>PowerPoint Presentation</vt:lpstr>
      <vt:lpstr>Piešķirtais finansējums DPD budžets 2021.g.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Olegs Krukovskis</dc:creator>
  <cp:lastModifiedBy>Liga Korsaka</cp:lastModifiedBy>
  <cp:revision>97</cp:revision>
  <dcterms:created xsi:type="dcterms:W3CDTF">2020-09-03T07:40:11Z</dcterms:created>
  <dcterms:modified xsi:type="dcterms:W3CDTF">2021-06-03T12:35:37Z</dcterms:modified>
</cp:coreProperties>
</file>