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5"/>
  </p:notesMasterIdLst>
  <p:handoutMasterIdLst>
    <p:handoutMasterId r:id="rId16"/>
  </p:handoutMasterIdLst>
  <p:sldIdLst>
    <p:sldId id="306" r:id="rId2"/>
    <p:sldId id="322" r:id="rId3"/>
    <p:sldId id="312" r:id="rId4"/>
    <p:sldId id="310" r:id="rId5"/>
    <p:sldId id="314" r:id="rId6"/>
    <p:sldId id="318" r:id="rId7"/>
    <p:sldId id="315" r:id="rId8"/>
    <p:sldId id="316" r:id="rId9"/>
    <p:sldId id="317" r:id="rId10"/>
    <p:sldId id="319" r:id="rId11"/>
    <p:sldId id="320" r:id="rId12"/>
    <p:sldId id="311" r:id="rId13"/>
    <p:sldId id="321"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815374" y="0"/>
            <a:ext cx="2918831" cy="495029"/>
          </a:xfrm>
          <a:prstGeom prst="rect">
            <a:avLst/>
          </a:prstGeom>
        </p:spPr>
        <p:txBody>
          <a:bodyPr vert="horz" lIns="92930" tIns="46465" rIns="92930" bIns="46465" rtlCol="0"/>
          <a:lstStyle>
            <a:lvl1pPr algn="r">
              <a:defRPr sz="1200"/>
            </a:lvl1pPr>
          </a:lstStyle>
          <a:p>
            <a:fld id="{F67466B0-4C83-4A56-9E38-998B9E755E76}" type="datetimeFigureOut">
              <a:rPr lang="en-US" smtClean="0"/>
              <a:t>8/20/2020</a:t>
            </a:fld>
            <a:endParaRPr lang="en-US"/>
          </a:p>
        </p:txBody>
      </p:sp>
      <p:sp>
        <p:nvSpPr>
          <p:cNvPr id="4" name="Footer Placeholder 3"/>
          <p:cNvSpPr>
            <a:spLocks noGrp="1"/>
          </p:cNvSpPr>
          <p:nvPr>
            <p:ph type="ftr" sz="quarter" idx="2"/>
          </p:nvPr>
        </p:nvSpPr>
        <p:spPr>
          <a:xfrm>
            <a:off x="0" y="9371286"/>
            <a:ext cx="2918831" cy="495028"/>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815374" y="9371286"/>
            <a:ext cx="2918831" cy="495028"/>
          </a:xfrm>
          <a:prstGeom prst="rect">
            <a:avLst/>
          </a:prstGeom>
        </p:spPr>
        <p:txBody>
          <a:bodyPr vert="horz" lIns="92930" tIns="46465" rIns="92930" bIns="46465" rtlCol="0" anchor="b"/>
          <a:lstStyle>
            <a:lvl1pPr algn="r">
              <a:defRPr sz="1200"/>
            </a:lvl1pPr>
          </a:lstStyle>
          <a:p>
            <a:fld id="{075C5D17-987E-4F27-A048-E841D5ECE5BC}" type="slidenum">
              <a:rPr lang="en-US" smtClean="0"/>
              <a:t>‹#›</a:t>
            </a:fld>
            <a:endParaRPr lang="en-US"/>
          </a:p>
        </p:txBody>
      </p:sp>
    </p:spTree>
    <p:extLst>
      <p:ext uri="{BB962C8B-B14F-4D97-AF65-F5344CB8AC3E}">
        <p14:creationId xmlns:p14="http://schemas.microsoft.com/office/powerpoint/2010/main" val="192309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70FE3DCB-19EC-4BA0-B2C5-6EA2447ABA78}" type="datetimeFigureOut">
              <a:rPr lang="en-US" smtClean="0"/>
              <a:t>8/20/2020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507C076-55AC-4F79-B8FC-E0211B3D62B0}" type="slidenum">
              <a:rPr lang="en-US" smtClean="0"/>
              <a:t>‹#›</a:t>
            </a:fld>
            <a:endParaRPr lang="en-US"/>
          </a:p>
        </p:txBody>
      </p:sp>
    </p:spTree>
    <p:extLst>
      <p:ext uri="{BB962C8B-B14F-4D97-AF65-F5344CB8AC3E}">
        <p14:creationId xmlns:p14="http://schemas.microsoft.com/office/powerpoint/2010/main" val="377041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9DB7F-2EA4-4BF5-8D94-4EB13427241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222102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DB7F-2EA4-4BF5-8D94-4EB13427241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2816150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DB7F-2EA4-4BF5-8D94-4EB13427241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2678120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9DB7F-2EA4-4BF5-8D94-4EB13427241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425670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9DB7F-2EA4-4BF5-8D94-4EB134272417}" type="datetimeFigureOut">
              <a:rPr lang="en-US" smtClean="0"/>
              <a:t>8/20/2020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381372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9DB7F-2EA4-4BF5-8D94-4EB13427241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1456729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9DB7F-2EA4-4BF5-8D94-4EB134272417}" type="datetimeFigureOut">
              <a:rPr lang="en-US" smtClean="0"/>
              <a:t>8/20/2020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60305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9DB7F-2EA4-4BF5-8D94-4EB134272417}" type="datetimeFigureOut">
              <a:rPr lang="en-US" smtClean="0"/>
              <a:t>8/20/2020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48801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9DB7F-2EA4-4BF5-8D94-4EB134272417}" type="datetimeFigureOut">
              <a:rPr lang="en-US" smtClean="0"/>
              <a:t>8/20/2020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366002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9DB7F-2EA4-4BF5-8D94-4EB13427241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186970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9DB7F-2EA4-4BF5-8D94-4EB134272417}" type="datetimeFigureOut">
              <a:rPr lang="en-US" smtClean="0"/>
              <a:t>8/20/2020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6BC4-02EA-481F-97EE-D8E24342D962}" type="slidenum">
              <a:rPr lang="en-US" smtClean="0"/>
              <a:t>‹#›</a:t>
            </a:fld>
            <a:endParaRPr lang="en-US"/>
          </a:p>
        </p:txBody>
      </p:sp>
    </p:spTree>
    <p:extLst>
      <p:ext uri="{BB962C8B-B14F-4D97-AF65-F5344CB8AC3E}">
        <p14:creationId xmlns:p14="http://schemas.microsoft.com/office/powerpoint/2010/main" val="377118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9DB7F-2EA4-4BF5-8D94-4EB134272417}" type="datetimeFigureOut">
              <a:rPr lang="en-US" smtClean="0"/>
              <a:t>8/20/2020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96BC4-02EA-481F-97EE-D8E24342D962}" type="slidenum">
              <a:rPr lang="en-US" smtClean="0"/>
              <a:t>‹#›</a:t>
            </a:fld>
            <a:endParaRPr lang="en-US"/>
          </a:p>
        </p:txBody>
      </p:sp>
    </p:spTree>
    <p:extLst>
      <p:ext uri="{BB962C8B-B14F-4D97-AF65-F5344CB8AC3E}">
        <p14:creationId xmlns:p14="http://schemas.microsoft.com/office/powerpoint/2010/main" val="27478078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http://satiksme.daugavpils.lv/Media/Default/Docs/DS%202-1.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722438" y="3589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08190" y="1571169"/>
            <a:ext cx="5092733" cy="4955203"/>
          </a:xfrm>
          <a:prstGeom prst="rect">
            <a:avLst/>
          </a:prstGeom>
          <a:noFill/>
        </p:spPr>
        <p:txBody>
          <a:bodyPr wrap="square" rtlCol="0">
            <a:spAutoFit/>
          </a:bodyPr>
          <a:lstStyle/>
          <a:p>
            <a:endParaRPr lang="lv-LV" b="1" dirty="0" smtClean="0">
              <a:latin typeface="Arial Narrow" panose="020B0606020202030204" pitchFamily="34" charset="0"/>
            </a:endParaRPr>
          </a:p>
          <a:p>
            <a:r>
              <a:rPr lang="lv-LV" b="1" dirty="0" smtClean="0">
                <a:latin typeface="Arial Narrow" panose="020B0606020202030204" pitchFamily="34" charset="0"/>
              </a:rPr>
              <a:t>Projekta </a:t>
            </a:r>
            <a:r>
              <a:rPr lang="lv-LV" b="1" dirty="0">
                <a:latin typeface="Arial Narrow" panose="020B0606020202030204" pitchFamily="34" charset="0"/>
              </a:rPr>
              <a:t>ietvaros paredzētās </a:t>
            </a:r>
            <a:r>
              <a:rPr lang="lv-LV" b="1" dirty="0" smtClean="0">
                <a:latin typeface="Arial Narrow" panose="020B0606020202030204" pitchFamily="34" charset="0"/>
              </a:rPr>
              <a:t>darbības:</a:t>
            </a:r>
            <a:r>
              <a:rPr lang="lv-LV" dirty="0" smtClean="0">
                <a:latin typeface="Arial Narrow" panose="020B0606020202030204" pitchFamily="34" charset="0"/>
              </a:rPr>
              <a:t> </a:t>
            </a:r>
            <a:endParaRPr lang="lv-LV" i="1" dirty="0">
              <a:latin typeface="Arial Narrow" panose="020B0606020202030204" pitchFamily="34" charset="0"/>
            </a:endParaRPr>
          </a:p>
          <a:p>
            <a:r>
              <a:rPr lang="lv-LV" dirty="0">
                <a:latin typeface="Arial Narrow" panose="020B0606020202030204" pitchFamily="34" charset="0"/>
              </a:rPr>
              <a:t>1) jaunas tramvaju līnijas būvniecība posmā 18. Novembra iela-Veselības iela- Stropu ciems Daugavpilī (2,26 km</a:t>
            </a:r>
            <a:r>
              <a:rPr lang="lv-LV" dirty="0" smtClean="0">
                <a:latin typeface="Arial Narrow" panose="020B0606020202030204" pitchFamily="34" charset="0"/>
              </a:rPr>
              <a:t>) </a:t>
            </a:r>
            <a:r>
              <a:rPr lang="lv-LV" dirty="0" smtClean="0">
                <a:solidFill>
                  <a:schemeClr val="accent1">
                    <a:lumMod val="75000"/>
                  </a:schemeClr>
                </a:solidFill>
                <a:latin typeface="Arial Narrow" panose="020B0606020202030204" pitchFamily="34" charset="0"/>
              </a:rPr>
              <a:t>(būvdarbi pabeigti 30.10.2019)</a:t>
            </a:r>
            <a:r>
              <a:rPr lang="lv-LV" dirty="0" smtClean="0">
                <a:latin typeface="Arial Narrow" panose="020B0606020202030204" pitchFamily="34" charset="0"/>
              </a:rPr>
              <a:t>;</a:t>
            </a:r>
          </a:p>
          <a:p>
            <a:r>
              <a:rPr lang="lv-LV" dirty="0" smtClean="0">
                <a:latin typeface="Arial Narrow" panose="020B0606020202030204" pitchFamily="34" charset="0"/>
              </a:rPr>
              <a:t>2</a:t>
            </a:r>
            <a:r>
              <a:rPr lang="lv-LV" dirty="0">
                <a:latin typeface="Arial Narrow" panose="020B0606020202030204" pitchFamily="34" charset="0"/>
              </a:rPr>
              <a:t>) </a:t>
            </a:r>
            <a:r>
              <a:rPr lang="lv-LV" dirty="0" smtClean="0">
                <a:latin typeface="Arial Narrow" panose="020B0606020202030204" pitchFamily="34" charset="0"/>
              </a:rPr>
              <a:t>esošā kontakttīkla pārbūve </a:t>
            </a:r>
            <a:r>
              <a:rPr lang="lv-LV" dirty="0" err="1" smtClean="0">
                <a:latin typeface="Arial Narrow" panose="020B0606020202030204" pitchFamily="34" charset="0"/>
              </a:rPr>
              <a:t>stieņveida</a:t>
            </a:r>
            <a:r>
              <a:rPr lang="lv-LV" dirty="0" smtClean="0">
                <a:latin typeface="Arial Narrow" panose="020B0606020202030204" pitchFamily="34" charset="0"/>
              </a:rPr>
              <a:t> un pantogrāfa strāvas tipa uztvērēja izmantošanai (9,50 km) </a:t>
            </a:r>
            <a:r>
              <a:rPr lang="lv-LV" dirty="0" smtClean="0">
                <a:solidFill>
                  <a:schemeClr val="accent1">
                    <a:lumMod val="75000"/>
                  </a:schemeClr>
                </a:solidFill>
                <a:latin typeface="Arial Narrow" panose="020B0606020202030204" pitchFamily="34" charset="0"/>
              </a:rPr>
              <a:t>(būvdarbi pabeigti 08.2018.)</a:t>
            </a:r>
            <a:r>
              <a:rPr lang="lv-LV" dirty="0" smtClean="0">
                <a:latin typeface="Arial Narrow" panose="020B0606020202030204" pitchFamily="34" charset="0"/>
              </a:rPr>
              <a:t>; </a:t>
            </a:r>
            <a:endParaRPr lang="lv-LV" dirty="0">
              <a:latin typeface="Arial Narrow" panose="020B0606020202030204" pitchFamily="34" charset="0"/>
            </a:endParaRPr>
          </a:p>
          <a:p>
            <a:r>
              <a:rPr lang="lv-LV" dirty="0" smtClean="0">
                <a:latin typeface="Arial Narrow" panose="020B0606020202030204" pitchFamily="34" charset="0"/>
              </a:rPr>
              <a:t>3</a:t>
            </a:r>
            <a:r>
              <a:rPr lang="lv-LV" dirty="0">
                <a:latin typeface="Arial Narrow" panose="020B0606020202030204" pitchFamily="34" charset="0"/>
              </a:rPr>
              <a:t>) </a:t>
            </a:r>
            <a:r>
              <a:rPr lang="lv-LV" dirty="0" err="1">
                <a:latin typeface="Arial Narrow" panose="020B0606020202030204" pitchFamily="34" charset="0"/>
              </a:rPr>
              <a:t>kabeļlīnijas</a:t>
            </a:r>
            <a:r>
              <a:rPr lang="lv-LV" dirty="0">
                <a:latin typeface="Arial Narrow" panose="020B0606020202030204" pitchFamily="34" charset="0"/>
              </a:rPr>
              <a:t> izbūve posmā Jātnieku ielas depo – Stropi (trases garums 2,15 km</a:t>
            </a:r>
            <a:r>
              <a:rPr lang="lv-LV" dirty="0" smtClean="0">
                <a:latin typeface="Arial Narrow" panose="020B0606020202030204" pitchFamily="34" charset="0"/>
              </a:rPr>
              <a:t>) </a:t>
            </a:r>
            <a:r>
              <a:rPr lang="lv-LV" dirty="0" smtClean="0">
                <a:solidFill>
                  <a:schemeClr val="accent1">
                    <a:lumMod val="75000"/>
                  </a:schemeClr>
                </a:solidFill>
                <a:latin typeface="Arial Narrow" panose="020B0606020202030204" pitchFamily="34" charset="0"/>
              </a:rPr>
              <a:t>(būvdarbi pabeigti 08.2018.)</a:t>
            </a:r>
            <a:r>
              <a:rPr lang="lv-LV" dirty="0" smtClean="0">
                <a:latin typeface="Arial Narrow" panose="020B0606020202030204" pitchFamily="34" charset="0"/>
              </a:rPr>
              <a:t>;</a:t>
            </a:r>
          </a:p>
          <a:p>
            <a:r>
              <a:rPr lang="lv-LV" dirty="0" smtClean="0">
                <a:latin typeface="Arial Narrow" panose="020B0606020202030204" pitchFamily="34" charset="0"/>
              </a:rPr>
              <a:t>4</a:t>
            </a:r>
            <a:r>
              <a:rPr lang="lv-LV" dirty="0">
                <a:latin typeface="Arial Narrow" panose="020B0606020202030204" pitchFamily="34" charset="0"/>
              </a:rPr>
              <a:t>) 8 četrasu tramvaju vagonu </a:t>
            </a:r>
            <a:r>
              <a:rPr lang="lv-LV" dirty="0" smtClean="0">
                <a:latin typeface="Arial Narrow" panose="020B0606020202030204" pitchFamily="34" charset="0"/>
              </a:rPr>
              <a:t>iegāde </a:t>
            </a:r>
            <a:r>
              <a:rPr lang="lv-LV" dirty="0">
                <a:solidFill>
                  <a:schemeClr val="accent1">
                    <a:lumMod val="75000"/>
                  </a:schemeClr>
                </a:solidFill>
                <a:latin typeface="Arial Narrow" panose="020B0606020202030204" pitchFamily="34" charset="0"/>
              </a:rPr>
              <a:t>(piegādāti 16.07.2020</a:t>
            </a:r>
            <a:r>
              <a:rPr lang="lv-LV" dirty="0" smtClean="0">
                <a:solidFill>
                  <a:schemeClr val="accent1">
                    <a:lumMod val="75000"/>
                  </a:schemeClr>
                </a:solidFill>
                <a:latin typeface="Arial Narrow" panose="020B0606020202030204" pitchFamily="34" charset="0"/>
              </a:rPr>
              <a:t>.)</a:t>
            </a:r>
            <a:r>
              <a:rPr lang="lv-LV" dirty="0" smtClean="0">
                <a:latin typeface="Arial Narrow" panose="020B0606020202030204" pitchFamily="34" charset="0"/>
              </a:rPr>
              <a:t>. </a:t>
            </a:r>
            <a:endParaRPr lang="lv-LV" dirty="0">
              <a:latin typeface="Arial Narrow" panose="020B0606020202030204" pitchFamily="34" charset="0"/>
            </a:endParaRPr>
          </a:p>
          <a:p>
            <a:r>
              <a:rPr lang="lv-LV" sz="2000" b="1" dirty="0">
                <a:latin typeface="Arial Narrow" panose="020B0606020202030204" pitchFamily="34" charset="0"/>
              </a:rPr>
              <a:t>5) tramvaju līnijas pārbūve posmos Vienības iela - Stacijas iela, ieskaitot 18.novembra un Ventspils ielu krustojumu (2,06 km</a:t>
            </a:r>
            <a:r>
              <a:rPr lang="lv-LV" sz="2000" b="1" dirty="0" smtClean="0">
                <a:latin typeface="Arial Narrow" panose="020B0606020202030204" pitchFamily="34" charset="0"/>
              </a:rPr>
              <a:t>) </a:t>
            </a:r>
            <a:r>
              <a:rPr lang="lv-LV" sz="2000" b="1" dirty="0" smtClean="0">
                <a:solidFill>
                  <a:schemeClr val="accent1">
                    <a:lumMod val="75000"/>
                  </a:schemeClr>
                </a:solidFill>
                <a:latin typeface="Arial Narrow" panose="020B0606020202030204" pitchFamily="34" charset="0"/>
              </a:rPr>
              <a:t>(būvdarbu izpildes termiņš 16.09.2020)</a:t>
            </a:r>
            <a:r>
              <a:rPr lang="lv-LV" sz="2000" b="1" dirty="0" smtClean="0">
                <a:latin typeface="Arial Narrow" panose="020B0606020202030204" pitchFamily="34" charset="0"/>
              </a:rPr>
              <a:t>; </a:t>
            </a:r>
          </a:p>
          <a:p>
            <a:endParaRPr lang="lv-LV" sz="2000" b="1" dirty="0">
              <a:latin typeface="Arial Narrow" panose="020B0606020202030204" pitchFamily="34" charset="0"/>
            </a:endParaRPr>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681804" y="5674432"/>
            <a:ext cx="1921311" cy="3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5865091" y="1592719"/>
            <a:ext cx="5866271" cy="3601027"/>
          </a:xfrm>
          <a:prstGeom prst="rect">
            <a:avLst/>
          </a:prstGeom>
        </p:spPr>
      </p:pic>
      <p:sp>
        <p:nvSpPr>
          <p:cNvPr id="11" name="Title 1"/>
          <p:cNvSpPr txBox="1">
            <a:spLocks noGrp="1"/>
          </p:cNvSpPr>
          <p:nvPr>
            <p:ph type="title"/>
          </p:nvPr>
        </p:nvSpPr>
        <p:spPr>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700" b="1" i="1" smtClean="0">
                <a:solidFill>
                  <a:schemeClr val="accent2">
                    <a:lumMod val="75000"/>
                  </a:schemeClr>
                </a:solidFill>
                <a:latin typeface="Arial Narrow" panose="020B0606020202030204" pitchFamily="34" charset="0"/>
              </a:rPr>
              <a:t>Ziņojums </a:t>
            </a:r>
            <a:br>
              <a:rPr lang="lv-LV" sz="2700" b="1" i="1" smtClean="0">
                <a:solidFill>
                  <a:schemeClr val="accent2">
                    <a:lumMod val="75000"/>
                  </a:schemeClr>
                </a:solidFill>
                <a:latin typeface="Arial Narrow" panose="020B0606020202030204" pitchFamily="34" charset="0"/>
              </a:rPr>
            </a:br>
            <a:r>
              <a:rPr lang="lv-LV" sz="2700" b="1" i="1" smtClean="0">
                <a:solidFill>
                  <a:schemeClr val="accent2">
                    <a:lumMod val="75000"/>
                  </a:schemeClr>
                </a:solidFill>
                <a:latin typeface="Arial Narrow" panose="020B0606020202030204" pitchFamily="34" charset="0"/>
              </a:rPr>
              <a:t>par projekta «Videi draudzīga sabiedriskā transporta attīstība Daugavpils pilsētā» aktualitātēm uz 19.08.2020.</a:t>
            </a:r>
            <a:endParaRPr lang="en-US" sz="2700" b="1" i="1" dirty="0">
              <a:solidFill>
                <a:schemeClr val="accent2">
                  <a:lumMod val="75000"/>
                </a:schemeClr>
              </a:solidFill>
              <a:latin typeface="Arial Narrow" panose="020B0606020202030204" pitchFamily="34" charset="0"/>
            </a:endParaRPr>
          </a:p>
        </p:txBody>
      </p:sp>
    </p:spTree>
    <p:extLst>
      <p:ext uri="{BB962C8B-B14F-4D97-AF65-F5344CB8AC3E}">
        <p14:creationId xmlns:p14="http://schemas.microsoft.com/office/powerpoint/2010/main" val="76038631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876300" y="1297579"/>
            <a:ext cx="10638038" cy="4598396"/>
          </a:xfrm>
        </p:spPr>
        <p:txBody>
          <a:bodyPr>
            <a:normAutofit/>
          </a:bodyPr>
          <a:lstStyle/>
          <a:p>
            <a:pPr marL="0" indent="0">
              <a:buNone/>
            </a:pPr>
            <a:r>
              <a:rPr lang="lv-LV" sz="2400" b="1" dirty="0" smtClean="0">
                <a:latin typeface="Arial Narrow" panose="020B0606020202030204" pitchFamily="34" charset="0"/>
              </a:rPr>
              <a:t> </a:t>
            </a:r>
            <a:r>
              <a:rPr lang="lv-LV" sz="2400" dirty="0" smtClean="0">
                <a:latin typeface="Arial Narrow" panose="020B0606020202030204" pitchFamily="34" charset="0"/>
              </a:rPr>
              <a:t>Cietokšņa/Parādes ielas krustojumā turpinās sliežu ceļu izbūves darbi, šķembu pamata izbūve asfalta apakškārtu ieklāšanai, pamata izbūves apmalēm. </a:t>
            </a:r>
          </a:p>
          <a:p>
            <a:pPr marL="0" indent="0">
              <a:buNone/>
            </a:pPr>
            <a:r>
              <a:rPr lang="lv-LV" sz="2400" b="1" dirty="0" smtClean="0">
                <a:latin typeface="Arial Narrow" panose="020B0606020202030204" pitchFamily="34" charset="0"/>
              </a:rPr>
              <a:t>Krustojumu atvērs satiksmei 21.08.2020.</a:t>
            </a:r>
            <a:endParaRPr lang="lv-LV" sz="2400" dirty="0" smtClean="0">
              <a:latin typeface="Arial Narrow" panose="020B0606020202030204" pitchFamily="34" charset="0"/>
            </a:endParaRP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70009" y="6248400"/>
            <a:ext cx="1948455" cy="3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1257" y="2001951"/>
            <a:ext cx="5544457" cy="415834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351" y="2492242"/>
            <a:ext cx="5158378" cy="3868784"/>
          </a:xfrm>
          <a:prstGeom prst="rect">
            <a:avLst/>
          </a:prstGeom>
        </p:spPr>
      </p:pic>
    </p:spTree>
    <p:extLst>
      <p:ext uri="{BB962C8B-B14F-4D97-AF65-F5344CB8AC3E}">
        <p14:creationId xmlns:p14="http://schemas.microsoft.com/office/powerpoint/2010/main" val="2807390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170920" cy="1325563"/>
          </a:xfrm>
        </p:spPr>
        <p:txBody>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dirty="0"/>
          </a:p>
        </p:txBody>
      </p:sp>
      <p:sp>
        <p:nvSpPr>
          <p:cNvPr id="3" name="Content Placeholder 2"/>
          <p:cNvSpPr>
            <a:spLocks noGrp="1"/>
          </p:cNvSpPr>
          <p:nvPr>
            <p:ph idx="1"/>
          </p:nvPr>
        </p:nvSpPr>
        <p:spPr/>
        <p:txBody>
          <a:bodyPr/>
          <a:lstStyle/>
          <a:p>
            <a:pPr marL="0" indent="0">
              <a:buNone/>
            </a:pPr>
            <a:r>
              <a:rPr lang="lv-LV" b="1" i="1" dirty="0" smtClean="0"/>
              <a:t>No 24.08.2020. tiks slēgta satiksme krustojumos:</a:t>
            </a:r>
          </a:p>
          <a:p>
            <a:pPr marL="0" indent="0">
              <a:buNone/>
            </a:pPr>
            <a:r>
              <a:rPr lang="lv-LV" i="1" dirty="0" smtClean="0"/>
              <a:t>Ģimnāzijas / Parādes </a:t>
            </a:r>
            <a:r>
              <a:rPr lang="lv-LV" i="1" dirty="0"/>
              <a:t>ielas:</a:t>
            </a:r>
            <a:r>
              <a:rPr lang="lv-LV" dirty="0"/>
              <a:t>		</a:t>
            </a:r>
            <a:r>
              <a:rPr lang="lv-LV" i="1" dirty="0"/>
              <a:t>Lāčplēša / Vienības </a:t>
            </a:r>
            <a:r>
              <a:rPr lang="lv-LV" i="1" dirty="0" smtClean="0"/>
              <a:t>ielas:</a:t>
            </a:r>
          </a:p>
          <a:p>
            <a:pPr marL="0" indent="0">
              <a:buNone/>
            </a:pPr>
            <a:r>
              <a:rPr lang="lv-LV" dirty="0" smtClean="0"/>
              <a:t> </a:t>
            </a:r>
            <a:endParaRPr lang="lv-LV" dirty="0"/>
          </a:p>
          <a:p>
            <a:pPr marL="0" indent="0">
              <a:buNone/>
            </a:pPr>
            <a:endParaRPr lang="lv-LV"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1040153" y="2778034"/>
            <a:ext cx="4301735" cy="3720420"/>
          </a:xfrm>
          <a:prstGeom prst="rect">
            <a:avLst/>
          </a:prstGeom>
        </p:spPr>
      </p:pic>
      <p:pic>
        <p:nvPicPr>
          <p:cNvPr id="4" name="Picture 3"/>
          <p:cNvPicPr>
            <a:picLocks noChangeAspect="1"/>
          </p:cNvPicPr>
          <p:nvPr/>
        </p:nvPicPr>
        <p:blipFill>
          <a:blip r:embed="rId3"/>
          <a:stretch>
            <a:fillRect/>
          </a:stretch>
        </p:blipFill>
        <p:spPr>
          <a:xfrm>
            <a:off x="5930287" y="2751067"/>
            <a:ext cx="4835114" cy="3835199"/>
          </a:xfrm>
          <a:prstGeom prst="rect">
            <a:avLst/>
          </a:prstGeom>
        </p:spPr>
      </p:pic>
    </p:spTree>
    <p:extLst>
      <p:ext uri="{BB962C8B-B14F-4D97-AF65-F5344CB8AC3E}">
        <p14:creationId xmlns:p14="http://schemas.microsoft.com/office/powerpoint/2010/main" val="2890661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71860" cy="1325563"/>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2800" dirty="0"/>
          </a:p>
        </p:txBody>
      </p:sp>
      <p:sp>
        <p:nvSpPr>
          <p:cNvPr id="3" name="Content Placeholder 2"/>
          <p:cNvSpPr>
            <a:spLocks noGrp="1"/>
          </p:cNvSpPr>
          <p:nvPr>
            <p:ph idx="1"/>
          </p:nvPr>
        </p:nvSpPr>
        <p:spPr>
          <a:xfrm>
            <a:off x="838200" y="1554480"/>
            <a:ext cx="10515600" cy="4027713"/>
          </a:xfrm>
        </p:spPr>
        <p:txBody>
          <a:bodyPr>
            <a:normAutofit fontScale="25000" lnSpcReduction="20000"/>
          </a:bodyPr>
          <a:lstStyle/>
          <a:p>
            <a:pPr marL="0" lvl="0" indent="0">
              <a:buNone/>
            </a:pPr>
            <a:r>
              <a:rPr lang="lv-LV" sz="6200" i="1" dirty="0" err="1" smtClean="0">
                <a:latin typeface="Times New Roman" panose="02020603050405020304" pitchFamily="18" charset="0"/>
                <a:cs typeface="Times New Roman" panose="02020603050405020304" pitchFamily="18" charset="0"/>
              </a:rPr>
              <a:t>Problēmjautājumi</a:t>
            </a:r>
            <a:r>
              <a:rPr lang="lv-LV" sz="6200" i="1" dirty="0" smtClean="0">
                <a:latin typeface="Times New Roman" panose="02020603050405020304" pitchFamily="18" charset="0"/>
                <a:cs typeface="Times New Roman" panose="02020603050405020304" pitchFamily="18" charset="0"/>
              </a:rPr>
              <a:t>:</a:t>
            </a:r>
          </a:p>
          <a:p>
            <a:pPr marL="0" indent="0">
              <a:buNone/>
            </a:pPr>
            <a:r>
              <a:rPr lang="lv-LV" sz="6200" i="1" dirty="0" smtClean="0">
                <a:latin typeface="Times New Roman" panose="02020603050405020304" pitchFamily="18" charset="0"/>
                <a:cs typeface="Times New Roman" panose="02020603050405020304" pitchFamily="18" charset="0"/>
              </a:rPr>
              <a:t>(1) </a:t>
            </a:r>
            <a:r>
              <a:rPr lang="lv-LV" sz="7400" b="1" i="1" dirty="0" smtClean="0">
                <a:latin typeface="Times New Roman" panose="02020603050405020304" pitchFamily="18" charset="0"/>
                <a:cs typeface="Times New Roman" panose="02020603050405020304" pitchFamily="18" charset="0"/>
              </a:rPr>
              <a:t>CBF </a:t>
            </a:r>
            <a:r>
              <a:rPr lang="lv-LV" sz="7400" b="1" i="1" dirty="0">
                <a:latin typeface="Times New Roman" panose="02020603050405020304" pitchFamily="18" charset="0"/>
                <a:cs typeface="Times New Roman" panose="02020603050405020304" pitchFamily="18" charset="0"/>
              </a:rPr>
              <a:t>SIA “BINDERS” </a:t>
            </a:r>
            <a:r>
              <a:rPr lang="lv-LV" sz="7400" b="1" i="1" dirty="0" smtClean="0">
                <a:latin typeface="Times New Roman" panose="02020603050405020304" pitchFamily="18" charset="0"/>
                <a:cs typeface="Times New Roman" panose="02020603050405020304" pitchFamily="18" charset="0"/>
              </a:rPr>
              <a:t>lūdz līguma </a:t>
            </a:r>
            <a:r>
              <a:rPr lang="lv-LV" sz="7400" b="1" i="1" dirty="0">
                <a:latin typeface="Times New Roman" panose="02020603050405020304" pitchFamily="18" charset="0"/>
                <a:cs typeface="Times New Roman" panose="02020603050405020304" pitchFamily="18" charset="0"/>
              </a:rPr>
              <a:t>termiņa pagarinājumu līdz 2020.gada oktobra beigām;</a:t>
            </a:r>
            <a:endParaRPr lang="en-US" sz="7400" b="1" dirty="0">
              <a:latin typeface="Times New Roman" panose="02020603050405020304" pitchFamily="18" charset="0"/>
              <a:cs typeface="Times New Roman" panose="02020603050405020304" pitchFamily="18" charset="0"/>
            </a:endParaRPr>
          </a:p>
          <a:p>
            <a:pPr marL="0" lvl="0" indent="0">
              <a:buNone/>
            </a:pPr>
            <a:r>
              <a:rPr lang="lv-LV" sz="6200" i="1" dirty="0" smtClean="0">
                <a:latin typeface="Times New Roman" panose="02020603050405020304" pitchFamily="18" charset="0"/>
                <a:cs typeface="Times New Roman" panose="02020603050405020304" pitchFamily="18" charset="0"/>
              </a:rPr>
              <a:t>Pamatojums – </a:t>
            </a:r>
          </a:p>
          <a:p>
            <a:r>
              <a:rPr lang="lv-LV" sz="6200" i="1" dirty="0" smtClean="0">
                <a:latin typeface="Times New Roman" panose="02020603050405020304" pitchFamily="18" charset="0"/>
                <a:cs typeface="Times New Roman" panose="02020603050405020304" pitchFamily="18" charset="0"/>
              </a:rPr>
              <a:t>Ievērojami </a:t>
            </a:r>
            <a:r>
              <a:rPr lang="lv-LV" sz="6200" i="1" dirty="0">
                <a:latin typeface="Times New Roman" panose="02020603050405020304" pitchFamily="18" charset="0"/>
                <a:cs typeface="Times New Roman" panose="02020603050405020304" pitchFamily="18" charset="0"/>
              </a:rPr>
              <a:t>kavējās </a:t>
            </a:r>
            <a:r>
              <a:rPr lang="lv-LV" sz="6200" i="1" dirty="0" err="1">
                <a:latin typeface="Times New Roman" panose="02020603050405020304" pitchFamily="18" charset="0"/>
                <a:cs typeface="Times New Roman" panose="02020603050405020304" pitchFamily="18" charset="0"/>
              </a:rPr>
              <a:t>poliuritāna</a:t>
            </a:r>
            <a:r>
              <a:rPr lang="lv-LV" sz="6200" i="1" dirty="0">
                <a:latin typeface="Times New Roman" panose="02020603050405020304" pitchFamily="18" charset="0"/>
                <a:cs typeface="Times New Roman" panose="02020603050405020304" pitchFamily="18" charset="0"/>
              </a:rPr>
              <a:t> materiāla un gumijas līmes piegāde no Vācijas, objektā piegādāts pilnais apjoms tikai 17.08.2020</a:t>
            </a:r>
            <a:r>
              <a:rPr lang="lv-LV" sz="6200" i="1" dirty="0" smtClean="0">
                <a:latin typeface="Times New Roman" panose="02020603050405020304" pitchFamily="18" charset="0"/>
                <a:cs typeface="Times New Roman" panose="02020603050405020304" pitchFamily="18" charset="0"/>
              </a:rPr>
              <a:t>.;</a:t>
            </a:r>
          </a:p>
          <a:p>
            <a:r>
              <a:rPr lang="lv-LV" sz="6200" i="1" dirty="0" smtClean="0">
                <a:latin typeface="Times New Roman" panose="02020603050405020304" pitchFamily="18" charset="0"/>
                <a:cs typeface="Times New Roman" panose="02020603050405020304" pitchFamily="18" charset="0"/>
              </a:rPr>
              <a:t>Cietokšņa ielas krustojumā nevarēja uzsākt būvdarbus atbilstoši darba laika grafikam, jo KSP nesaskaņoja satiksmes organizācijas shēmu sakarā ar nepabeigtiem būvdarbiem Rīgas ielā.</a:t>
            </a:r>
            <a:endParaRPr lang="en-US" sz="6200" dirty="0">
              <a:latin typeface="Times New Roman" panose="02020603050405020304" pitchFamily="18" charset="0"/>
              <a:cs typeface="Times New Roman" panose="02020603050405020304" pitchFamily="18" charset="0"/>
            </a:endParaRPr>
          </a:p>
          <a:p>
            <a:pPr lvl="0"/>
            <a:r>
              <a:rPr lang="lv-LV" sz="6200" i="1" dirty="0">
                <a:latin typeface="Times New Roman" panose="02020603050405020304" pitchFamily="18" charset="0"/>
                <a:cs typeface="Times New Roman" panose="02020603050405020304" pitchFamily="18" charset="0"/>
              </a:rPr>
              <a:t>Nav informācijas par Austrijas pārstāvja, kurš pieslēdz automātiskās pārmijas, vizīti Daugavpilī (var kavēt palaist tramvaju uz Cietokšņa apli). Šobrīd tiek līmētas sliedes ar poliuretānu, aplīmētas sliedes ar gumijām un veikti asfaltēšanas darbi. Bija plānots palaist </a:t>
            </a:r>
            <a:r>
              <a:rPr lang="lv-LV" sz="6200" i="1" dirty="0" smtClean="0">
                <a:latin typeface="Times New Roman" panose="02020603050405020304" pitchFamily="18" charset="0"/>
                <a:cs typeface="Times New Roman" panose="02020603050405020304" pitchFamily="18" charset="0"/>
              </a:rPr>
              <a:t>satiksmi </a:t>
            </a:r>
            <a:r>
              <a:rPr lang="lv-LV" sz="6200" i="1" dirty="0">
                <a:latin typeface="Times New Roman" panose="02020603050405020304" pitchFamily="18" charset="0"/>
                <a:cs typeface="Times New Roman" panose="02020603050405020304" pitchFamily="18" charset="0"/>
              </a:rPr>
              <a:t>Cietokšņa ielā abos virzienos augusta pēdējā nedēļā. Bez automātisko pārmiju pieslēgšanas nevarēs atvērt </a:t>
            </a:r>
            <a:r>
              <a:rPr lang="lv-LV" sz="6200" i="1" dirty="0" smtClean="0">
                <a:latin typeface="Times New Roman" panose="02020603050405020304" pitchFamily="18" charset="0"/>
                <a:cs typeface="Times New Roman" panose="02020603050405020304" pitchFamily="18" charset="0"/>
              </a:rPr>
              <a:t>satiksmi</a:t>
            </a:r>
            <a:r>
              <a:rPr lang="lv-LV" sz="6200" i="1" dirty="0" smtClean="0">
                <a:latin typeface="Times New Roman" panose="02020603050405020304" pitchFamily="18" charset="0"/>
                <a:cs typeface="Times New Roman" panose="02020603050405020304" pitchFamily="18" charset="0"/>
              </a:rPr>
              <a:t>.</a:t>
            </a:r>
          </a:p>
          <a:p>
            <a:pPr lvl="0"/>
            <a:r>
              <a:rPr lang="lv-LV" sz="6200" i="1" dirty="0" smtClean="0">
                <a:latin typeface="Times New Roman" panose="02020603050405020304" pitchFamily="18" charset="0"/>
                <a:cs typeface="Times New Roman" panose="02020603050405020304" pitchFamily="18" charset="0"/>
              </a:rPr>
              <a:t>Tehniskie risinājumi (piem. sūdzības no Maizes ielas iedzīvotājiem par iebrauktuvēm, nepietiekams ūdens </a:t>
            </a:r>
            <a:r>
              <a:rPr lang="lv-LV" sz="6200" i="1" dirty="0" err="1" smtClean="0">
                <a:latin typeface="Times New Roman" panose="02020603050405020304" pitchFamily="18" charset="0"/>
                <a:cs typeface="Times New Roman" panose="02020603050405020304" pitchFamily="18" charset="0"/>
              </a:rPr>
              <a:t>novades</a:t>
            </a:r>
            <a:r>
              <a:rPr lang="lv-LV" sz="6200" i="1" dirty="0" smtClean="0">
                <a:latin typeface="Times New Roman" panose="02020603050405020304" pitchFamily="18" charset="0"/>
                <a:cs typeface="Times New Roman" panose="02020603050405020304" pitchFamily="18" charset="0"/>
              </a:rPr>
              <a:t> risinājums pie TC «SOLO</a:t>
            </a:r>
            <a:r>
              <a:rPr lang="lv-LV" sz="6200" i="1" smtClean="0">
                <a:latin typeface="Times New Roman" panose="02020603050405020304" pitchFamily="18" charset="0"/>
                <a:cs typeface="Times New Roman" panose="02020603050405020304" pitchFamily="18" charset="0"/>
              </a:rPr>
              <a:t>» ieejas u.c.).</a:t>
            </a:r>
            <a:endParaRPr lang="lv-LV" sz="6200" i="1" dirty="0" smtClean="0">
              <a:latin typeface="Times New Roman" panose="02020603050405020304" pitchFamily="18" charset="0"/>
              <a:cs typeface="Times New Roman" panose="02020603050405020304" pitchFamily="18" charset="0"/>
            </a:endParaRPr>
          </a:p>
          <a:p>
            <a:pPr marL="0" lvl="0" indent="0">
              <a:buNone/>
            </a:pPr>
            <a:endParaRPr lang="lv-LV" sz="6200" i="1" dirty="0">
              <a:latin typeface="Times New Roman" panose="02020603050405020304" pitchFamily="18" charset="0"/>
              <a:cs typeface="Times New Roman" panose="02020603050405020304" pitchFamily="18" charset="0"/>
            </a:endParaRPr>
          </a:p>
          <a:p>
            <a:pPr marL="0" lvl="0" indent="0">
              <a:buNone/>
            </a:pPr>
            <a:r>
              <a:rPr lang="lv-LV" sz="6200" i="1" dirty="0" smtClean="0">
                <a:latin typeface="Times New Roman" panose="02020603050405020304" pitchFamily="18" charset="0"/>
                <a:cs typeface="Times New Roman" panose="02020603050405020304" pitchFamily="18" charset="0"/>
              </a:rPr>
              <a:t>(2) </a:t>
            </a:r>
            <a:r>
              <a:rPr lang="lv-LV" sz="9600" b="1" i="1" dirty="0" smtClean="0">
                <a:latin typeface="Times New Roman" panose="02020603050405020304" pitchFamily="18" charset="0"/>
                <a:cs typeface="Times New Roman" panose="02020603050405020304" pitchFamily="18" charset="0"/>
              </a:rPr>
              <a:t>Ventspils </a:t>
            </a:r>
            <a:r>
              <a:rPr lang="lv-LV" sz="9600" b="1" i="1" dirty="0">
                <a:latin typeface="Times New Roman" panose="02020603050405020304" pitchFamily="18" charset="0"/>
                <a:cs typeface="Times New Roman" panose="02020603050405020304" pitchFamily="18" charset="0"/>
              </a:rPr>
              <a:t>ielas pagrieziena izbūve, risinājums izstrādāts autoruzraudzības kārtībā</a:t>
            </a:r>
            <a:r>
              <a:rPr lang="lv-LV" sz="9600" b="1" i="1" dirty="0" smtClean="0">
                <a:latin typeface="Times New Roman" panose="02020603050405020304" pitchFamily="18" charset="0"/>
                <a:cs typeface="Times New Roman" panose="02020603050405020304" pitchFamily="18" charset="0"/>
              </a:rPr>
              <a:t>.</a:t>
            </a:r>
          </a:p>
          <a:p>
            <a:pPr marL="0" indent="0">
              <a:buNone/>
            </a:pPr>
            <a:endParaRPr lang="en-US" sz="2400" dirty="0"/>
          </a:p>
        </p:txBody>
      </p:sp>
      <p:pic>
        <p:nvPicPr>
          <p:cNvPr id="4"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686151" y="6163163"/>
            <a:ext cx="2035206" cy="41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953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lv-LV" b="1" dirty="0" smtClean="0"/>
          </a:p>
          <a:p>
            <a:pPr marL="0" indent="0" algn="ctr">
              <a:buNone/>
            </a:pPr>
            <a:r>
              <a:rPr lang="lv-LV" sz="4000" dirty="0" smtClean="0">
                <a:latin typeface="Times New Roman" panose="02020603050405020304" pitchFamily="18" charset="0"/>
                <a:cs typeface="Times New Roman" panose="02020603050405020304" pitchFamily="18" charset="0"/>
              </a:rPr>
              <a:t>Paldies </a:t>
            </a:r>
            <a:r>
              <a:rPr lang="lv-LV" sz="4000" dirty="0">
                <a:latin typeface="Times New Roman" panose="02020603050405020304" pitchFamily="18" charset="0"/>
                <a:cs typeface="Times New Roman" panose="02020603050405020304" pitchFamily="18" charset="0"/>
              </a:rPr>
              <a:t>par uzmanību!</a:t>
            </a:r>
          </a:p>
          <a:p>
            <a:pPr marL="0" indent="0" algn="ctr">
              <a:buNone/>
            </a:pPr>
            <a:r>
              <a:rPr lang="lv-LV" dirty="0">
                <a:latin typeface="Times New Roman" panose="02020603050405020304" pitchFamily="18" charset="0"/>
                <a:cs typeface="Times New Roman" panose="02020603050405020304" pitchFamily="18" charset="0"/>
              </a:rPr>
              <a:t>info@dsatiksme.lv</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4"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620161" y="5869700"/>
            <a:ext cx="2035206" cy="41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69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722438" y="35893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708190" y="1571169"/>
            <a:ext cx="5092733" cy="2800767"/>
          </a:xfrm>
          <a:prstGeom prst="rect">
            <a:avLst/>
          </a:prstGeom>
          <a:noFill/>
        </p:spPr>
        <p:txBody>
          <a:bodyPr wrap="square" rtlCol="0">
            <a:spAutoFit/>
          </a:bodyPr>
          <a:lstStyle/>
          <a:p>
            <a:endParaRPr lang="lv-LV" b="1" dirty="0" smtClean="0">
              <a:latin typeface="Arial Narrow" panose="020B0606020202030204" pitchFamily="34" charset="0"/>
            </a:endParaRPr>
          </a:p>
          <a:p>
            <a:r>
              <a:rPr lang="lv-LV" b="1" dirty="0" smtClean="0">
                <a:latin typeface="Arial Narrow" panose="020B0606020202030204" pitchFamily="34" charset="0"/>
              </a:rPr>
              <a:t>Projekta ietvaros paredzētās darbības:</a:t>
            </a:r>
            <a:r>
              <a:rPr lang="lv-LV" dirty="0" smtClean="0">
                <a:latin typeface="Arial Narrow" panose="020B0606020202030204" pitchFamily="34" charset="0"/>
              </a:rPr>
              <a:t> </a:t>
            </a:r>
            <a:endParaRPr lang="lv-LV" i="1" dirty="0" smtClean="0">
              <a:latin typeface="Arial Narrow" panose="020B0606020202030204" pitchFamily="34" charset="0"/>
            </a:endParaRPr>
          </a:p>
          <a:p>
            <a:endParaRPr lang="lv-LV" sz="2000" b="1" dirty="0" smtClean="0">
              <a:latin typeface="Arial Narrow" panose="020B0606020202030204" pitchFamily="34" charset="0"/>
            </a:endParaRPr>
          </a:p>
          <a:p>
            <a:endParaRPr lang="lv-LV" sz="2000" b="1" dirty="0">
              <a:latin typeface="Arial Narrow" panose="020B0606020202030204" pitchFamily="34" charset="0"/>
            </a:endParaRPr>
          </a:p>
          <a:p>
            <a:r>
              <a:rPr lang="lv-LV" sz="2000" b="1" dirty="0" smtClean="0">
                <a:latin typeface="Arial Narrow" panose="020B0606020202030204" pitchFamily="34" charset="0"/>
              </a:rPr>
              <a:t>5</a:t>
            </a:r>
            <a:r>
              <a:rPr lang="lv-LV" sz="2000" b="1" dirty="0">
                <a:latin typeface="Arial Narrow" panose="020B0606020202030204" pitchFamily="34" charset="0"/>
              </a:rPr>
              <a:t>) tramvaju līnijas pārbūve posmos Vienības iela - Stacijas iela, ieskaitot 18.novembra un Ventspils ielu krustojumu (2,06 km</a:t>
            </a:r>
            <a:r>
              <a:rPr lang="lv-LV" sz="2000" b="1" dirty="0" smtClean="0">
                <a:latin typeface="Arial Narrow" panose="020B0606020202030204" pitchFamily="34" charset="0"/>
              </a:rPr>
              <a:t>) </a:t>
            </a:r>
            <a:r>
              <a:rPr lang="lv-LV" sz="2000" b="1" dirty="0" smtClean="0">
                <a:solidFill>
                  <a:schemeClr val="accent1">
                    <a:lumMod val="75000"/>
                  </a:schemeClr>
                </a:solidFill>
                <a:latin typeface="Arial Narrow" panose="020B0606020202030204" pitchFamily="34" charset="0"/>
              </a:rPr>
              <a:t>(būvdarbu izpildes termiņš 16.09.2020)</a:t>
            </a:r>
            <a:r>
              <a:rPr lang="lv-LV" sz="2000" b="1" dirty="0" smtClean="0">
                <a:latin typeface="Arial Narrow" panose="020B0606020202030204" pitchFamily="34" charset="0"/>
              </a:rPr>
              <a:t>; </a:t>
            </a:r>
          </a:p>
          <a:p>
            <a:endParaRPr lang="lv-LV" sz="2000" b="1" dirty="0">
              <a:latin typeface="Arial Narrow" panose="020B0606020202030204" pitchFamily="34" charset="0"/>
            </a:endParaRPr>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681804" y="5674432"/>
            <a:ext cx="1921311" cy="3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5865091" y="1592719"/>
            <a:ext cx="5866271" cy="3601027"/>
          </a:xfrm>
          <a:prstGeom prst="rect">
            <a:avLst/>
          </a:prstGeom>
        </p:spPr>
      </p:pic>
      <p:sp>
        <p:nvSpPr>
          <p:cNvPr id="11" name="Title 1"/>
          <p:cNvSpPr txBox="1">
            <a:spLocks noGrp="1"/>
          </p:cNvSpPr>
          <p:nvPr>
            <p:ph type="title"/>
          </p:nvPr>
        </p:nvSpPr>
        <p:spPr>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lv-LV" sz="2700" b="1" i="1" smtClean="0">
                <a:solidFill>
                  <a:schemeClr val="accent2">
                    <a:lumMod val="75000"/>
                  </a:schemeClr>
                </a:solidFill>
                <a:latin typeface="Arial Narrow" panose="020B0606020202030204" pitchFamily="34" charset="0"/>
              </a:rPr>
              <a:t>Ziņojums </a:t>
            </a:r>
            <a:br>
              <a:rPr lang="lv-LV" sz="2700" b="1" i="1" smtClean="0">
                <a:solidFill>
                  <a:schemeClr val="accent2">
                    <a:lumMod val="75000"/>
                  </a:schemeClr>
                </a:solidFill>
                <a:latin typeface="Arial Narrow" panose="020B0606020202030204" pitchFamily="34" charset="0"/>
              </a:rPr>
            </a:br>
            <a:r>
              <a:rPr lang="lv-LV" sz="2700" b="1" i="1" smtClean="0">
                <a:solidFill>
                  <a:schemeClr val="accent2">
                    <a:lumMod val="75000"/>
                  </a:schemeClr>
                </a:solidFill>
                <a:latin typeface="Arial Narrow" panose="020B0606020202030204" pitchFamily="34" charset="0"/>
              </a:rPr>
              <a:t>par projekta «Videi draudzīga sabiedriskā transporta attīstība Daugavpils pilsētā» aktualitātēm uz 19.08.2020.</a:t>
            </a:r>
            <a:endParaRPr lang="en-US" sz="2700" b="1" i="1" dirty="0">
              <a:solidFill>
                <a:schemeClr val="accent2">
                  <a:lumMod val="75000"/>
                </a:schemeClr>
              </a:solidFill>
              <a:latin typeface="Arial Narrow" panose="020B0606020202030204" pitchFamily="34" charset="0"/>
            </a:endParaRPr>
          </a:p>
        </p:txBody>
      </p:sp>
      <p:sp>
        <p:nvSpPr>
          <p:cNvPr id="2" name="Rectangle 1"/>
          <p:cNvSpPr/>
          <p:nvPr/>
        </p:nvSpPr>
        <p:spPr>
          <a:xfrm>
            <a:off x="60157" y="5221011"/>
            <a:ext cx="6096000" cy="1200329"/>
          </a:xfrm>
          <a:prstGeom prst="rect">
            <a:avLst/>
          </a:prstGeom>
        </p:spPr>
        <p:txBody>
          <a:bodyPr>
            <a:spAutoFit/>
          </a:bodyPr>
          <a:lstStyle/>
          <a:p>
            <a:r>
              <a:rPr lang="lv-LV" sz="2400" dirty="0"/>
              <a:t>Būvdarbu izpilde uz 30.06.2020. – 76,51%</a:t>
            </a:r>
          </a:p>
          <a:p>
            <a:r>
              <a:rPr lang="lv-LV" sz="2400" dirty="0"/>
              <a:t>Būvdarbu izpilde uz 31.07.2020. – 82,90% </a:t>
            </a:r>
          </a:p>
          <a:p>
            <a:r>
              <a:rPr lang="lv-LV" sz="2400" dirty="0"/>
              <a:t>Faktiskā izpilde uz 16.08.2020. – 86%</a:t>
            </a:r>
          </a:p>
        </p:txBody>
      </p:sp>
      <p:cxnSp>
        <p:nvCxnSpPr>
          <p:cNvPr id="9" name="Straight Arrow Connector 8"/>
          <p:cNvCxnSpPr/>
          <p:nvPr/>
        </p:nvCxnSpPr>
        <p:spPr>
          <a:xfrm flipH="1" flipV="1">
            <a:off x="5614737" y="5323782"/>
            <a:ext cx="24063" cy="6214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5091" y="5478379"/>
            <a:ext cx="1602509" cy="369332"/>
          </a:xfrm>
          <a:prstGeom prst="rect">
            <a:avLst/>
          </a:prstGeom>
          <a:noFill/>
        </p:spPr>
        <p:txBody>
          <a:bodyPr wrap="square" rtlCol="0">
            <a:spAutoFit/>
          </a:bodyPr>
          <a:lstStyle/>
          <a:p>
            <a:r>
              <a:rPr lang="lv-LV" dirty="0" smtClean="0"/>
              <a:t>+ 6,39 % </a:t>
            </a:r>
            <a:endParaRPr lang="en-US" dirty="0"/>
          </a:p>
        </p:txBody>
      </p:sp>
    </p:spTree>
    <p:extLst>
      <p:ext uri="{BB962C8B-B14F-4D97-AF65-F5344CB8AC3E}">
        <p14:creationId xmlns:p14="http://schemas.microsoft.com/office/powerpoint/2010/main" val="369956636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460480" cy="1325563"/>
          </a:xfrm>
        </p:spPr>
        <p:txBody>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dirty="0"/>
          </a:p>
        </p:txBody>
      </p:sp>
      <p:sp>
        <p:nvSpPr>
          <p:cNvPr id="5" name="Content Placeholder 2"/>
          <p:cNvSpPr txBox="1">
            <a:spLocks/>
          </p:cNvSpPr>
          <p:nvPr/>
        </p:nvSpPr>
        <p:spPr>
          <a:xfrm>
            <a:off x="1115002" y="1568624"/>
            <a:ext cx="10515600" cy="42748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lv-LV" sz="2400" dirty="0"/>
          </a:p>
          <a:p>
            <a:pPr marL="0" indent="0">
              <a:buNone/>
            </a:pPr>
            <a:endParaRPr lang="lv-LV" sz="2400" dirty="0"/>
          </a:p>
          <a:p>
            <a:pPr marL="0" indent="0">
              <a:buNone/>
            </a:pPr>
            <a:endParaRPr lang="lv-LV" sz="2400" dirty="0"/>
          </a:p>
          <a:p>
            <a:pPr marL="0" indent="0">
              <a:buNone/>
            </a:pPr>
            <a:r>
              <a:rPr lang="lv-LV" sz="2400" dirty="0"/>
              <a:t>		</a:t>
            </a:r>
          </a:p>
          <a:p>
            <a:pPr marL="0" indent="0">
              <a:buNone/>
            </a:pPr>
            <a:r>
              <a:rPr lang="lv-LV" sz="2400" dirty="0"/>
              <a:t>	</a:t>
            </a:r>
          </a:p>
          <a:p>
            <a:pPr marL="0" indent="0">
              <a:buNone/>
            </a:pPr>
            <a:endParaRPr lang="lv-LV" sz="2400" dirty="0"/>
          </a:p>
          <a:p>
            <a:pPr marL="0" indent="0">
              <a:buNone/>
            </a:pPr>
            <a:r>
              <a:rPr lang="lv-LV" sz="2400" dirty="0"/>
              <a:t>	</a:t>
            </a:r>
            <a:endParaRPr lang="lv-LV" sz="2400" dirty="0" smtClean="0"/>
          </a:p>
          <a:p>
            <a:pPr marL="0" indent="0">
              <a:buNone/>
            </a:pPr>
            <a:endParaRPr lang="lv-LV" sz="2400" dirty="0" smtClean="0"/>
          </a:p>
          <a:p>
            <a:pPr marL="0" indent="0">
              <a:buNone/>
            </a:pPr>
            <a:endParaRPr lang="lv-LV" sz="2400" dirty="0"/>
          </a:p>
          <a:p>
            <a:pPr marL="0" indent="0">
              <a:buNone/>
            </a:pPr>
            <a:r>
              <a:rPr lang="lv-LV" sz="2400" dirty="0"/>
              <a:t>Daugavpils pilsētas domes aizņēmums EUR 1 605 882 Valsts kasē ir apgūts 100% apmērā</a:t>
            </a:r>
          </a:p>
          <a:p>
            <a:pPr marL="0" indent="0">
              <a:buFont typeface="Arial" panose="020B0604020202020204" pitchFamily="34" charset="0"/>
              <a:buNone/>
            </a:pPr>
            <a:endParaRPr lang="lv-LV" sz="2400" dirty="0" smtClean="0"/>
          </a:p>
          <a:p>
            <a:pPr marL="0" indent="0" algn="r">
              <a:buFont typeface="Arial" panose="020B0604020202020204" pitchFamily="34" charset="0"/>
              <a:buNone/>
            </a:pPr>
            <a:endParaRPr lang="lv-LV" sz="2500" b="1" dirty="0" smtClean="0"/>
          </a:p>
          <a:p>
            <a:pPr marL="0" indent="0" algn="r">
              <a:buFont typeface="Arial" panose="020B0604020202020204" pitchFamily="34" charset="0"/>
              <a:buNone/>
            </a:pPr>
            <a:endParaRPr lang="en-US" sz="2500" b="1" dirty="0"/>
          </a:p>
        </p:txBody>
      </p:sp>
      <p:pic>
        <p:nvPicPr>
          <p:cNvPr id="4"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9515658" y="6209334"/>
            <a:ext cx="2035206" cy="41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977968749"/>
              </p:ext>
            </p:extLst>
          </p:nvPr>
        </p:nvGraphicFramePr>
        <p:xfrm>
          <a:off x="1115002" y="2894187"/>
          <a:ext cx="8127999" cy="182880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lv-LV" sz="1800" dirty="0" smtClean="0"/>
                        <a:t>Projekta summa EUR</a:t>
                      </a:r>
                      <a:endParaRPr lang="en-US" dirty="0"/>
                    </a:p>
                  </a:txBody>
                  <a:tcPr/>
                </a:tc>
                <a:tc>
                  <a:txBody>
                    <a:bodyPr/>
                    <a:lstStyle/>
                    <a:p>
                      <a:pPr marL="0" indent="0">
                        <a:buNone/>
                      </a:pPr>
                      <a:r>
                        <a:rPr lang="lv-LV" sz="1800" dirty="0" smtClean="0"/>
                        <a:t>Apguve uz 01.07.2020. </a:t>
                      </a:r>
                    </a:p>
                    <a:p>
                      <a:pPr marL="0" indent="0">
                        <a:buNone/>
                      </a:pPr>
                      <a:r>
                        <a:rPr lang="lv-LV" sz="1800" dirty="0" smtClean="0"/>
                        <a:t>no kopējās projekta summas</a:t>
                      </a:r>
                      <a:endParaRPr lang="en-US" dirty="0"/>
                    </a:p>
                  </a:txBody>
                  <a:tcPr/>
                </a:tc>
                <a:tc>
                  <a:txBody>
                    <a:bodyPr/>
                    <a:lstStyle/>
                    <a:p>
                      <a:pPr marL="0" indent="0">
                        <a:buNone/>
                      </a:pPr>
                      <a:r>
                        <a:rPr lang="lv-LV" sz="1800" dirty="0" smtClean="0"/>
                        <a:t>Apguve uz 17.08.2020.</a:t>
                      </a:r>
                    </a:p>
                    <a:p>
                      <a:pPr marL="0" indent="0">
                        <a:buNone/>
                      </a:pPr>
                      <a:r>
                        <a:rPr lang="lv-LV" sz="1800" dirty="0" smtClean="0"/>
                        <a:t>no kopējās projekta summas</a:t>
                      </a:r>
                    </a:p>
                    <a:p>
                      <a:endParaRPr lang="en-US" dirty="0"/>
                    </a:p>
                  </a:txBody>
                  <a:tcPr>
                    <a:solidFill>
                      <a:schemeClr val="accent2"/>
                    </a:solidFill>
                  </a:tcPr>
                </a:tc>
              </a:tr>
              <a:tr h="370840">
                <a:tc>
                  <a:txBody>
                    <a:bodyPr/>
                    <a:lstStyle/>
                    <a:p>
                      <a:r>
                        <a:rPr lang="lv-LV" sz="1800" dirty="0" smtClean="0"/>
                        <a:t>18 080 605.40</a:t>
                      </a:r>
                      <a:endParaRPr lang="en-US" dirty="0"/>
                    </a:p>
                  </a:txBody>
                  <a:tcPr/>
                </a:tc>
                <a:tc>
                  <a:txBody>
                    <a:bodyPr/>
                    <a:lstStyle/>
                    <a:p>
                      <a:r>
                        <a:rPr lang="lv-LV" sz="1800" dirty="0" smtClean="0"/>
                        <a:t>14 508 524,43 jeb 80,24%</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smtClean="0"/>
                        <a:t>15 963 688.91 jeb 88,29%</a:t>
                      </a:r>
                    </a:p>
                    <a:p>
                      <a:endParaRPr lang="en-US" dirty="0"/>
                    </a:p>
                  </a:txBody>
                  <a:tcPr/>
                </a:tc>
              </a:tr>
            </a:tbl>
          </a:graphicData>
        </a:graphic>
      </p:graphicFrame>
    </p:spTree>
    <p:extLst>
      <p:ext uri="{BB962C8B-B14F-4D97-AF65-F5344CB8AC3E}">
        <p14:creationId xmlns:p14="http://schemas.microsoft.com/office/powerpoint/2010/main" val="1458373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876300" y="1297579"/>
            <a:ext cx="10638038" cy="4598396"/>
          </a:xfrm>
        </p:spPr>
        <p:txBody>
          <a:bodyPr>
            <a:normAutofit/>
          </a:bodyPr>
          <a:lstStyle/>
          <a:p>
            <a:pPr marL="0" indent="0">
              <a:buNone/>
            </a:pPr>
            <a:r>
              <a:rPr lang="lv-LV" sz="2400" b="1" dirty="0" smtClean="0">
                <a:latin typeface="Arial Narrow" panose="020B0606020202030204" pitchFamily="34" charset="0"/>
              </a:rPr>
              <a:t>                                Paveiktie darbi periodā: 04.08.2020. – 16.08.2020.</a:t>
            </a:r>
          </a:p>
          <a:p>
            <a:pPr marL="0" indent="0">
              <a:buNone/>
            </a:pPr>
            <a:r>
              <a:rPr lang="lv-LV" sz="2400" dirty="0" smtClean="0">
                <a:latin typeface="Arial Narrow" panose="020B0606020202030204" pitchFamily="34" charset="0"/>
              </a:rPr>
              <a:t>Šūnu izbūve no Alejas līdz Stacijas ielai:</a:t>
            </a:r>
          </a:p>
          <a:p>
            <a:pPr marL="0" indent="0">
              <a:buNone/>
            </a:pPr>
            <a:endParaRPr lang="lv-LV" sz="2400" dirty="0" smtClean="0">
              <a:latin typeface="Arial Narrow" panose="020B0606020202030204" pitchFamily="34" charset="0"/>
            </a:endParaRP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70009" y="6248400"/>
            <a:ext cx="1948455" cy="3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1551225" y="2491377"/>
            <a:ext cx="4695238" cy="2647619"/>
          </a:xfrm>
          <a:prstGeom prst="rect">
            <a:avLst/>
          </a:prstGeom>
        </p:spPr>
      </p:pic>
      <p:pic>
        <p:nvPicPr>
          <p:cNvPr id="7" name="Picture 6"/>
          <p:cNvPicPr>
            <a:picLocks noChangeAspect="1"/>
          </p:cNvPicPr>
          <p:nvPr/>
        </p:nvPicPr>
        <p:blipFill>
          <a:blip r:embed="rId4"/>
          <a:stretch>
            <a:fillRect/>
          </a:stretch>
        </p:blipFill>
        <p:spPr>
          <a:xfrm>
            <a:off x="6671310" y="1709044"/>
            <a:ext cx="2701142" cy="4813145"/>
          </a:xfrm>
          <a:prstGeom prst="rect">
            <a:avLst/>
          </a:prstGeom>
        </p:spPr>
      </p:pic>
    </p:spTree>
    <p:extLst>
      <p:ext uri="{BB962C8B-B14F-4D97-AF65-F5344CB8AC3E}">
        <p14:creationId xmlns:p14="http://schemas.microsoft.com/office/powerpoint/2010/main" val="366335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876300" y="1297579"/>
            <a:ext cx="5019403" cy="4598396"/>
          </a:xfrm>
        </p:spPr>
        <p:txBody>
          <a:bodyPr>
            <a:normAutofit/>
          </a:bodyPr>
          <a:lstStyle/>
          <a:p>
            <a:pPr marL="0" indent="0">
              <a:buNone/>
            </a:pPr>
            <a:r>
              <a:rPr lang="lv-LV" sz="2400" dirty="0" smtClean="0">
                <a:latin typeface="Arial Narrow" panose="020B0606020202030204" pitchFamily="34" charset="0"/>
              </a:rPr>
              <a:t>Bruģa seguma izbūve Saules ielas posmā (iepretim Vienības namam)</a:t>
            </a: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70009" y="6248400"/>
            <a:ext cx="1948455" cy="3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863" y="2181769"/>
            <a:ext cx="4952275" cy="3714206"/>
          </a:xfrm>
          <a:prstGeom prst="rect">
            <a:avLst/>
          </a:prstGeom>
        </p:spPr>
      </p:pic>
      <p:sp>
        <p:nvSpPr>
          <p:cNvPr id="8" name="Content Placeholder 2"/>
          <p:cNvSpPr txBox="1">
            <a:spLocks/>
          </p:cNvSpPr>
          <p:nvPr/>
        </p:nvSpPr>
        <p:spPr>
          <a:xfrm>
            <a:off x="6024833" y="1297579"/>
            <a:ext cx="5019403" cy="45983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400" dirty="0" smtClean="0">
                <a:latin typeface="Arial Narrow" panose="020B0606020202030204" pitchFamily="34" charset="0"/>
              </a:rPr>
              <a:t>Stacijas ielā sagatavots ietves segums bruģa seguma ieklāšanai</a:t>
            </a:r>
          </a:p>
          <a:p>
            <a:pPr marL="0" indent="0">
              <a:buFont typeface="Arial" panose="020B0604020202020204" pitchFamily="34" charset="0"/>
              <a:buNone/>
            </a:pPr>
            <a:endParaRPr lang="lv-LV" sz="2400" dirty="0" smtClean="0">
              <a:latin typeface="Arial Narrow" panose="020B0606020202030204" pitchFamily="34" charset="0"/>
            </a:endParaRPr>
          </a:p>
          <a:p>
            <a:pPr marL="0" indent="0">
              <a:buFont typeface="Arial" panose="020B0604020202020204" pitchFamily="34" charset="0"/>
              <a:buNone/>
            </a:pPr>
            <a:r>
              <a:rPr lang="lv-LV" dirty="0" smtClean="0"/>
              <a:t> </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6787" y="2181769"/>
            <a:ext cx="3268979" cy="4358639"/>
          </a:xfrm>
          <a:prstGeom prst="rect">
            <a:avLst/>
          </a:prstGeom>
        </p:spPr>
      </p:pic>
    </p:spTree>
    <p:extLst>
      <p:ext uri="{BB962C8B-B14F-4D97-AF65-F5344CB8AC3E}">
        <p14:creationId xmlns:p14="http://schemas.microsoft.com/office/powerpoint/2010/main" val="558289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876300" y="1297579"/>
            <a:ext cx="10638038" cy="4598396"/>
          </a:xfrm>
        </p:spPr>
        <p:txBody>
          <a:bodyPr>
            <a:normAutofit/>
          </a:bodyPr>
          <a:lstStyle/>
          <a:p>
            <a:pPr marL="0" indent="0">
              <a:buNone/>
            </a:pPr>
            <a:r>
              <a:rPr lang="lv-LV" sz="2400" b="1" dirty="0" smtClean="0">
                <a:latin typeface="Arial Narrow" panose="020B0606020202030204" pitchFamily="34" charset="0"/>
              </a:rPr>
              <a:t>Pamatu konstrukcijas izbūve no šķembām bruģa ieklāšanai:</a:t>
            </a:r>
            <a:endParaRPr lang="lv-LV" sz="2400" dirty="0" smtClean="0">
              <a:latin typeface="Arial Narrow" panose="020B0606020202030204" pitchFamily="34" charset="0"/>
            </a:endParaRPr>
          </a:p>
          <a:p>
            <a:pPr marL="0" indent="0">
              <a:buNone/>
            </a:pPr>
            <a:r>
              <a:rPr lang="lv-LV" sz="2400" dirty="0" smtClean="0">
                <a:latin typeface="Arial Narrow" panose="020B0606020202030204" pitchFamily="34" charset="0"/>
              </a:rPr>
              <a:t>	Maizes ielā:			</a:t>
            </a:r>
            <a:r>
              <a:rPr lang="lv-LV" sz="2400" dirty="0" err="1" smtClean="0">
                <a:latin typeface="Arial Narrow" panose="020B0606020202030204" pitchFamily="34" charset="0"/>
              </a:rPr>
              <a:t>Mihoelsa</a:t>
            </a:r>
            <a:r>
              <a:rPr lang="lv-LV" sz="2400" dirty="0" smtClean="0">
                <a:latin typeface="Arial Narrow" panose="020B0606020202030204" pitchFamily="34" charset="0"/>
              </a:rPr>
              <a:t> ielā (uz 19.08.20. ieklāts bruģis)			</a:t>
            </a: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70009" y="6248400"/>
            <a:ext cx="1948455" cy="3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9956" y="2185850"/>
            <a:ext cx="3418399" cy="455786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2080" y="2167739"/>
            <a:ext cx="3431982" cy="4575976"/>
          </a:xfrm>
          <a:prstGeom prst="rect">
            <a:avLst/>
          </a:prstGeom>
        </p:spPr>
      </p:pic>
    </p:spTree>
    <p:extLst>
      <p:ext uri="{BB962C8B-B14F-4D97-AF65-F5344CB8AC3E}">
        <p14:creationId xmlns:p14="http://schemas.microsoft.com/office/powerpoint/2010/main" val="1450519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919843" y="1297578"/>
            <a:ext cx="10638038" cy="4598396"/>
          </a:xfrm>
        </p:spPr>
        <p:txBody>
          <a:bodyPr>
            <a:normAutofit/>
          </a:bodyPr>
          <a:lstStyle/>
          <a:p>
            <a:pPr marL="0" indent="0">
              <a:buNone/>
            </a:pPr>
            <a:r>
              <a:rPr lang="lv-LV" sz="2400" b="1" dirty="0" smtClean="0">
                <a:latin typeface="Arial Narrow" panose="020B0606020202030204" pitchFamily="34" charset="0"/>
              </a:rPr>
              <a:t>Vienības ielā krustojumos: </a:t>
            </a:r>
            <a:r>
              <a:rPr lang="lv-LV" sz="2400" b="1" dirty="0" err="1" smtClean="0">
                <a:latin typeface="Arial Narrow" panose="020B0606020202030204" pitchFamily="34" charset="0"/>
              </a:rPr>
              <a:t>K.Valdemāra</a:t>
            </a:r>
            <a:r>
              <a:rPr lang="lv-LV" sz="2400" b="1" dirty="0" smtClean="0">
                <a:latin typeface="Arial Narrow" panose="020B0606020202030204" pitchFamily="34" charset="0"/>
              </a:rPr>
              <a:t>/Vienības ielas un Raiņa/Vienības ielas ieklātas asfalta apakškārtas</a:t>
            </a:r>
          </a:p>
          <a:p>
            <a:pPr marL="0" indent="0">
              <a:buNone/>
            </a:pPr>
            <a:endParaRPr lang="lv-LV" sz="2400" dirty="0" smtClean="0">
              <a:latin typeface="Arial Narrow" panose="020B0606020202030204" pitchFamily="34" charset="0"/>
            </a:endParaRP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70009" y="6248400"/>
            <a:ext cx="1948455" cy="3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18" y="2230030"/>
            <a:ext cx="3605348" cy="270401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5191" y="2230030"/>
            <a:ext cx="3024052" cy="403206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5778" y="2230030"/>
            <a:ext cx="3762103" cy="2821577"/>
          </a:xfrm>
          <a:prstGeom prst="rect">
            <a:avLst/>
          </a:prstGeom>
        </p:spPr>
      </p:pic>
    </p:spTree>
    <p:extLst>
      <p:ext uri="{BB962C8B-B14F-4D97-AF65-F5344CB8AC3E}">
        <p14:creationId xmlns:p14="http://schemas.microsoft.com/office/powerpoint/2010/main" val="176597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876300" y="1297579"/>
            <a:ext cx="10638038" cy="4598396"/>
          </a:xfrm>
        </p:spPr>
        <p:txBody>
          <a:bodyPr>
            <a:normAutofit/>
          </a:bodyPr>
          <a:lstStyle/>
          <a:p>
            <a:pPr marL="0" indent="0">
              <a:buNone/>
            </a:pPr>
            <a:r>
              <a:rPr lang="lv-LV" sz="2400" b="1" dirty="0" smtClean="0">
                <a:latin typeface="Arial Narrow" panose="020B0606020202030204" pitchFamily="34" charset="0"/>
              </a:rPr>
              <a:t>                                Plānots paveikt nākamajā periodā:</a:t>
            </a:r>
          </a:p>
          <a:p>
            <a:pPr marL="0" indent="0">
              <a:buNone/>
            </a:pPr>
            <a:r>
              <a:rPr lang="lv-LV" sz="2400" dirty="0" smtClean="0">
                <a:latin typeface="Arial Narrow" panose="020B0606020202030204" pitchFamily="34" charset="0"/>
              </a:rPr>
              <a:t>Pieturu pamatu betonēšana: </a:t>
            </a:r>
          </a:p>
          <a:p>
            <a:pPr marL="0" indent="0">
              <a:buNone/>
            </a:pPr>
            <a:r>
              <a:rPr lang="lv-LV" sz="2400" dirty="0" smtClean="0">
                <a:latin typeface="Arial Narrow" panose="020B0606020202030204" pitchFamily="34" charset="0"/>
              </a:rPr>
              <a:t>Lāčplēša ielā – 1 </a:t>
            </a:r>
            <a:r>
              <a:rPr lang="lv-LV" sz="2400" dirty="0" err="1" smtClean="0">
                <a:latin typeface="Arial Narrow" panose="020B0606020202030204" pitchFamily="34" charset="0"/>
              </a:rPr>
              <a:t>gb</a:t>
            </a:r>
            <a:r>
              <a:rPr lang="lv-LV" sz="2400" dirty="0" smtClean="0">
                <a:latin typeface="Arial Narrow" panose="020B0606020202030204" pitchFamily="34" charset="0"/>
              </a:rPr>
              <a:t>., Vienības laukums – 2 </a:t>
            </a:r>
            <a:r>
              <a:rPr lang="lv-LV" sz="2400" dirty="0" err="1" smtClean="0">
                <a:latin typeface="Arial Narrow" panose="020B0606020202030204" pitchFamily="34" charset="0"/>
              </a:rPr>
              <a:t>gb</a:t>
            </a:r>
            <a:r>
              <a:rPr lang="lv-LV" sz="2400" dirty="0" smtClean="0">
                <a:latin typeface="Arial Narrow" panose="020B0606020202030204" pitchFamily="34" charset="0"/>
              </a:rPr>
              <a:t>., Raiņa ielā – 1 </a:t>
            </a:r>
            <a:r>
              <a:rPr lang="lv-LV" sz="2400" dirty="0" err="1" smtClean="0">
                <a:latin typeface="Arial Narrow" panose="020B0606020202030204" pitchFamily="34" charset="0"/>
              </a:rPr>
              <a:t>gb</a:t>
            </a:r>
            <a:r>
              <a:rPr lang="lv-LV" sz="2400" dirty="0" smtClean="0">
                <a:latin typeface="Arial Narrow" panose="020B0606020202030204" pitchFamily="34" charset="0"/>
              </a:rPr>
              <a:t>., pie Solo. </a:t>
            </a:r>
          </a:p>
          <a:p>
            <a:pPr marL="0" indent="0">
              <a:buNone/>
            </a:pPr>
            <a:r>
              <a:rPr lang="lv-LV" sz="2400" b="1" dirty="0" smtClean="0">
                <a:latin typeface="Arial Narrow" panose="020B0606020202030204" pitchFamily="34" charset="0"/>
              </a:rPr>
              <a:t>Uz 19.08.20. daļā pieturvietu jau uzsākti bruģa ieklāšanas darbi:</a:t>
            </a:r>
          </a:p>
          <a:p>
            <a:pPr marL="0" indent="0">
              <a:buNone/>
            </a:pPr>
            <a:endParaRPr lang="lv-LV" sz="2400" dirty="0" smtClean="0">
              <a:latin typeface="Arial Narrow" panose="020B0606020202030204" pitchFamily="34" charset="0"/>
            </a:endParaRP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440533" y="6448111"/>
            <a:ext cx="1246370" cy="255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 y="3088643"/>
            <a:ext cx="2519601" cy="335946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256" y="3088643"/>
            <a:ext cx="2519601" cy="335946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624" y="3088643"/>
            <a:ext cx="4479291" cy="3359468"/>
          </a:xfrm>
          <a:prstGeom prst="rect">
            <a:avLst/>
          </a:prstGeom>
        </p:spPr>
      </p:pic>
    </p:spTree>
    <p:extLst>
      <p:ext uri="{BB962C8B-B14F-4D97-AF65-F5344CB8AC3E}">
        <p14:creationId xmlns:p14="http://schemas.microsoft.com/office/powerpoint/2010/main" val="3892819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365126"/>
            <a:ext cx="11026140" cy="932452"/>
          </a:xfrm>
        </p:spPr>
        <p:txBody>
          <a:bodyPr>
            <a:normAutofit/>
          </a:bodyPr>
          <a:lstStyle/>
          <a:p>
            <a:r>
              <a:rPr lang="lv-LV" sz="2800" b="1" i="1" dirty="0">
                <a:solidFill>
                  <a:srgbClr val="ED7D31">
                    <a:lumMod val="75000"/>
                  </a:srgbClr>
                </a:solidFill>
                <a:latin typeface="Arial Narrow" panose="020B0606020202030204" pitchFamily="34" charset="0"/>
              </a:rPr>
              <a:t>Projekts «Videi draudzīga sabiedriskā transporta attīstība Daugavpils pilsētā»</a:t>
            </a:r>
            <a:endParaRPr lang="en-US" sz="4000" b="1" dirty="0"/>
          </a:p>
        </p:txBody>
      </p:sp>
      <p:sp>
        <p:nvSpPr>
          <p:cNvPr id="3" name="Content Placeholder 2"/>
          <p:cNvSpPr>
            <a:spLocks noGrp="1"/>
          </p:cNvSpPr>
          <p:nvPr>
            <p:ph idx="1"/>
          </p:nvPr>
        </p:nvSpPr>
        <p:spPr>
          <a:xfrm>
            <a:off x="876300" y="1297579"/>
            <a:ext cx="10638038" cy="4598396"/>
          </a:xfrm>
        </p:spPr>
        <p:txBody>
          <a:bodyPr>
            <a:normAutofit/>
          </a:bodyPr>
          <a:lstStyle/>
          <a:p>
            <a:pPr marL="0" indent="0">
              <a:buNone/>
            </a:pPr>
            <a:r>
              <a:rPr lang="lv-LV" sz="2400" dirty="0" smtClean="0">
                <a:latin typeface="Arial Narrow" panose="020B0606020202030204" pitchFamily="34" charset="0"/>
              </a:rPr>
              <a:t>Turpinās pieturvietu pamatu izbūve un bruģa ieklāšanas darbi Alejas ielā un Cietokšņa ielā pretim Ditton nams:</a:t>
            </a:r>
          </a:p>
          <a:p>
            <a:pPr marL="0" indent="0">
              <a:buNone/>
            </a:pPr>
            <a:endParaRPr lang="lv-LV" sz="2400" dirty="0">
              <a:latin typeface="Arial Narrow" panose="020B0606020202030204" pitchFamily="34" charset="0"/>
            </a:endParaRPr>
          </a:p>
          <a:p>
            <a:pPr marL="0" indent="0">
              <a:buNone/>
            </a:pPr>
            <a:r>
              <a:rPr lang="lv-LV" dirty="0" smtClean="0"/>
              <a:t> </a:t>
            </a:r>
            <a:endParaRPr lang="en-US" dirty="0"/>
          </a:p>
        </p:txBody>
      </p:sp>
      <p:pic>
        <p:nvPicPr>
          <p:cNvPr id="5" name="Picture 3" descr="http://satiksme.daugavpils.lv/Media/Default/Docs/DS%202-1.jpg"/>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10070009" y="6248400"/>
            <a:ext cx="1948455" cy="39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70" y="2234972"/>
            <a:ext cx="2859133" cy="38121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2702" y="2234972"/>
            <a:ext cx="2896688" cy="386225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2369" y="2234972"/>
            <a:ext cx="4671969" cy="3503977"/>
          </a:xfrm>
          <a:prstGeom prst="rect">
            <a:avLst/>
          </a:prstGeom>
        </p:spPr>
      </p:pic>
    </p:spTree>
    <p:extLst>
      <p:ext uri="{BB962C8B-B14F-4D97-AF65-F5344CB8AC3E}">
        <p14:creationId xmlns:p14="http://schemas.microsoft.com/office/powerpoint/2010/main" val="223875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8065</TotalTime>
  <Words>632</Words>
  <Application>Microsoft Office PowerPoint</Application>
  <PresentationFormat>Widescreen</PresentationFormat>
  <Paragraphs>95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 Light</vt:lpstr>
      <vt:lpstr>Times New Roman</vt:lpstr>
      <vt:lpstr>Office Theme</vt:lpstr>
      <vt:lpstr>Ziņojums  par projekta «Videi draudzīga sabiedriskā transporta attīstība Daugavpils pilsētā» aktualitātēm uz 19.08.2020.</vt:lpstr>
      <vt:lpstr>Ziņojums  par projekta «Videi draudzīga sabiedriskā transporta attīstība Daugavpils pilsētā» aktualitātēm uz 19.08.2020.</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Projekts «Videi draudzīga sabiedriskā transporta attīstība Daugavpils pilsētā»</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Daina Krivina</dc:creator>
  <cp:lastModifiedBy>Dagnija Briska</cp:lastModifiedBy>
  <cp:revision>347</cp:revision>
  <cp:lastPrinted>2018-01-02T09:06:22Z</cp:lastPrinted>
  <dcterms:created xsi:type="dcterms:W3CDTF">2017-06-30T08:31:37Z</dcterms:created>
  <dcterms:modified xsi:type="dcterms:W3CDTF">2020-08-20T06:08:48Z</dcterms:modified>
</cp:coreProperties>
</file>